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7"/>
  </p:notesMasterIdLst>
  <p:handoutMasterIdLst>
    <p:handoutMasterId r:id="rId188"/>
  </p:handoutMasterIdLst>
  <p:sldIdLst>
    <p:sldId id="256" r:id="rId2"/>
    <p:sldId id="257" r:id="rId3"/>
    <p:sldId id="258" r:id="rId4"/>
    <p:sldId id="313" r:id="rId5"/>
    <p:sldId id="320" r:id="rId6"/>
    <p:sldId id="317" r:id="rId7"/>
    <p:sldId id="316" r:id="rId8"/>
    <p:sldId id="517" r:id="rId9"/>
    <p:sldId id="312" r:id="rId10"/>
    <p:sldId id="314" r:id="rId11"/>
    <p:sldId id="260" r:id="rId12"/>
    <p:sldId id="263" r:id="rId13"/>
    <p:sldId id="315" r:id="rId14"/>
    <p:sldId id="319" r:id="rId15"/>
    <p:sldId id="264" r:id="rId16"/>
    <p:sldId id="346" r:id="rId17"/>
    <p:sldId id="500" r:id="rId18"/>
    <p:sldId id="318" r:id="rId19"/>
    <p:sldId id="506" r:id="rId20"/>
    <p:sldId id="516" r:id="rId21"/>
    <p:sldId id="434" r:id="rId22"/>
    <p:sldId id="266" r:id="rId23"/>
    <p:sldId id="265" r:id="rId24"/>
    <p:sldId id="327" r:id="rId25"/>
    <p:sldId id="441" r:id="rId26"/>
    <p:sldId id="444" r:id="rId27"/>
    <p:sldId id="498" r:id="rId28"/>
    <p:sldId id="443" r:id="rId29"/>
    <p:sldId id="269" r:id="rId30"/>
    <p:sldId id="270" r:id="rId31"/>
    <p:sldId id="321" r:id="rId32"/>
    <p:sldId id="271" r:id="rId33"/>
    <p:sldId id="323" r:id="rId34"/>
    <p:sldId id="501" r:id="rId35"/>
    <p:sldId id="502" r:id="rId36"/>
    <p:sldId id="324" r:id="rId37"/>
    <p:sldId id="328" r:id="rId38"/>
    <p:sldId id="329" r:id="rId39"/>
    <p:sldId id="524" r:id="rId40"/>
    <p:sldId id="325" r:id="rId41"/>
    <p:sldId id="272" r:id="rId42"/>
    <p:sldId id="525" r:id="rId43"/>
    <p:sldId id="326" r:id="rId44"/>
    <p:sldId id="330" r:id="rId45"/>
    <p:sldId id="416" r:id="rId46"/>
    <p:sldId id="291" r:id="rId47"/>
    <p:sldId id="354" r:id="rId48"/>
    <p:sldId id="355" r:id="rId49"/>
    <p:sldId id="356" r:id="rId50"/>
    <p:sldId id="357" r:id="rId51"/>
    <p:sldId id="518" r:id="rId52"/>
    <p:sldId id="358" r:id="rId53"/>
    <p:sldId id="331" r:id="rId54"/>
    <p:sldId id="332" r:id="rId55"/>
    <p:sldId id="359" r:id="rId56"/>
    <p:sldId id="333" r:id="rId57"/>
    <p:sldId id="334" r:id="rId58"/>
    <p:sldId id="335" r:id="rId59"/>
    <p:sldId id="342" r:id="rId60"/>
    <p:sldId id="343" r:id="rId61"/>
    <p:sldId id="497" r:id="rId62"/>
    <p:sldId id="519" r:id="rId63"/>
    <p:sldId id="410" r:id="rId64"/>
    <p:sldId id="411" r:id="rId65"/>
    <p:sldId id="496" r:id="rId66"/>
    <p:sldId id="336" r:id="rId67"/>
    <p:sldId id="337" r:id="rId68"/>
    <p:sldId id="341" r:id="rId69"/>
    <p:sldId id="340" r:id="rId70"/>
    <p:sldId id="339" r:id="rId71"/>
    <p:sldId id="338" r:id="rId72"/>
    <p:sldId id="448" r:id="rId73"/>
    <p:sldId id="344" r:id="rId74"/>
    <p:sldId id="449" r:id="rId75"/>
    <p:sldId id="435" r:id="rId76"/>
    <p:sldId id="413" r:id="rId77"/>
    <p:sldId id="360" r:id="rId78"/>
    <p:sldId id="361" r:id="rId79"/>
    <p:sldId id="414" r:id="rId80"/>
    <p:sldId id="362" r:id="rId81"/>
    <p:sldId id="373" r:id="rId82"/>
    <p:sldId id="363" r:id="rId83"/>
    <p:sldId id="450" r:id="rId84"/>
    <p:sldId id="364" r:id="rId85"/>
    <p:sldId id="366" r:id="rId86"/>
    <p:sldId id="367" r:id="rId87"/>
    <p:sldId id="392" r:id="rId88"/>
    <p:sldId id="507" r:id="rId89"/>
    <p:sldId id="394" r:id="rId90"/>
    <p:sldId id="494" r:id="rId91"/>
    <p:sldId id="397" r:id="rId92"/>
    <p:sldId id="493" r:id="rId93"/>
    <p:sldId id="368" r:id="rId94"/>
    <p:sldId id="371" r:id="rId95"/>
    <p:sldId id="372" r:id="rId96"/>
    <p:sldId id="374" r:id="rId97"/>
    <p:sldId id="436" r:id="rId98"/>
    <p:sldId id="375" r:id="rId99"/>
    <p:sldId id="376" r:id="rId100"/>
    <p:sldId id="378" r:id="rId101"/>
    <p:sldId id="379" r:id="rId102"/>
    <p:sldId id="377" r:id="rId103"/>
    <p:sldId id="437" r:id="rId104"/>
    <p:sldId id="382" r:id="rId105"/>
    <p:sldId id="388" r:id="rId106"/>
    <p:sldId id="508" r:id="rId107"/>
    <p:sldId id="387" r:id="rId108"/>
    <p:sldId id="509" r:id="rId109"/>
    <p:sldId id="390" r:id="rId110"/>
    <p:sldId id="391" r:id="rId111"/>
    <p:sldId id="454" r:id="rId112"/>
    <p:sldId id="455" r:id="rId113"/>
    <p:sldId id="456" r:id="rId114"/>
    <p:sldId id="471" r:id="rId115"/>
    <p:sldId id="457" r:id="rId116"/>
    <p:sldId id="462" r:id="rId117"/>
    <p:sldId id="463" r:id="rId118"/>
    <p:sldId id="465" r:id="rId119"/>
    <p:sldId id="464" r:id="rId120"/>
    <p:sldId id="466" r:id="rId121"/>
    <p:sldId id="467" r:id="rId122"/>
    <p:sldId id="468" r:id="rId123"/>
    <p:sldId id="469" r:id="rId124"/>
    <p:sldId id="503" r:id="rId125"/>
    <p:sldId id="487" r:id="rId126"/>
    <p:sldId id="369" r:id="rId127"/>
    <p:sldId id="383" r:id="rId128"/>
    <p:sldId id="385" r:id="rId129"/>
    <p:sldId id="511" r:id="rId130"/>
    <p:sldId id="386" r:id="rId131"/>
    <p:sldId id="370" r:id="rId132"/>
    <p:sldId id="521" r:id="rId133"/>
    <p:sldId id="504" r:id="rId134"/>
    <p:sldId id="438" r:id="rId135"/>
    <p:sldId id="452" r:id="rId136"/>
    <p:sldId id="451" r:id="rId137"/>
    <p:sldId id="453" r:id="rId138"/>
    <p:sldId id="472" r:id="rId139"/>
    <p:sldId id="522" r:id="rId140"/>
    <p:sldId id="523" r:id="rId141"/>
    <p:sldId id="399" r:id="rId142"/>
    <p:sldId id="490" r:id="rId143"/>
    <p:sldId id="401" r:id="rId144"/>
    <p:sldId id="489" r:id="rId145"/>
    <p:sldId id="473" r:id="rId146"/>
    <p:sldId id="403" r:id="rId147"/>
    <p:sldId id="513" r:id="rId148"/>
    <p:sldId id="520" r:id="rId149"/>
    <p:sldId id="488" r:id="rId150"/>
    <p:sldId id="406" r:id="rId151"/>
    <p:sldId id="514" r:id="rId152"/>
    <p:sldId id="440" r:id="rId153"/>
    <p:sldId id="515" r:id="rId154"/>
    <p:sldId id="527" r:id="rId155"/>
    <p:sldId id="415" r:id="rId156"/>
    <p:sldId id="417" r:id="rId157"/>
    <p:sldId id="422" r:id="rId158"/>
    <p:sldId id="423" r:id="rId159"/>
    <p:sldId id="419" r:id="rId160"/>
    <p:sldId id="418" r:id="rId161"/>
    <p:sldId id="420" r:id="rId162"/>
    <p:sldId id="421" r:id="rId163"/>
    <p:sldId id="425" r:id="rId164"/>
    <p:sldId id="427" r:id="rId165"/>
    <p:sldId id="426" r:id="rId166"/>
    <p:sldId id="424" r:id="rId167"/>
    <p:sldId id="429" r:id="rId168"/>
    <p:sldId id="428" r:id="rId169"/>
    <p:sldId id="430" r:id="rId170"/>
    <p:sldId id="432" r:id="rId171"/>
    <p:sldId id="431" r:id="rId172"/>
    <p:sldId id="445" r:id="rId173"/>
    <p:sldId id="486" r:id="rId174"/>
    <p:sldId id="475" r:id="rId175"/>
    <p:sldId id="476" r:id="rId176"/>
    <p:sldId id="477" r:id="rId177"/>
    <p:sldId id="478" r:id="rId178"/>
    <p:sldId id="479" r:id="rId179"/>
    <p:sldId id="480" r:id="rId180"/>
    <p:sldId id="481" r:id="rId181"/>
    <p:sldId id="482" r:id="rId182"/>
    <p:sldId id="483" r:id="rId183"/>
    <p:sldId id="484" r:id="rId184"/>
    <p:sldId id="485" r:id="rId185"/>
    <p:sldId id="474" r:id="rId186"/>
  </p:sldIdLst>
  <p:sldSz cx="9144000" cy="6858000" type="screen4x3"/>
  <p:notesSz cx="6858000" cy="9296400"/>
  <p:custDataLst>
    <p:tags r:id="rId18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451BF7"/>
    <a:srgbClr val="898989"/>
    <a:srgbClr val="21035D"/>
    <a:srgbClr val="E4E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0CA3DA-BE29-4C75-8FA5-4173B89C0365}" v="62" dt="2020-03-06T01:07:56.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70771" autoAdjust="0"/>
  </p:normalViewPr>
  <p:slideViewPr>
    <p:cSldViewPr>
      <p:cViewPr varScale="1">
        <p:scale>
          <a:sx n="79" d="100"/>
          <a:sy n="79" d="100"/>
        </p:scale>
        <p:origin x="1854" y="84"/>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10379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gs" Target="tags/tag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notesMaster" Target="notesMasters/notesMaster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71800" cy="463550"/>
          </a:xfrm>
          <a:prstGeom prst="rect">
            <a:avLst/>
          </a:prstGeom>
          <a:noFill/>
          <a:ln w="9525">
            <a:noFill/>
            <a:miter lim="800000"/>
            <a:headEnd/>
            <a:tailEnd/>
          </a:ln>
        </p:spPr>
        <p:txBody>
          <a:bodyPr vert="horz" wrap="square" lIns="94055" tIns="47028" rIns="94055" bIns="47028" numCol="1" anchor="t" anchorCtr="0" compatLnSpc="1">
            <a:prstTxWarp prst="textNoShape">
              <a:avLst/>
            </a:prstTxWarp>
          </a:bodyPr>
          <a:lstStyle>
            <a:lvl1pPr defTabSz="923186">
              <a:defRPr sz="1200">
                <a:latin typeface="Calibri" pitchFamily="34" charset="0"/>
              </a:defRPr>
            </a:lvl1pPr>
          </a:lstStyle>
          <a:p>
            <a:pPr>
              <a:defRPr/>
            </a:pPr>
            <a:endParaRPr lang="en-US"/>
          </a:p>
        </p:txBody>
      </p:sp>
      <p:sp>
        <p:nvSpPr>
          <p:cNvPr id="3" name="Date Placeholder 2"/>
          <p:cNvSpPr>
            <a:spLocks noGrp="1"/>
          </p:cNvSpPr>
          <p:nvPr>
            <p:ph type="dt" sz="quarter" idx="1"/>
          </p:nvPr>
        </p:nvSpPr>
        <p:spPr bwMode="auto">
          <a:xfrm>
            <a:off x="3884613" y="0"/>
            <a:ext cx="2971800" cy="463550"/>
          </a:xfrm>
          <a:prstGeom prst="rect">
            <a:avLst/>
          </a:prstGeom>
          <a:noFill/>
          <a:ln w="9525">
            <a:noFill/>
            <a:miter lim="800000"/>
            <a:headEnd/>
            <a:tailEnd/>
          </a:ln>
        </p:spPr>
        <p:txBody>
          <a:bodyPr vert="horz" wrap="square" lIns="94055" tIns="47028" rIns="94055" bIns="47028" numCol="1" anchor="t" anchorCtr="0" compatLnSpc="1">
            <a:prstTxWarp prst="textNoShape">
              <a:avLst/>
            </a:prstTxWarp>
          </a:bodyPr>
          <a:lstStyle>
            <a:lvl1pPr algn="r" defTabSz="923186">
              <a:defRPr sz="1200">
                <a:latin typeface="Calibri" pitchFamily="34" charset="0"/>
              </a:defRPr>
            </a:lvl1pPr>
          </a:lstStyle>
          <a:p>
            <a:pPr>
              <a:defRPr/>
            </a:pPr>
            <a:fld id="{B633F801-781B-4EAF-9866-F83C19585A9D}" type="datetimeFigureOut">
              <a:rPr lang="en-US"/>
              <a:pPr>
                <a:defRPr/>
              </a:pPr>
              <a:t>7/30/2025</a:t>
            </a:fld>
            <a:endParaRPr lang="en-US"/>
          </a:p>
        </p:txBody>
      </p:sp>
      <p:sp>
        <p:nvSpPr>
          <p:cNvPr id="4" name="Footer Placeholder 3"/>
          <p:cNvSpPr>
            <a:spLocks noGrp="1"/>
          </p:cNvSpPr>
          <p:nvPr>
            <p:ph type="ftr" sz="quarter" idx="2"/>
          </p:nvPr>
        </p:nvSpPr>
        <p:spPr bwMode="auto">
          <a:xfrm>
            <a:off x="0" y="8831263"/>
            <a:ext cx="2971800" cy="463550"/>
          </a:xfrm>
          <a:prstGeom prst="rect">
            <a:avLst/>
          </a:prstGeom>
          <a:noFill/>
          <a:ln w="9525">
            <a:noFill/>
            <a:miter lim="800000"/>
            <a:headEnd/>
            <a:tailEnd/>
          </a:ln>
        </p:spPr>
        <p:txBody>
          <a:bodyPr vert="horz" wrap="square" lIns="94055" tIns="47028" rIns="94055" bIns="47028" numCol="1" anchor="b" anchorCtr="0" compatLnSpc="1">
            <a:prstTxWarp prst="textNoShape">
              <a:avLst/>
            </a:prstTxWarp>
          </a:bodyPr>
          <a:lstStyle>
            <a:lvl1pPr defTabSz="923186">
              <a:defRPr sz="1200">
                <a:latin typeface="Calibri" pitchFamily="34" charset="0"/>
              </a:defRPr>
            </a:lvl1pPr>
          </a:lstStyle>
          <a:p>
            <a:pPr>
              <a:defRPr/>
            </a:pPr>
            <a:endParaRPr lang="en-US"/>
          </a:p>
        </p:txBody>
      </p:sp>
      <p:sp>
        <p:nvSpPr>
          <p:cNvPr id="5" name="Slide Number Placeholder 4"/>
          <p:cNvSpPr>
            <a:spLocks noGrp="1"/>
          </p:cNvSpPr>
          <p:nvPr>
            <p:ph type="sldNum" sz="quarter" idx="3"/>
          </p:nvPr>
        </p:nvSpPr>
        <p:spPr bwMode="auto">
          <a:xfrm>
            <a:off x="3884613" y="8831263"/>
            <a:ext cx="2971800" cy="463550"/>
          </a:xfrm>
          <a:prstGeom prst="rect">
            <a:avLst/>
          </a:prstGeom>
          <a:noFill/>
          <a:ln w="9525">
            <a:noFill/>
            <a:miter lim="800000"/>
            <a:headEnd/>
            <a:tailEnd/>
          </a:ln>
        </p:spPr>
        <p:txBody>
          <a:bodyPr vert="horz" wrap="square" lIns="94055" tIns="47028" rIns="94055" bIns="47028" numCol="1" anchor="b" anchorCtr="0" compatLnSpc="1">
            <a:prstTxWarp prst="textNoShape">
              <a:avLst/>
            </a:prstTxWarp>
          </a:bodyPr>
          <a:lstStyle>
            <a:lvl1pPr algn="r" defTabSz="923186">
              <a:defRPr sz="1200">
                <a:latin typeface="Calibri" pitchFamily="34" charset="0"/>
              </a:defRPr>
            </a:lvl1pPr>
          </a:lstStyle>
          <a:p>
            <a:pPr>
              <a:defRPr/>
            </a:pPr>
            <a:fld id="{5A99CCCD-52E8-476F-BBA5-732A7D8BDC8D}" type="slidenum">
              <a:rPr lang="en-US"/>
              <a:pPr>
                <a:defRPr/>
              </a:pPr>
              <a:t>‹#›</a:t>
            </a:fld>
            <a:endParaRPr lang="en-US"/>
          </a:p>
        </p:txBody>
      </p:sp>
    </p:spTree>
    <p:extLst>
      <p:ext uri="{BB962C8B-B14F-4D97-AF65-F5344CB8AC3E}">
        <p14:creationId xmlns:p14="http://schemas.microsoft.com/office/powerpoint/2010/main" val="2021870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71800" cy="463550"/>
          </a:xfrm>
          <a:prstGeom prst="rect">
            <a:avLst/>
          </a:prstGeom>
          <a:noFill/>
          <a:ln w="9525">
            <a:noFill/>
            <a:miter lim="800000"/>
            <a:headEnd/>
            <a:tailEnd/>
          </a:ln>
        </p:spPr>
        <p:txBody>
          <a:bodyPr vert="horz" wrap="square" lIns="94055" tIns="47028" rIns="94055" bIns="47028" numCol="1" anchor="t" anchorCtr="0" compatLnSpc="1">
            <a:prstTxWarp prst="textNoShape">
              <a:avLst/>
            </a:prstTxWarp>
          </a:bodyPr>
          <a:lstStyle>
            <a:lvl1pPr defTabSz="923186">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884613" y="0"/>
            <a:ext cx="2971800" cy="463550"/>
          </a:xfrm>
          <a:prstGeom prst="rect">
            <a:avLst/>
          </a:prstGeom>
          <a:noFill/>
          <a:ln w="9525">
            <a:noFill/>
            <a:miter lim="800000"/>
            <a:headEnd/>
            <a:tailEnd/>
          </a:ln>
        </p:spPr>
        <p:txBody>
          <a:bodyPr vert="horz" wrap="square" lIns="94055" tIns="47028" rIns="94055" bIns="47028" numCol="1" anchor="t" anchorCtr="0" compatLnSpc="1">
            <a:prstTxWarp prst="textNoShape">
              <a:avLst/>
            </a:prstTxWarp>
          </a:bodyPr>
          <a:lstStyle>
            <a:lvl1pPr algn="r" defTabSz="923186">
              <a:defRPr sz="1200">
                <a:latin typeface="Calibri" pitchFamily="34" charset="0"/>
              </a:defRPr>
            </a:lvl1pPr>
          </a:lstStyle>
          <a:p>
            <a:pPr>
              <a:defRPr/>
            </a:pPr>
            <a:fld id="{EA1483EB-4013-47CB-BEE1-3A128620BBFA}" type="datetimeFigureOut">
              <a:rPr lang="en-US"/>
              <a:pPr>
                <a:defRPr/>
              </a:pPr>
              <a:t>7/30/2025</a:t>
            </a:fld>
            <a:endParaRPr lang="en-US"/>
          </a:p>
        </p:txBody>
      </p:sp>
      <p:sp>
        <p:nvSpPr>
          <p:cNvPr id="4" name="Slide Image Placeholder 3"/>
          <p:cNvSpPr>
            <a:spLocks noGrp="1" noRot="1" noChangeAspect="1"/>
          </p:cNvSpPr>
          <p:nvPr>
            <p:ph type="sldImg" idx="2"/>
          </p:nvPr>
        </p:nvSpPr>
        <p:spPr>
          <a:xfrm>
            <a:off x="1106488" y="698500"/>
            <a:ext cx="4646612" cy="3486150"/>
          </a:xfrm>
          <a:prstGeom prst="rect">
            <a:avLst/>
          </a:prstGeom>
          <a:noFill/>
          <a:ln w="12700">
            <a:solidFill>
              <a:prstClr val="black"/>
            </a:solidFill>
          </a:ln>
        </p:spPr>
        <p:txBody>
          <a:bodyPr vert="horz" lIns="88975" tIns="44488" rIns="88975" bIns="44488" rtlCol="0" anchor="ctr"/>
          <a:lstStyle/>
          <a:p>
            <a:pPr lvl="0"/>
            <a:endParaRPr lang="en-US" noProof="0"/>
          </a:p>
        </p:txBody>
      </p:sp>
      <p:sp>
        <p:nvSpPr>
          <p:cNvPr id="5" name="Notes Placeholder 4"/>
          <p:cNvSpPr>
            <a:spLocks noGrp="1"/>
          </p:cNvSpPr>
          <p:nvPr>
            <p:ph type="body" sz="quarter" idx="3"/>
          </p:nvPr>
        </p:nvSpPr>
        <p:spPr bwMode="auto">
          <a:xfrm>
            <a:off x="685800" y="4416425"/>
            <a:ext cx="5486400" cy="4181475"/>
          </a:xfrm>
          <a:prstGeom prst="rect">
            <a:avLst/>
          </a:prstGeom>
          <a:noFill/>
          <a:ln w="9525">
            <a:noFill/>
            <a:miter lim="800000"/>
            <a:headEnd/>
            <a:tailEnd/>
          </a:ln>
        </p:spPr>
        <p:txBody>
          <a:bodyPr vert="horz" wrap="square" lIns="94055" tIns="47028" rIns="94055" bIns="470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8831263"/>
            <a:ext cx="2971800" cy="463550"/>
          </a:xfrm>
          <a:prstGeom prst="rect">
            <a:avLst/>
          </a:prstGeom>
          <a:noFill/>
          <a:ln w="9525">
            <a:noFill/>
            <a:miter lim="800000"/>
            <a:headEnd/>
            <a:tailEnd/>
          </a:ln>
        </p:spPr>
        <p:txBody>
          <a:bodyPr vert="horz" wrap="square" lIns="94055" tIns="47028" rIns="94055" bIns="47028" numCol="1" anchor="b" anchorCtr="0" compatLnSpc="1">
            <a:prstTxWarp prst="textNoShape">
              <a:avLst/>
            </a:prstTxWarp>
          </a:bodyPr>
          <a:lstStyle>
            <a:lvl1pPr defTabSz="923186">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884613" y="8831263"/>
            <a:ext cx="2971800" cy="463550"/>
          </a:xfrm>
          <a:prstGeom prst="rect">
            <a:avLst/>
          </a:prstGeom>
          <a:noFill/>
          <a:ln w="9525">
            <a:noFill/>
            <a:miter lim="800000"/>
            <a:headEnd/>
            <a:tailEnd/>
          </a:ln>
        </p:spPr>
        <p:txBody>
          <a:bodyPr vert="horz" wrap="square" lIns="94055" tIns="47028" rIns="94055" bIns="47028" numCol="1" anchor="b" anchorCtr="0" compatLnSpc="1">
            <a:prstTxWarp prst="textNoShape">
              <a:avLst/>
            </a:prstTxWarp>
          </a:bodyPr>
          <a:lstStyle>
            <a:lvl1pPr algn="r" defTabSz="923186">
              <a:defRPr sz="1200">
                <a:latin typeface="Calibri" pitchFamily="34" charset="0"/>
              </a:defRPr>
            </a:lvl1pPr>
          </a:lstStyle>
          <a:p>
            <a:pPr>
              <a:defRPr/>
            </a:pPr>
            <a:fld id="{36A79601-13A3-4D6B-8958-857173E37CDC}" type="slidenum">
              <a:rPr lang="en-US"/>
              <a:pPr>
                <a:defRPr/>
              </a:pPr>
              <a:t>‹#›</a:t>
            </a:fld>
            <a:endParaRPr lang="en-US"/>
          </a:p>
        </p:txBody>
      </p:sp>
    </p:spTree>
    <p:extLst>
      <p:ext uri="{BB962C8B-B14F-4D97-AF65-F5344CB8AC3E}">
        <p14:creationId xmlns:p14="http://schemas.microsoft.com/office/powerpoint/2010/main" val="34695666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loc.gov/aba/pcc/naco/"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a:noFill/>
          <a:ln/>
        </p:spPr>
        <p:txBody>
          <a:bodyPr/>
          <a:lstStyle/>
          <a:p>
            <a:pPr eaLnBrk="1" hangingPunct="1">
              <a:spcBef>
                <a:spcPct val="0"/>
              </a:spcBef>
            </a:pPr>
            <a:r>
              <a:rPr lang="en-US" dirty="0"/>
              <a:t>(Date of slide or last update given at the top of the notes for each slide)</a:t>
            </a:r>
          </a:p>
          <a:p>
            <a:pPr eaLnBrk="1" hangingPunct="1">
              <a:spcBef>
                <a:spcPct val="0"/>
              </a:spcBef>
            </a:pPr>
            <a:endParaRPr lang="en-US" dirty="0"/>
          </a:p>
        </p:txBody>
      </p:sp>
      <p:sp>
        <p:nvSpPr>
          <p:cNvPr id="16387" name="Slide Number Placeholder 3"/>
          <p:cNvSpPr>
            <a:spLocks noGrp="1"/>
          </p:cNvSpPr>
          <p:nvPr>
            <p:ph type="sldNum" sz="quarter" idx="5"/>
          </p:nvPr>
        </p:nvSpPr>
        <p:spPr>
          <a:noFill/>
        </p:spPr>
        <p:txBody>
          <a:bodyPr/>
          <a:lstStyle/>
          <a:p>
            <a:pPr defTabSz="922338"/>
            <a:fld id="{79053A1F-8B5C-4C72-B204-AEB3A904C210}" type="slidenum">
              <a:rPr lang="en-US" smtClean="0"/>
              <a:pPr defTabSz="922338"/>
              <a:t>1</a:t>
            </a:fld>
            <a:endParaRPr lang="en-US"/>
          </a:p>
        </p:txBody>
      </p:sp>
    </p:spTree>
    <p:extLst>
      <p:ext uri="{BB962C8B-B14F-4D97-AF65-F5344CB8AC3E}">
        <p14:creationId xmlns:p14="http://schemas.microsoft.com/office/powerpoint/2010/main" val="3365138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a:noFill/>
          <a:ln/>
        </p:spPr>
        <p:txBody>
          <a:bodyPr/>
          <a:lstStyle/>
          <a:p>
            <a:pPr eaLnBrk="1" hangingPunct="1">
              <a:spcBef>
                <a:spcPct val="0"/>
              </a:spcBef>
            </a:pPr>
            <a:r>
              <a:rPr lang="en-US" dirty="0"/>
              <a:t>March 21, 2017: updated screenshot, removed reference to</a:t>
            </a:r>
            <a:r>
              <a:rPr lang="en-US" baseline="0" dirty="0"/>
              <a:t> Chapter 12 on slide given RDA Toolkit Restructure and Redesign project, revised speaker notes.</a:t>
            </a:r>
            <a:endParaRPr lang="en-US" dirty="0"/>
          </a:p>
          <a:p>
            <a:pPr eaLnBrk="1" hangingPunct="1">
              <a:spcBef>
                <a:spcPct val="0"/>
              </a:spcBef>
            </a:pPr>
            <a:endParaRPr lang="en-US" dirty="0"/>
          </a:p>
          <a:p>
            <a:pPr eaLnBrk="1" hangingPunct="1">
              <a:spcBef>
                <a:spcPct val="0"/>
              </a:spcBef>
            </a:pPr>
            <a:r>
              <a:rPr lang="en-US" dirty="0"/>
              <a:t>Typically,</a:t>
            </a:r>
            <a:r>
              <a:rPr lang="en-US" baseline="0" dirty="0"/>
              <a:t> g</a:t>
            </a:r>
            <a:r>
              <a:rPr lang="en-US" dirty="0"/>
              <a:t>uidelines for describing places in authority records would be found in RDA chapters 12 and 16, but chapter 12 has not been developed, and chapter 16 is not complete.  At the present time, chapter 16 only provides general guidelines and instructions on choosing and recording preferred and variant names for places.  The only places currently covered are the same kinds of places that were covered by chapter 25 of AACR2, i.e., places that could be considered capable of authorship, or in RDA parlance, places that can be associated with group 1 entities as creators, contributors, etc. of/to works, expressions, manifestations, or items.  The section on constructing access points for places is not yet developed in RDA.  For names of places used as the names of governments, RDA refers catalogers to chapter 11 (11.2.2.5.4 for the preferred name and 11.13.1.1 for construction of access points).  However, there are several LC-PCC Policy Statements for 16.4 that deal with access points for places.  </a:t>
            </a:r>
          </a:p>
          <a:p>
            <a:pPr eaLnBrk="1" hangingPunct="1">
              <a:spcBef>
                <a:spcPct val="0"/>
              </a:spcBef>
            </a:pPr>
            <a:endParaRPr lang="en-US" dirty="0"/>
          </a:p>
          <a:p>
            <a:pPr eaLnBrk="1" hangingPunct="1">
              <a:spcBef>
                <a:spcPct val="0"/>
              </a:spcBef>
            </a:pPr>
            <a:r>
              <a:rPr lang="en-US" dirty="0"/>
              <a:t>Since all the places we are covering in this module are considered jurisdictions, and jurisdictions are corporate bodies, all of the appropriate guidelines in chapters 8 and 11 apply to them as well as what is in chapter 16.  The core elements in chapter 11 apply, and other elements applicable to corporate bodies (e.g., associated place, associated date, associated institution, language of the body, corporate history) can also be recorded for places.</a:t>
            </a:r>
          </a:p>
        </p:txBody>
      </p:sp>
      <p:sp>
        <p:nvSpPr>
          <p:cNvPr id="18435" name="Slide Number Placeholder 3"/>
          <p:cNvSpPr>
            <a:spLocks noGrp="1"/>
          </p:cNvSpPr>
          <p:nvPr>
            <p:ph type="sldNum" sz="quarter" idx="5"/>
          </p:nvPr>
        </p:nvSpPr>
        <p:spPr>
          <a:noFill/>
        </p:spPr>
        <p:txBody>
          <a:bodyPr/>
          <a:lstStyle/>
          <a:p>
            <a:pPr defTabSz="922338"/>
            <a:fld id="{1D4293D1-CDE3-4688-96C1-C6C9C0D5A6E5}" type="slidenum">
              <a:rPr lang="en-US" smtClean="0"/>
              <a:pPr defTabSz="922338"/>
              <a:t>2</a:t>
            </a:fld>
            <a:endParaRPr lang="en-US"/>
          </a:p>
        </p:txBody>
      </p:sp>
    </p:spTree>
    <p:extLst>
      <p:ext uri="{BB962C8B-B14F-4D97-AF65-F5344CB8AC3E}">
        <p14:creationId xmlns:p14="http://schemas.microsoft.com/office/powerpoint/2010/main" val="430130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19.2.1.1.1 lists the cases in which corporate bodies (including governments and governmental bodies) are considered to be creators.  19.2.1.1.2 details when government and religious officials are considered to be creators.  The names of places are used to represent a government as a corporate body, and form the first part of the authorized access points for government bodies recorded subordinately, including some government agencies, legislative bodies, courts, armed forces, and government officials (heads of state, heads of government, or ruling executive bodies), embassies, consulates, etc., and delegations to international or intergovernmental bodies.</a:t>
            </a:r>
          </a:p>
        </p:txBody>
      </p:sp>
      <p:sp>
        <p:nvSpPr>
          <p:cNvPr id="20483" name="Slide Number Placeholder 3"/>
          <p:cNvSpPr>
            <a:spLocks noGrp="1"/>
          </p:cNvSpPr>
          <p:nvPr>
            <p:ph type="sldNum" sz="quarter" idx="5"/>
          </p:nvPr>
        </p:nvSpPr>
        <p:spPr>
          <a:noFill/>
        </p:spPr>
        <p:txBody>
          <a:bodyPr/>
          <a:lstStyle/>
          <a:p>
            <a:pPr defTabSz="922338"/>
            <a:fld id="{F23B3D20-C972-408F-BECA-E5C16D87CC40}" type="slidenum">
              <a:rPr lang="en-US" smtClean="0"/>
              <a:pPr defTabSz="922338"/>
              <a:t>3</a:t>
            </a:fld>
            <a:endParaRPr lang="en-US"/>
          </a:p>
        </p:txBody>
      </p:sp>
    </p:spTree>
    <p:extLst>
      <p:ext uri="{BB962C8B-B14F-4D97-AF65-F5344CB8AC3E}">
        <p14:creationId xmlns:p14="http://schemas.microsoft.com/office/powerpoint/2010/main" val="2204547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The next few slides illustrate examples of resources created by governments or governmental bodies.</a:t>
            </a:r>
          </a:p>
          <a:p>
            <a:pPr eaLnBrk="1" hangingPunct="1">
              <a:spcBef>
                <a:spcPct val="0"/>
              </a:spcBef>
            </a:pPr>
            <a:endParaRPr lang="en-US" dirty="0"/>
          </a:p>
          <a:p>
            <a:pPr eaLnBrk="1" hangingPunct="1">
              <a:spcBef>
                <a:spcPct val="0"/>
              </a:spcBef>
            </a:pPr>
            <a:r>
              <a:rPr lang="en-US" dirty="0"/>
              <a:t>This is the official website of the Government of the Republic of South Sudan.</a:t>
            </a:r>
          </a:p>
          <a:p>
            <a:pPr eaLnBrk="1" hangingPunct="1">
              <a:spcBef>
                <a:spcPct val="0"/>
              </a:spcBef>
            </a:pPr>
            <a:endParaRPr lang="en-US" dirty="0"/>
          </a:p>
          <a:p>
            <a:pPr eaLnBrk="1" hangingPunct="1">
              <a:spcBef>
                <a:spcPct val="0"/>
              </a:spcBef>
            </a:pPr>
            <a:r>
              <a:rPr lang="en-US" dirty="0"/>
              <a:t>110 1_ South Sudan.</a:t>
            </a:r>
          </a:p>
          <a:p>
            <a:pPr eaLnBrk="1" hangingPunct="1">
              <a:spcBef>
                <a:spcPct val="0"/>
              </a:spcBef>
            </a:pPr>
            <a:r>
              <a:rPr lang="en-US" dirty="0"/>
              <a:t>245 10 Official website of the Government of the Republic of South Sudan.</a:t>
            </a:r>
          </a:p>
          <a:p>
            <a:pPr eaLnBrk="1" hangingPunct="1">
              <a:spcBef>
                <a:spcPct val="0"/>
              </a:spcBef>
            </a:pPr>
            <a:endParaRPr lang="en-US" dirty="0"/>
          </a:p>
          <a:p>
            <a:pPr eaLnBrk="1" hangingPunct="1">
              <a:spcBef>
                <a:spcPct val="0"/>
              </a:spcBef>
            </a:pPr>
            <a:r>
              <a:rPr lang="en-US" dirty="0"/>
              <a:t>[Source: Government of the Republic of South Sudan website: http://www.goss.org/]</a:t>
            </a:r>
          </a:p>
        </p:txBody>
      </p:sp>
      <p:sp>
        <p:nvSpPr>
          <p:cNvPr id="22531" name="Slide Number Placeholder 3"/>
          <p:cNvSpPr>
            <a:spLocks noGrp="1"/>
          </p:cNvSpPr>
          <p:nvPr>
            <p:ph type="sldNum" sz="quarter" idx="5"/>
          </p:nvPr>
        </p:nvSpPr>
        <p:spPr>
          <a:noFill/>
        </p:spPr>
        <p:txBody>
          <a:bodyPr/>
          <a:lstStyle/>
          <a:p>
            <a:pPr defTabSz="922338"/>
            <a:fld id="{C994C430-100D-4721-8136-18C1E2DF16CA}" type="slidenum">
              <a:rPr lang="en-US" smtClean="0"/>
              <a:pPr defTabSz="922338"/>
              <a:t>4</a:t>
            </a:fld>
            <a:endParaRPr lang="en-US"/>
          </a:p>
        </p:txBody>
      </p:sp>
    </p:spTree>
    <p:extLst>
      <p:ext uri="{BB962C8B-B14F-4D97-AF65-F5344CB8AC3E}">
        <p14:creationId xmlns:p14="http://schemas.microsoft.com/office/powerpoint/2010/main" val="1665804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This work is a directory of Utah state employees.  The creator is the state of Utah.</a:t>
            </a:r>
          </a:p>
          <a:p>
            <a:pPr eaLnBrk="1" hangingPunct="1">
              <a:spcBef>
                <a:spcPct val="0"/>
              </a:spcBef>
            </a:pPr>
            <a:endParaRPr lang="en-US" dirty="0"/>
          </a:p>
          <a:p>
            <a:pPr eaLnBrk="1" hangingPunct="1">
              <a:spcBef>
                <a:spcPct val="0"/>
              </a:spcBef>
            </a:pPr>
            <a:r>
              <a:rPr lang="en-US" dirty="0"/>
              <a:t>110 1_ Utah.</a:t>
            </a:r>
          </a:p>
          <a:p>
            <a:pPr eaLnBrk="1" hangingPunct="1">
              <a:spcBef>
                <a:spcPct val="0"/>
              </a:spcBef>
            </a:pPr>
            <a:r>
              <a:rPr lang="en-US" dirty="0"/>
              <a:t>245 10 Utah state directory of employees.</a:t>
            </a:r>
          </a:p>
          <a:p>
            <a:pPr eaLnBrk="1" hangingPunct="1">
              <a:spcBef>
                <a:spcPct val="0"/>
              </a:spcBef>
            </a:pPr>
            <a:endParaRPr lang="en-US" dirty="0"/>
          </a:p>
          <a:p>
            <a:pPr eaLnBrk="1" hangingPunct="1">
              <a:spcBef>
                <a:spcPct val="0"/>
              </a:spcBef>
            </a:pPr>
            <a:r>
              <a:rPr lang="en-US" dirty="0"/>
              <a:t>[Source: Utah.gov: http://web.state.ut.us/phone.htm]</a:t>
            </a:r>
          </a:p>
        </p:txBody>
      </p:sp>
      <p:sp>
        <p:nvSpPr>
          <p:cNvPr id="24579" name="Slide Number Placeholder 3"/>
          <p:cNvSpPr>
            <a:spLocks noGrp="1"/>
          </p:cNvSpPr>
          <p:nvPr>
            <p:ph type="sldNum" sz="quarter" idx="5"/>
          </p:nvPr>
        </p:nvSpPr>
        <p:spPr>
          <a:noFill/>
        </p:spPr>
        <p:txBody>
          <a:bodyPr/>
          <a:lstStyle/>
          <a:p>
            <a:pPr defTabSz="922338"/>
            <a:fld id="{5A2A11D2-CA10-4898-A0B8-59D8AE681E6B}" type="slidenum">
              <a:rPr lang="en-US" smtClean="0"/>
              <a:pPr defTabSz="922338"/>
              <a:t>5</a:t>
            </a:fld>
            <a:endParaRPr lang="en-US"/>
          </a:p>
        </p:txBody>
      </p:sp>
    </p:spTree>
    <p:extLst>
      <p:ext uri="{BB962C8B-B14F-4D97-AF65-F5344CB8AC3E}">
        <p14:creationId xmlns:p14="http://schemas.microsoft.com/office/powerpoint/2010/main" val="112766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This work is the website of the city of Sydney, New South Wales, Australia.  The creator is Sydney (N.S.W.).</a:t>
            </a:r>
          </a:p>
          <a:p>
            <a:pPr eaLnBrk="1" hangingPunct="1">
              <a:spcBef>
                <a:spcPct val="0"/>
              </a:spcBef>
            </a:pPr>
            <a:endParaRPr lang="en-US" dirty="0"/>
          </a:p>
          <a:p>
            <a:pPr eaLnBrk="1" hangingPunct="1">
              <a:spcBef>
                <a:spcPct val="0"/>
              </a:spcBef>
            </a:pPr>
            <a:r>
              <a:rPr lang="en-US" dirty="0"/>
              <a:t>110 1_ Sydney (N.S.W.)</a:t>
            </a:r>
          </a:p>
          <a:p>
            <a:pPr eaLnBrk="1" hangingPunct="1">
              <a:spcBef>
                <a:spcPct val="0"/>
              </a:spcBef>
            </a:pPr>
            <a:r>
              <a:rPr lang="en-US" dirty="0"/>
              <a:t>245 10 City of Sydney.</a:t>
            </a:r>
          </a:p>
          <a:p>
            <a:pPr eaLnBrk="1" hangingPunct="1">
              <a:spcBef>
                <a:spcPct val="0"/>
              </a:spcBef>
            </a:pPr>
            <a:endParaRPr lang="en-US" dirty="0"/>
          </a:p>
          <a:p>
            <a:pPr eaLnBrk="1" hangingPunct="1">
              <a:spcBef>
                <a:spcPct val="0"/>
              </a:spcBef>
            </a:pPr>
            <a:r>
              <a:rPr lang="en-US" dirty="0"/>
              <a:t>[Source: City of Sydney website: http://www.cityofsydney.nsw.gov.au/]</a:t>
            </a:r>
          </a:p>
        </p:txBody>
      </p:sp>
      <p:sp>
        <p:nvSpPr>
          <p:cNvPr id="26627" name="Slide Number Placeholder 3"/>
          <p:cNvSpPr>
            <a:spLocks noGrp="1"/>
          </p:cNvSpPr>
          <p:nvPr>
            <p:ph type="sldNum" sz="quarter" idx="5"/>
          </p:nvPr>
        </p:nvSpPr>
        <p:spPr>
          <a:noFill/>
        </p:spPr>
        <p:txBody>
          <a:bodyPr/>
          <a:lstStyle/>
          <a:p>
            <a:pPr defTabSz="922338"/>
            <a:fld id="{9118CEDA-41A7-4F4C-874C-2E4A9601BE07}" type="slidenum">
              <a:rPr lang="en-US" smtClean="0"/>
              <a:pPr defTabSz="922338"/>
              <a:t>6</a:t>
            </a:fld>
            <a:endParaRPr lang="en-US"/>
          </a:p>
        </p:txBody>
      </p:sp>
    </p:spTree>
    <p:extLst>
      <p:ext uri="{BB962C8B-B14F-4D97-AF65-F5344CB8AC3E}">
        <p14:creationId xmlns:p14="http://schemas.microsoft.com/office/powerpoint/2010/main" val="1350141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This is the website of the Tulsa, Oklahoma Mayor’s Commission on the Status of Women.  Here we have an example of a government body that would be recorded subordinately.  The first part of the name of this agency would be the authorized access point for Tulsa, Oklahoma, which would be followed by the name of the commission:</a:t>
            </a:r>
          </a:p>
          <a:p>
            <a:pPr eaLnBrk="1" hangingPunct="1">
              <a:spcBef>
                <a:spcPct val="0"/>
              </a:spcBef>
            </a:pPr>
            <a:endParaRPr lang="en-US" dirty="0"/>
          </a:p>
          <a:p>
            <a:pPr eaLnBrk="1" hangingPunct="1">
              <a:spcBef>
                <a:spcPct val="0"/>
              </a:spcBef>
            </a:pPr>
            <a:r>
              <a:rPr lang="en-US" dirty="0"/>
              <a:t>110 1_ Tulsa (Okla.). $b Mayor’s Commission on the Status of Women</a:t>
            </a:r>
          </a:p>
          <a:p>
            <a:pPr eaLnBrk="1" hangingPunct="1">
              <a:spcBef>
                <a:spcPct val="0"/>
              </a:spcBef>
            </a:pPr>
            <a:endParaRPr lang="en-US" dirty="0"/>
          </a:p>
          <a:p>
            <a:pPr eaLnBrk="1" hangingPunct="1">
              <a:spcBef>
                <a:spcPct val="0"/>
              </a:spcBef>
            </a:pPr>
            <a:r>
              <a:rPr lang="en-US" dirty="0"/>
              <a:t>If there was no authority record already created for the place, it would have to be created as a separate NAR at the same time as the NAR for this agency.</a:t>
            </a:r>
          </a:p>
          <a:p>
            <a:pPr eaLnBrk="1" hangingPunct="1">
              <a:spcBef>
                <a:spcPct val="0"/>
              </a:spcBef>
            </a:pPr>
            <a:endParaRPr lang="en-US" dirty="0"/>
          </a:p>
          <a:p>
            <a:pPr eaLnBrk="1" hangingPunct="1">
              <a:spcBef>
                <a:spcPct val="0"/>
              </a:spcBef>
            </a:pPr>
            <a:r>
              <a:rPr lang="en-US" dirty="0"/>
              <a:t>[Source: https://www.cityoftulsa.org/community-programs/human-rights/commissions/mayor's-commission-on-the-status-of-women.aspx]</a:t>
            </a:r>
          </a:p>
          <a:p>
            <a:pPr eaLnBrk="1" hangingPunct="1">
              <a:spcBef>
                <a:spcPct val="0"/>
              </a:spcBef>
            </a:pPr>
            <a:endParaRPr lang="en-US" dirty="0"/>
          </a:p>
        </p:txBody>
      </p:sp>
      <p:sp>
        <p:nvSpPr>
          <p:cNvPr id="28675" name="Slide Number Placeholder 3"/>
          <p:cNvSpPr>
            <a:spLocks noGrp="1"/>
          </p:cNvSpPr>
          <p:nvPr>
            <p:ph type="sldNum" sz="quarter" idx="5"/>
          </p:nvPr>
        </p:nvSpPr>
        <p:spPr>
          <a:noFill/>
        </p:spPr>
        <p:txBody>
          <a:bodyPr/>
          <a:lstStyle/>
          <a:p>
            <a:pPr defTabSz="922338"/>
            <a:fld id="{B55A25CE-940E-4B10-99F2-E1D67C1150D6}" type="slidenum">
              <a:rPr lang="en-US" smtClean="0"/>
              <a:pPr defTabSz="922338"/>
              <a:t>7</a:t>
            </a:fld>
            <a:endParaRPr lang="en-US"/>
          </a:p>
        </p:txBody>
      </p:sp>
    </p:spTree>
    <p:extLst>
      <p:ext uri="{BB962C8B-B14F-4D97-AF65-F5344CB8AC3E}">
        <p14:creationId xmlns:p14="http://schemas.microsoft.com/office/powerpoint/2010/main" val="1782782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a:noFill/>
          <a:ln/>
        </p:spPr>
        <p:txBody>
          <a:bodyPr/>
          <a:lstStyle/>
          <a:p>
            <a:pPr eaLnBrk="1" hangingPunct="1">
              <a:spcBef>
                <a:spcPct val="0"/>
              </a:spcBef>
            </a:pPr>
            <a:r>
              <a:rPr lang="en-US" dirty="0"/>
              <a:t>August 13, 2019</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a legal work created by a government (Brazil).  </a:t>
            </a:r>
          </a:p>
          <a:p>
            <a:pPr eaLnBrk="1" hangingPunct="1">
              <a:spcBef>
                <a:spcPct val="0"/>
              </a:spcBef>
            </a:pPr>
            <a:endParaRPr lang="en-US" dirty="0"/>
          </a:p>
          <a:p>
            <a:pPr eaLnBrk="1" hangingPunct="1">
              <a:spcBef>
                <a:spcPct val="0"/>
              </a:spcBef>
            </a:pPr>
            <a:r>
              <a:rPr lang="en-US" dirty="0"/>
              <a:t>110 1_ Brazil, $e enacting jurisdiction.</a:t>
            </a:r>
          </a:p>
          <a:p>
            <a:pPr eaLnBrk="1" hangingPunct="1">
              <a:spcBef>
                <a:spcPct val="0"/>
              </a:spcBef>
            </a:pPr>
            <a:r>
              <a:rPr lang="en-US" dirty="0"/>
              <a:t>240 10 </a:t>
            </a:r>
            <a:r>
              <a:rPr lang="en-US" dirty="0" err="1"/>
              <a:t>Constituição</a:t>
            </a:r>
            <a:r>
              <a:rPr lang="en-US" dirty="0"/>
              <a:t> (1988)</a:t>
            </a:r>
          </a:p>
          <a:p>
            <a:pPr eaLnBrk="1" hangingPunct="1">
              <a:spcBef>
                <a:spcPct val="0"/>
              </a:spcBef>
            </a:pPr>
            <a:r>
              <a:rPr lang="en-US" dirty="0"/>
              <a:t>245 10 </a:t>
            </a:r>
            <a:r>
              <a:rPr lang="pt-BR" sz="1200" kern="1200" dirty="0">
                <a:solidFill>
                  <a:schemeClr val="tx1"/>
                </a:solidFill>
                <a:effectLst/>
                <a:latin typeface="+mn-lt"/>
                <a:ea typeface="+mn-ea"/>
                <a:cs typeface="+mn-cs"/>
              </a:rPr>
              <a:t>Constituição da República Federativa do Brasil : $b texto constitucional promulgado em 5 de outubro de 1988, com as alterações determinadas pelas Emendas Constitucionais de Revisão nos 1 a 6/94, pelas Emendas Constitucionais nos 1/92 a 91/2016 e pelo Decreto Legislativo no 186/2008</a:t>
            </a:r>
            <a:r>
              <a:rPr lang="en-US" dirty="0"/>
              <a:t>.</a:t>
            </a:r>
          </a:p>
          <a:p>
            <a:pPr eaLnBrk="1" hangingPunct="1">
              <a:spcBef>
                <a:spcPct val="0"/>
              </a:spcBef>
            </a:pPr>
            <a:endParaRPr lang="en-US" dirty="0"/>
          </a:p>
          <a:p>
            <a:pPr eaLnBrk="1" hangingPunct="1">
              <a:spcBef>
                <a:spcPct val="0"/>
              </a:spcBef>
            </a:pPr>
            <a:r>
              <a:rPr lang="en-US" dirty="0"/>
              <a:t>[Source: </a:t>
            </a:r>
            <a:r>
              <a:rPr lang="en-US" dirty="0" err="1"/>
              <a:t>Senado</a:t>
            </a:r>
            <a:r>
              <a:rPr lang="en-US" dirty="0"/>
              <a:t> Federal </a:t>
            </a:r>
            <a:r>
              <a:rPr lang="en-US" dirty="0" err="1"/>
              <a:t>Biblioteca</a:t>
            </a:r>
            <a:r>
              <a:rPr lang="en-US" dirty="0"/>
              <a:t> Digital website: https://www2.senado.leg.br/bdsf/bitstream/handle/id/518231/CF88_Livro_EC91_2016.pdf]</a:t>
            </a:r>
          </a:p>
        </p:txBody>
      </p:sp>
      <p:sp>
        <p:nvSpPr>
          <p:cNvPr id="30723" name="Slide Number Placeholder 3"/>
          <p:cNvSpPr>
            <a:spLocks noGrp="1"/>
          </p:cNvSpPr>
          <p:nvPr>
            <p:ph type="sldNum" sz="quarter" idx="5"/>
          </p:nvPr>
        </p:nvSpPr>
        <p:spPr>
          <a:noFill/>
        </p:spPr>
        <p:txBody>
          <a:bodyPr/>
          <a:lstStyle/>
          <a:p>
            <a:pPr defTabSz="922338"/>
            <a:fld id="{D177857C-A7D9-4BD4-A284-C44A4C91FCD0}" type="slidenum">
              <a:rPr lang="en-US" smtClean="0"/>
              <a:pPr defTabSz="922338"/>
              <a:t>8</a:t>
            </a:fld>
            <a:endParaRPr lang="en-US"/>
          </a:p>
        </p:txBody>
      </p:sp>
    </p:spTree>
    <p:extLst>
      <p:ext uri="{BB962C8B-B14F-4D97-AF65-F5344CB8AC3E}">
        <p14:creationId xmlns:p14="http://schemas.microsoft.com/office/powerpoint/2010/main" val="3733318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an official communication - in this case, an executive order of the Governor of Washington State.  This is another example of a body that would be recorded subordinately under the name of the government:</a:t>
            </a:r>
          </a:p>
          <a:p>
            <a:pPr eaLnBrk="1" hangingPunct="1">
              <a:spcBef>
                <a:spcPct val="0"/>
              </a:spcBef>
            </a:pPr>
            <a:endParaRPr lang="en-US" dirty="0"/>
          </a:p>
          <a:p>
            <a:pPr eaLnBrk="1" hangingPunct="1">
              <a:spcBef>
                <a:spcPct val="0"/>
              </a:spcBef>
            </a:pPr>
            <a:r>
              <a:rPr lang="en-US" dirty="0"/>
              <a:t>110 1_ Washington (State). $b Governor (2005-2013 : </a:t>
            </a:r>
            <a:r>
              <a:rPr lang="en-US" dirty="0" err="1"/>
              <a:t>Gregoire</a:t>
            </a:r>
            <a:r>
              <a:rPr lang="en-US" dirty="0"/>
              <a:t>)</a:t>
            </a:r>
          </a:p>
          <a:p>
            <a:pPr eaLnBrk="1" hangingPunct="1">
              <a:spcBef>
                <a:spcPct val="0"/>
              </a:spcBef>
            </a:pPr>
            <a:r>
              <a:rPr lang="en-US" dirty="0"/>
              <a:t>245 10 Executive order 12-06 : $b achieving energy efficiency in state buildings.</a:t>
            </a:r>
          </a:p>
          <a:p>
            <a:pPr eaLnBrk="1" hangingPunct="1">
              <a:spcBef>
                <a:spcPct val="0"/>
              </a:spcBef>
            </a:pPr>
            <a:endParaRPr lang="en-US" dirty="0"/>
          </a:p>
          <a:p>
            <a:pPr eaLnBrk="1" hangingPunct="1">
              <a:spcBef>
                <a:spcPct val="0"/>
              </a:spcBef>
            </a:pPr>
            <a:r>
              <a:rPr lang="en-US" dirty="0"/>
              <a:t>[Source: Washington State Office of the Governor: http://www.governor.wa.gov/execorders/eo_12-06.pdf]</a:t>
            </a:r>
          </a:p>
        </p:txBody>
      </p:sp>
      <p:sp>
        <p:nvSpPr>
          <p:cNvPr id="32771" name="Slide Number Placeholder 3"/>
          <p:cNvSpPr>
            <a:spLocks noGrp="1"/>
          </p:cNvSpPr>
          <p:nvPr>
            <p:ph type="sldNum" sz="quarter" idx="5"/>
          </p:nvPr>
        </p:nvSpPr>
        <p:spPr>
          <a:noFill/>
        </p:spPr>
        <p:txBody>
          <a:bodyPr/>
          <a:lstStyle/>
          <a:p>
            <a:pPr defTabSz="922338"/>
            <a:fld id="{2B58F1FC-BE3B-4FF7-9DD7-1851E181EE97}" type="slidenum">
              <a:rPr lang="en-US" smtClean="0"/>
              <a:pPr defTabSz="922338"/>
              <a:t>9</a:t>
            </a:fld>
            <a:endParaRPr lang="en-US"/>
          </a:p>
        </p:txBody>
      </p:sp>
    </p:spTree>
    <p:extLst>
      <p:ext uri="{BB962C8B-B14F-4D97-AF65-F5344CB8AC3E}">
        <p14:creationId xmlns:p14="http://schemas.microsoft.com/office/powerpoint/2010/main" val="366037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an embassy as creator, another type of body that is recorded subordinately:</a:t>
            </a:r>
          </a:p>
          <a:p>
            <a:pPr eaLnBrk="1" hangingPunct="1">
              <a:spcBef>
                <a:spcPct val="0"/>
              </a:spcBef>
            </a:pPr>
            <a:endParaRPr lang="en-US" dirty="0"/>
          </a:p>
          <a:p>
            <a:pPr eaLnBrk="1" hangingPunct="1">
              <a:spcBef>
                <a:spcPct val="0"/>
              </a:spcBef>
            </a:pPr>
            <a:r>
              <a:rPr lang="en-US" dirty="0"/>
              <a:t>110 1_ United States. $b Embassy (Greece)</a:t>
            </a:r>
          </a:p>
          <a:p>
            <a:pPr eaLnBrk="1" hangingPunct="1">
              <a:spcBef>
                <a:spcPct val="0"/>
              </a:spcBef>
            </a:pPr>
            <a:endParaRPr lang="en-US" dirty="0"/>
          </a:p>
          <a:p>
            <a:pPr eaLnBrk="1" hangingPunct="1">
              <a:spcBef>
                <a:spcPct val="0"/>
              </a:spcBef>
            </a:pPr>
            <a:r>
              <a:rPr lang="en-US" dirty="0"/>
              <a:t>Statement of responsibility reads: “Prepared by American Embassy Athens”</a:t>
            </a:r>
          </a:p>
          <a:p>
            <a:pPr eaLnBrk="1" hangingPunct="1">
              <a:spcBef>
                <a:spcPct val="0"/>
              </a:spcBef>
            </a:pPr>
            <a:endParaRPr lang="en-US" dirty="0"/>
          </a:p>
          <a:p>
            <a:pPr eaLnBrk="1" hangingPunct="1">
              <a:spcBef>
                <a:spcPct val="0"/>
              </a:spcBef>
            </a:pPr>
            <a:r>
              <a:rPr lang="en-US" dirty="0"/>
              <a:t>[Source: </a:t>
            </a:r>
            <a:r>
              <a:rPr lang="en-US" dirty="0" err="1"/>
              <a:t>HathiTrust</a:t>
            </a:r>
            <a:r>
              <a:rPr lang="en-US" dirty="0"/>
              <a:t>: http://babel.hathitrust.org/cgi/pt?id=umn.31951d002879490]</a:t>
            </a:r>
          </a:p>
          <a:p>
            <a:pPr eaLnBrk="1" hangingPunct="1">
              <a:spcBef>
                <a:spcPct val="0"/>
              </a:spcBef>
            </a:pPr>
            <a:endParaRPr lang="en-US" dirty="0"/>
          </a:p>
        </p:txBody>
      </p:sp>
      <p:sp>
        <p:nvSpPr>
          <p:cNvPr id="34819" name="Slide Number Placeholder 3"/>
          <p:cNvSpPr>
            <a:spLocks noGrp="1"/>
          </p:cNvSpPr>
          <p:nvPr>
            <p:ph type="sldNum" sz="quarter" idx="5"/>
          </p:nvPr>
        </p:nvSpPr>
        <p:spPr>
          <a:noFill/>
        </p:spPr>
        <p:txBody>
          <a:bodyPr/>
          <a:lstStyle/>
          <a:p>
            <a:pPr defTabSz="922338"/>
            <a:fld id="{B035BD1E-A85B-444B-B077-099BEB323188}" type="slidenum">
              <a:rPr lang="en-US" smtClean="0"/>
              <a:pPr defTabSz="922338"/>
              <a:t>10</a:t>
            </a:fld>
            <a:endParaRPr lang="en-US"/>
          </a:p>
        </p:txBody>
      </p:sp>
    </p:spTree>
    <p:extLst>
      <p:ext uri="{BB962C8B-B14F-4D97-AF65-F5344CB8AC3E}">
        <p14:creationId xmlns:p14="http://schemas.microsoft.com/office/powerpoint/2010/main" val="2364613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court rules, a form of legal work. The creator is the court, which is established as a subordinate body under the name of the California government:</a:t>
            </a:r>
          </a:p>
          <a:p>
            <a:pPr eaLnBrk="1" hangingPunct="1">
              <a:spcBef>
                <a:spcPct val="0"/>
              </a:spcBef>
            </a:pPr>
            <a:endParaRPr lang="en-US" dirty="0"/>
          </a:p>
          <a:p>
            <a:pPr eaLnBrk="1" hangingPunct="1">
              <a:spcBef>
                <a:spcPct val="0"/>
              </a:spcBef>
            </a:pPr>
            <a:r>
              <a:rPr lang="en-US" dirty="0"/>
              <a:t>110 1_ California. $b Superior Court (Los Angeles County)</a:t>
            </a:r>
          </a:p>
          <a:p>
            <a:pPr eaLnBrk="1" hangingPunct="1">
              <a:spcBef>
                <a:spcPct val="0"/>
              </a:spcBef>
            </a:pPr>
            <a:endParaRPr lang="en-US" dirty="0"/>
          </a:p>
          <a:p>
            <a:pPr eaLnBrk="1" hangingPunct="1">
              <a:spcBef>
                <a:spcPct val="0"/>
              </a:spcBef>
            </a:pPr>
            <a:r>
              <a:rPr lang="en-US" dirty="0"/>
              <a:t>[Source: Los Angeles County Bar Association website: http://www.lacba.org/Files/Main%20Folder/CourtNotices/files/LASC_Local_Rules_Effective_July_1_2011.pdf]</a:t>
            </a:r>
          </a:p>
        </p:txBody>
      </p:sp>
      <p:sp>
        <p:nvSpPr>
          <p:cNvPr id="36867" name="Slide Number Placeholder 3"/>
          <p:cNvSpPr>
            <a:spLocks noGrp="1"/>
          </p:cNvSpPr>
          <p:nvPr>
            <p:ph type="sldNum" sz="quarter" idx="5"/>
          </p:nvPr>
        </p:nvSpPr>
        <p:spPr>
          <a:noFill/>
        </p:spPr>
        <p:txBody>
          <a:bodyPr/>
          <a:lstStyle/>
          <a:p>
            <a:pPr defTabSz="922338"/>
            <a:fld id="{0D0E2DEB-F805-4061-9CFE-785C4B871EB9}" type="slidenum">
              <a:rPr lang="en-US" smtClean="0"/>
              <a:pPr defTabSz="922338"/>
              <a:t>11</a:t>
            </a:fld>
            <a:endParaRPr lang="en-US"/>
          </a:p>
        </p:txBody>
      </p:sp>
    </p:spTree>
    <p:extLst>
      <p:ext uri="{BB962C8B-B14F-4D97-AF65-F5344CB8AC3E}">
        <p14:creationId xmlns:p14="http://schemas.microsoft.com/office/powerpoint/2010/main" val="327180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In addition to these, there are many other ways places can be related to works, expressions, manifestations, or items.</a:t>
            </a:r>
          </a:p>
        </p:txBody>
      </p:sp>
      <p:sp>
        <p:nvSpPr>
          <p:cNvPr id="38915" name="Slide Number Placeholder 3"/>
          <p:cNvSpPr>
            <a:spLocks noGrp="1"/>
          </p:cNvSpPr>
          <p:nvPr>
            <p:ph type="sldNum" sz="quarter" idx="5"/>
          </p:nvPr>
        </p:nvSpPr>
        <p:spPr>
          <a:noFill/>
        </p:spPr>
        <p:txBody>
          <a:bodyPr/>
          <a:lstStyle/>
          <a:p>
            <a:pPr defTabSz="922338"/>
            <a:fld id="{40E9157E-2CB8-47E7-AB60-4D5E89618124}" type="slidenum">
              <a:rPr lang="en-US" smtClean="0"/>
              <a:pPr defTabSz="922338"/>
              <a:t>12</a:t>
            </a:fld>
            <a:endParaRPr lang="en-US"/>
          </a:p>
        </p:txBody>
      </p:sp>
    </p:spTree>
    <p:extLst>
      <p:ext uri="{BB962C8B-B14F-4D97-AF65-F5344CB8AC3E}">
        <p14:creationId xmlns:p14="http://schemas.microsoft.com/office/powerpoint/2010/main" val="2486344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a government body as a contributor: “based in part on information provided by the U.S. Embassy in Tanzania”</a:t>
            </a:r>
          </a:p>
          <a:p>
            <a:pPr eaLnBrk="1" hangingPunct="1">
              <a:spcBef>
                <a:spcPct val="0"/>
              </a:spcBef>
            </a:pPr>
            <a:endParaRPr lang="en-US" dirty="0"/>
          </a:p>
          <a:p>
            <a:pPr eaLnBrk="1" hangingPunct="1">
              <a:spcBef>
                <a:spcPct val="0"/>
              </a:spcBef>
            </a:pPr>
            <a:r>
              <a:rPr lang="en-US" dirty="0"/>
              <a:t>110 1_ United States. $b Embassy (Tanzania)</a:t>
            </a:r>
          </a:p>
          <a:p>
            <a:pPr eaLnBrk="1" hangingPunct="1">
              <a:spcBef>
                <a:spcPct val="0"/>
              </a:spcBef>
            </a:pPr>
            <a:endParaRPr lang="en-US" dirty="0"/>
          </a:p>
          <a:p>
            <a:pPr eaLnBrk="1" hangingPunct="1">
              <a:spcBef>
                <a:spcPct val="0"/>
              </a:spcBef>
            </a:pPr>
            <a:r>
              <a:rPr lang="en-US" dirty="0"/>
              <a:t>[Source: </a:t>
            </a:r>
            <a:r>
              <a:rPr lang="en-US" dirty="0" err="1"/>
              <a:t>HathiTrust</a:t>
            </a:r>
            <a:r>
              <a:rPr lang="en-US" dirty="0"/>
              <a:t>: http://babel.hathitrust.org/cgi/pt?id=umn.31951003049783y]</a:t>
            </a:r>
          </a:p>
          <a:p>
            <a:pPr eaLnBrk="1" hangingPunct="1">
              <a:spcBef>
                <a:spcPct val="0"/>
              </a:spcBef>
            </a:pPr>
            <a:endParaRPr lang="en-US" dirty="0"/>
          </a:p>
        </p:txBody>
      </p:sp>
      <p:sp>
        <p:nvSpPr>
          <p:cNvPr id="40963" name="Slide Number Placeholder 3"/>
          <p:cNvSpPr>
            <a:spLocks noGrp="1"/>
          </p:cNvSpPr>
          <p:nvPr>
            <p:ph type="sldNum" sz="quarter" idx="5"/>
          </p:nvPr>
        </p:nvSpPr>
        <p:spPr>
          <a:noFill/>
        </p:spPr>
        <p:txBody>
          <a:bodyPr/>
          <a:lstStyle/>
          <a:p>
            <a:pPr defTabSz="922338"/>
            <a:fld id="{83A92B44-6A61-4DEE-AB71-657C4F3AFF54}" type="slidenum">
              <a:rPr lang="en-US" smtClean="0"/>
              <a:pPr defTabSz="922338"/>
              <a:t>13</a:t>
            </a:fld>
            <a:endParaRPr lang="en-US"/>
          </a:p>
        </p:txBody>
      </p:sp>
    </p:spTree>
    <p:extLst>
      <p:ext uri="{BB962C8B-B14F-4D97-AF65-F5344CB8AC3E}">
        <p14:creationId xmlns:p14="http://schemas.microsoft.com/office/powerpoint/2010/main" val="1575801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 example of a government body as a publisher (manifestation relationship): U.S. Department of Commerce, National Oceanic and Atmospheric Administration, National Marine Fisheries Service, Southwest Region.</a:t>
            </a:r>
          </a:p>
          <a:p>
            <a:pPr eaLnBrk="1" hangingPunct="1">
              <a:spcBef>
                <a:spcPct val="0"/>
              </a:spcBef>
            </a:pPr>
            <a:endParaRPr lang="en-US" dirty="0"/>
          </a:p>
          <a:p>
            <a:pPr eaLnBrk="1" hangingPunct="1">
              <a:spcBef>
                <a:spcPct val="0"/>
              </a:spcBef>
            </a:pPr>
            <a:r>
              <a:rPr lang="en-US" dirty="0"/>
              <a:t>110 1_ United States. $b National Marine Fisheries Service. $b Southwest Region</a:t>
            </a:r>
          </a:p>
          <a:p>
            <a:pPr eaLnBrk="1" hangingPunct="1">
              <a:spcBef>
                <a:spcPct val="0"/>
              </a:spcBef>
            </a:pPr>
            <a:endParaRPr lang="en-US" dirty="0"/>
          </a:p>
          <a:p>
            <a:pPr eaLnBrk="1" hangingPunct="1">
              <a:spcBef>
                <a:spcPct val="0"/>
              </a:spcBef>
            </a:pPr>
            <a:r>
              <a:rPr lang="en-US" dirty="0"/>
              <a:t>[Source: Southwest Fisheries Science Center website: http://swfsc.noaa.gov/publications/TM/SWR/NOAA-TM-NMFS-SWR-042.PDF]</a:t>
            </a:r>
          </a:p>
        </p:txBody>
      </p:sp>
      <p:sp>
        <p:nvSpPr>
          <p:cNvPr id="43011" name="Slide Number Placeholder 3"/>
          <p:cNvSpPr>
            <a:spLocks noGrp="1"/>
          </p:cNvSpPr>
          <p:nvPr>
            <p:ph type="sldNum" sz="quarter" idx="5"/>
          </p:nvPr>
        </p:nvSpPr>
        <p:spPr>
          <a:noFill/>
        </p:spPr>
        <p:txBody>
          <a:bodyPr/>
          <a:lstStyle/>
          <a:p>
            <a:pPr defTabSz="922338"/>
            <a:fld id="{C400ED92-60A1-427B-9D0E-9E118E4167A2}" type="slidenum">
              <a:rPr lang="en-US" smtClean="0"/>
              <a:pPr defTabSz="922338"/>
              <a:t>14</a:t>
            </a:fld>
            <a:endParaRPr lang="en-US"/>
          </a:p>
        </p:txBody>
      </p:sp>
    </p:spTree>
    <p:extLst>
      <p:ext uri="{BB962C8B-B14F-4D97-AF65-F5344CB8AC3E}">
        <p14:creationId xmlns:p14="http://schemas.microsoft.com/office/powerpoint/2010/main" val="1884435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a:noFill/>
          <a:ln/>
        </p:spPr>
        <p:txBody>
          <a:bodyPr/>
          <a:lstStyle/>
          <a:p>
            <a:pPr eaLnBrk="1" hangingPunct="1">
              <a:spcBef>
                <a:spcPct val="0"/>
              </a:spcBef>
            </a:pPr>
            <a:r>
              <a:rPr lang="en-US" dirty="0"/>
              <a:t>November 14, 2016</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The Subject Headings Manual H 405 and the DCM Z1 Appendix 1 provide guidance on whether certain entities are established as name authorities through NACO or subject authorities through SACO.  Group One entities are always established as name authorities.  This slide lists those ambiguous entities that are tagged as 151 geographic access points in the name authority file.  For any entity falling into Group One, follow RDA and the LC-PCC PS’s to establish its authorized access point.</a:t>
            </a:r>
          </a:p>
          <a:p>
            <a:pPr eaLnBrk="1" hangingPunct="1">
              <a:spcBef>
                <a:spcPct val="0"/>
              </a:spcBef>
            </a:pPr>
            <a:endParaRPr lang="en-US" dirty="0"/>
          </a:p>
          <a:p>
            <a:pPr eaLnBrk="1" hangingPunct="1">
              <a:spcBef>
                <a:spcPct val="0"/>
              </a:spcBef>
            </a:pPr>
            <a:r>
              <a:rPr lang="en-US" i="1" dirty="0"/>
              <a:t>Note:</a:t>
            </a:r>
            <a:r>
              <a:rPr lang="en-US" dirty="0"/>
              <a:t> Do not confuse “group one” and “group two” entities as described in the Subject Headings Manual and DCM Z1 with the FRBR group 1, 2, and 3 entities.  The groups we are talking about here in this module are solely for the purposes of deciding whether an entity is established according to descriptive (RDA) or subject (LCSH) rules and whether it should be a name authority record in the LC/NACO Authority File or an LCSH subject authority record.</a:t>
            </a:r>
          </a:p>
        </p:txBody>
      </p:sp>
      <p:sp>
        <p:nvSpPr>
          <p:cNvPr id="45059" name="Slide Number Placeholder 3"/>
          <p:cNvSpPr>
            <a:spLocks noGrp="1"/>
          </p:cNvSpPr>
          <p:nvPr>
            <p:ph type="sldNum" sz="quarter" idx="5"/>
          </p:nvPr>
        </p:nvSpPr>
        <p:spPr>
          <a:noFill/>
        </p:spPr>
        <p:txBody>
          <a:bodyPr/>
          <a:lstStyle/>
          <a:p>
            <a:pPr defTabSz="922338"/>
            <a:fld id="{7A2F4D52-31BC-45F0-B7E1-5CFE1C0B9022}" type="slidenum">
              <a:rPr lang="en-US" smtClean="0"/>
              <a:pPr defTabSz="922338"/>
              <a:t>15</a:t>
            </a:fld>
            <a:endParaRPr lang="en-US"/>
          </a:p>
        </p:txBody>
      </p:sp>
    </p:spTree>
    <p:extLst>
      <p:ext uri="{BB962C8B-B14F-4D97-AF65-F5344CB8AC3E}">
        <p14:creationId xmlns:p14="http://schemas.microsoft.com/office/powerpoint/2010/main" val="2459635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An example of an ambiguous entity that is included in Group 1 in The Subject Headings Manual H 405 and the DCM Z1 Appendix 1, and which is coded as a geographic place in the LC/NACO Authority File.  The 010 prefix beginning with “n” indicates that this is a name heading, and the coding in the 008/10 (Rules) combined with 040 subfield $e “</a:t>
            </a:r>
            <a:r>
              <a:rPr lang="en-US" dirty="0" err="1"/>
              <a:t>rda</a:t>
            </a:r>
            <a:r>
              <a:rPr lang="en-US" dirty="0"/>
              <a:t>” identify it as an RDA record.  Many (but by no means all) types of districts are treated as geographic entities and established in the LC/NAF.  When in doubt, consult the list of ambiguous entities and inquire with the Cooperative Programs Section at LC if necessary.</a:t>
            </a:r>
          </a:p>
        </p:txBody>
      </p:sp>
      <p:sp>
        <p:nvSpPr>
          <p:cNvPr id="47107" name="Slide Number Placeholder 3"/>
          <p:cNvSpPr>
            <a:spLocks noGrp="1"/>
          </p:cNvSpPr>
          <p:nvPr>
            <p:ph type="sldNum" sz="quarter" idx="5"/>
          </p:nvPr>
        </p:nvSpPr>
        <p:spPr>
          <a:noFill/>
        </p:spPr>
        <p:txBody>
          <a:bodyPr/>
          <a:lstStyle/>
          <a:p>
            <a:pPr defTabSz="922338"/>
            <a:fld id="{43E8FABE-49EB-4A28-84C1-E0B3993B14B8}" type="slidenum">
              <a:rPr lang="en-US" smtClean="0"/>
              <a:pPr defTabSz="922338"/>
              <a:t>16</a:t>
            </a:fld>
            <a:endParaRPr lang="en-US"/>
          </a:p>
        </p:txBody>
      </p:sp>
    </p:spTree>
    <p:extLst>
      <p:ext uri="{BB962C8B-B14F-4D97-AF65-F5344CB8AC3E}">
        <p14:creationId xmlns:p14="http://schemas.microsoft.com/office/powerpoint/2010/main" val="3122622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Another group 1 entity: U.S. Indian tribes</a:t>
            </a:r>
          </a:p>
        </p:txBody>
      </p:sp>
      <p:sp>
        <p:nvSpPr>
          <p:cNvPr id="49155" name="Slide Number Placeholder 3"/>
          <p:cNvSpPr>
            <a:spLocks noGrp="1"/>
          </p:cNvSpPr>
          <p:nvPr>
            <p:ph type="sldNum" sz="quarter" idx="5"/>
          </p:nvPr>
        </p:nvSpPr>
        <p:spPr>
          <a:noFill/>
        </p:spPr>
        <p:txBody>
          <a:bodyPr/>
          <a:lstStyle/>
          <a:p>
            <a:pPr defTabSz="922338"/>
            <a:fld id="{C0EF9917-3A30-4DA4-ADB7-2905D2352242}" type="slidenum">
              <a:rPr lang="en-US" smtClean="0"/>
              <a:pPr defTabSz="922338"/>
              <a:t>17</a:t>
            </a:fld>
            <a:endParaRPr lang="en-US"/>
          </a:p>
        </p:txBody>
      </p:sp>
    </p:spTree>
    <p:extLst>
      <p:ext uri="{BB962C8B-B14F-4D97-AF65-F5344CB8AC3E}">
        <p14:creationId xmlns:p14="http://schemas.microsoft.com/office/powerpoint/2010/main" val="2613166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a:noFill/>
          <a:ln/>
        </p:spPr>
        <p:txBody>
          <a:bodyPr/>
          <a:lstStyle/>
          <a:p>
            <a:pPr eaLnBrk="1" hangingPunct="1">
              <a:spcBef>
                <a:spcPct val="0"/>
              </a:spcBef>
            </a:pPr>
            <a:r>
              <a:rPr lang="en-US" dirty="0"/>
              <a:t>March 21, 2017: updated speaker notes to spell out “</a:t>
            </a:r>
            <a:r>
              <a:rPr lang="en-US" dirty="0" err="1"/>
              <a:t>Hdgs</a:t>
            </a:r>
            <a:r>
              <a:rPr lang="en-US" dirty="0"/>
              <a:t>.” in 667</a:t>
            </a:r>
          </a:p>
          <a:p>
            <a:pPr eaLnBrk="1" hangingPunct="1">
              <a:spcBef>
                <a:spcPct val="0"/>
              </a:spcBef>
            </a:pPr>
            <a:endParaRPr lang="en-US" dirty="0"/>
          </a:p>
          <a:p>
            <a:pPr eaLnBrk="1" hangingPunct="1">
              <a:spcBef>
                <a:spcPct val="0"/>
              </a:spcBef>
            </a:pPr>
            <a:r>
              <a:rPr lang="en-US" dirty="0"/>
              <a:t>The Subject Headings Manual H 405 and the DCM Z1 Appendix 1 provide guidance on whether certain entities are established as name authorities through NACO or subject authorities through SACO.  Group two entities are established according to subject cataloging conventions in the Subject Headings Manual.  Their authority records may reside either in the LC/NACO Authority File or in LCSH.  The slide lists some of the ambiguous entities that are in group two and tagged as 151 geographic.  Consult SHM H 405 for the complete list.  </a:t>
            </a:r>
          </a:p>
          <a:p>
            <a:pPr eaLnBrk="1" hangingPunct="1">
              <a:spcBef>
                <a:spcPct val="0"/>
              </a:spcBef>
            </a:pPr>
            <a:endParaRPr lang="en-US" dirty="0"/>
          </a:p>
          <a:p>
            <a:pPr eaLnBrk="1" hangingPunct="1">
              <a:spcBef>
                <a:spcPct val="0"/>
              </a:spcBef>
            </a:pPr>
            <a:r>
              <a:rPr lang="en-US" b="1" dirty="0"/>
              <a:t>DCM Z1: Appendix 1:  Ambiguous Entities</a:t>
            </a:r>
          </a:p>
          <a:p>
            <a:pPr eaLnBrk="1" hangingPunct="1">
              <a:spcBef>
                <a:spcPct val="0"/>
              </a:spcBef>
            </a:pPr>
            <a:r>
              <a:rPr lang="en-US" dirty="0"/>
              <a:t>If a group two entity is needed as a descriptive access point create a name authority record according to subject cataloging rules.  Add a 667 note to the NAR with the statement “Subj. Headings Manual/RDA”.  If a Group 2 Heading for the same entity exists in the LCSH Authority File create an NAR (cf. DCM Z1 Appendix 1: Ambiguous Entities, Section 3.1) and send a notification to saco@loc.gov to delete the existing subject authority record. </a:t>
            </a:r>
          </a:p>
        </p:txBody>
      </p:sp>
      <p:sp>
        <p:nvSpPr>
          <p:cNvPr id="51203" name="Slide Number Placeholder 3"/>
          <p:cNvSpPr>
            <a:spLocks noGrp="1"/>
          </p:cNvSpPr>
          <p:nvPr>
            <p:ph type="sldNum" sz="quarter" idx="5"/>
          </p:nvPr>
        </p:nvSpPr>
        <p:spPr>
          <a:noFill/>
        </p:spPr>
        <p:txBody>
          <a:bodyPr/>
          <a:lstStyle/>
          <a:p>
            <a:pPr defTabSz="922338"/>
            <a:fld id="{449B7F1C-401F-40D6-A5F9-C056B119CE40}" type="slidenum">
              <a:rPr lang="en-US" smtClean="0"/>
              <a:pPr defTabSz="922338"/>
              <a:t>18</a:t>
            </a:fld>
            <a:endParaRPr lang="en-US"/>
          </a:p>
        </p:txBody>
      </p:sp>
    </p:spTree>
    <p:extLst>
      <p:ext uri="{BB962C8B-B14F-4D97-AF65-F5344CB8AC3E}">
        <p14:creationId xmlns:p14="http://schemas.microsoft.com/office/powerpoint/2010/main" val="3475047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a:noFill/>
          <a:ln/>
        </p:spPr>
        <p:txBody>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An example of a group 2 heading that was needed as a subject, and established in the subject authority file - note the LCCN prefix of “</a:t>
            </a:r>
            <a:r>
              <a:rPr lang="en-US" dirty="0" err="1"/>
              <a:t>sh</a:t>
            </a:r>
            <a:r>
              <a:rPr lang="en-US" dirty="0"/>
              <a:t>” rather than one beginning with “n”. The 008/10 (Rules) is coded “n” for “not applicable” (since no descriptive cataloging rules were used to formulate this heading).  Note also the presence of a broader topical subject term (550), found only in subject authority records.</a:t>
            </a:r>
          </a:p>
          <a:p>
            <a:pPr eaLnBrk="1" hangingPunct="1">
              <a:spcBef>
                <a:spcPct val="0"/>
              </a:spcBef>
            </a:pPr>
            <a:endParaRPr lang="en-US" dirty="0"/>
          </a:p>
          <a:p>
            <a:pPr eaLnBrk="1" hangingPunct="1">
              <a:spcBef>
                <a:spcPct val="0"/>
              </a:spcBef>
            </a:pPr>
            <a:r>
              <a:rPr lang="en-US" dirty="0"/>
              <a:t>In case anyone inquires further:</a:t>
            </a:r>
          </a:p>
          <a:p>
            <a:pPr eaLnBrk="1" hangingPunct="1">
              <a:spcBef>
                <a:spcPct val="0"/>
              </a:spcBef>
            </a:pPr>
            <a:endParaRPr lang="en-US" dirty="0"/>
          </a:p>
          <a:p>
            <a:pPr eaLnBrk="1" hangingPunct="1">
              <a:spcBef>
                <a:spcPct val="0"/>
              </a:spcBef>
            </a:pPr>
            <a:r>
              <a:rPr lang="en-US" dirty="0"/>
              <a:t>008/10  Descriptive cataloging rules code </a:t>
            </a:r>
          </a:p>
          <a:p>
            <a:pPr eaLnBrk="1" hangingPunct="1">
              <a:spcBef>
                <a:spcPct val="0"/>
              </a:spcBef>
            </a:pPr>
            <a:r>
              <a:rPr lang="en-US" dirty="0"/>
              <a:t>Represents the cataloging rules used for establishing the name, name/title, or uniform title heading in the 1xx field.</a:t>
            </a:r>
          </a:p>
          <a:p>
            <a:pPr eaLnBrk="1" hangingPunct="1">
              <a:spcBef>
                <a:spcPct val="0"/>
              </a:spcBef>
            </a:pPr>
            <a:r>
              <a:rPr lang="en-US" dirty="0"/>
              <a:t>The possible values are:</a:t>
            </a:r>
          </a:p>
          <a:p>
            <a:pPr eaLnBrk="1" hangingPunct="1">
              <a:spcBef>
                <a:spcPct val="0"/>
              </a:spcBef>
            </a:pPr>
            <a:r>
              <a:rPr lang="en-US" dirty="0"/>
              <a:t>a   Earlier rules </a:t>
            </a:r>
          </a:p>
          <a:p>
            <a:pPr eaLnBrk="1" hangingPunct="1">
              <a:spcBef>
                <a:spcPct val="0"/>
              </a:spcBef>
            </a:pPr>
            <a:r>
              <a:rPr lang="en-US" dirty="0"/>
              <a:t>b   AACR1 </a:t>
            </a:r>
          </a:p>
          <a:p>
            <a:pPr eaLnBrk="1" hangingPunct="1">
              <a:spcBef>
                <a:spcPct val="0"/>
              </a:spcBef>
            </a:pPr>
            <a:r>
              <a:rPr lang="en-US" dirty="0"/>
              <a:t>c   AACR2 </a:t>
            </a:r>
          </a:p>
          <a:p>
            <a:pPr eaLnBrk="1" hangingPunct="1">
              <a:spcBef>
                <a:spcPct val="0"/>
              </a:spcBef>
            </a:pPr>
            <a:r>
              <a:rPr lang="en-US" dirty="0"/>
              <a:t>d   AACR2 compatible heading </a:t>
            </a:r>
          </a:p>
          <a:p>
            <a:pPr eaLnBrk="1" hangingPunct="1">
              <a:spcBef>
                <a:spcPct val="0"/>
              </a:spcBef>
            </a:pPr>
            <a:r>
              <a:rPr lang="en-US" dirty="0"/>
              <a:t>n   Not applicable </a:t>
            </a:r>
          </a:p>
          <a:p>
            <a:pPr eaLnBrk="1" hangingPunct="1">
              <a:spcBef>
                <a:spcPct val="0"/>
              </a:spcBef>
            </a:pPr>
            <a:r>
              <a:rPr lang="en-US" dirty="0"/>
              <a:t>z   Other</a:t>
            </a:r>
          </a:p>
        </p:txBody>
      </p:sp>
      <p:sp>
        <p:nvSpPr>
          <p:cNvPr id="53251" name="Slide Number Placeholder 3"/>
          <p:cNvSpPr>
            <a:spLocks noGrp="1"/>
          </p:cNvSpPr>
          <p:nvPr>
            <p:ph type="sldNum" sz="quarter" idx="5"/>
          </p:nvPr>
        </p:nvSpPr>
        <p:spPr>
          <a:noFill/>
        </p:spPr>
        <p:txBody>
          <a:bodyPr/>
          <a:lstStyle/>
          <a:p>
            <a:pPr defTabSz="922338"/>
            <a:fld id="{D250964F-7261-4CA7-BE8C-043B57E1B125}" type="slidenum">
              <a:rPr lang="en-US" smtClean="0"/>
              <a:pPr defTabSz="922338"/>
              <a:t>19</a:t>
            </a:fld>
            <a:endParaRPr lang="en-US"/>
          </a:p>
        </p:txBody>
      </p:sp>
    </p:spTree>
    <p:extLst>
      <p:ext uri="{BB962C8B-B14F-4D97-AF65-F5344CB8AC3E}">
        <p14:creationId xmlns:p14="http://schemas.microsoft.com/office/powerpoint/2010/main" val="228632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a:noFill/>
          <a:ln/>
        </p:spPr>
        <p:txBody>
          <a:bodyPr/>
          <a:lstStyle/>
          <a:p>
            <a:pPr eaLnBrk="1" hangingPunct="1">
              <a:spcBef>
                <a:spcPct val="0"/>
              </a:spcBef>
            </a:pPr>
            <a:r>
              <a:rPr lang="en-US" dirty="0"/>
              <a:t>February 26, 2019</a:t>
            </a:r>
            <a:r>
              <a:rPr lang="en-US" baseline="0" dirty="0"/>
              <a:t>: updated slide to spell out “</a:t>
            </a:r>
            <a:r>
              <a:rPr lang="en-US" baseline="0" dirty="0" err="1"/>
              <a:t>Hdgs</a:t>
            </a:r>
            <a:r>
              <a:rPr lang="en-US" baseline="0" dirty="0"/>
              <a:t>.” in 667 per DCM Z1 Appendix 1</a:t>
            </a:r>
            <a:endParaRPr lang="en-US" dirty="0"/>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Example of a group two geographic entity (a farm) needed as a descriptive access point.  In such a case, the access point is formulated according to the Subject Headings Manual instructions, but is added to the name authority file.  A 667 note “Subj. Headings Manual/RDA” is included in the record.</a:t>
            </a:r>
          </a:p>
          <a:p>
            <a:pPr eaLnBrk="1" hangingPunct="1">
              <a:spcBef>
                <a:spcPct val="0"/>
              </a:spcBef>
            </a:pPr>
            <a:endParaRPr lang="en-US" dirty="0"/>
          </a:p>
          <a:p>
            <a:pPr eaLnBrk="1" hangingPunct="1">
              <a:spcBef>
                <a:spcPct val="0"/>
              </a:spcBef>
            </a:pPr>
            <a:r>
              <a:rPr lang="en-US" b="1" dirty="0"/>
              <a:t>DCM Z1: Appendix 1:  Ambiguous Entities</a:t>
            </a:r>
          </a:p>
          <a:p>
            <a:pPr eaLnBrk="1" hangingPunct="1">
              <a:spcBef>
                <a:spcPct val="0"/>
              </a:spcBef>
            </a:pPr>
            <a:r>
              <a:rPr lang="en-US" dirty="0"/>
              <a:t>If a group two entity is needed as a descriptive access point create a name authority record according to subject cataloging rules.  Add a 667 note to the NAR with the statement “Subj. Headings</a:t>
            </a:r>
            <a:r>
              <a:rPr lang="en-US" baseline="0" dirty="0"/>
              <a:t> </a:t>
            </a:r>
            <a:r>
              <a:rPr lang="en-US" dirty="0"/>
              <a:t>Manual/RDA”.  If a Group 2 Heading for the same entity exists in the LCSH Authority File create an NAR (cf. DCM Z1 Appendix 1: Ambiguous Entities, Section 3.1) and send a notification to saco@loc.gov to delete the existing subject authority record. </a:t>
            </a:r>
          </a:p>
        </p:txBody>
      </p:sp>
      <p:sp>
        <p:nvSpPr>
          <p:cNvPr id="55299" name="Slide Number Placeholder 3"/>
          <p:cNvSpPr>
            <a:spLocks noGrp="1"/>
          </p:cNvSpPr>
          <p:nvPr>
            <p:ph type="sldNum" sz="quarter" idx="5"/>
          </p:nvPr>
        </p:nvSpPr>
        <p:spPr>
          <a:noFill/>
        </p:spPr>
        <p:txBody>
          <a:bodyPr/>
          <a:lstStyle/>
          <a:p>
            <a:pPr defTabSz="922338"/>
            <a:fld id="{EB2DA114-1318-4952-8B79-B5B7531A1AAD}" type="slidenum">
              <a:rPr lang="en-US" smtClean="0"/>
              <a:pPr defTabSz="922338"/>
              <a:t>20</a:t>
            </a:fld>
            <a:endParaRPr lang="en-US"/>
          </a:p>
        </p:txBody>
      </p:sp>
    </p:spTree>
    <p:extLst>
      <p:ext uri="{BB962C8B-B14F-4D97-AF65-F5344CB8AC3E}">
        <p14:creationId xmlns:p14="http://schemas.microsoft.com/office/powerpoint/2010/main" val="158929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NAR for jurisdiction:</a:t>
            </a:r>
          </a:p>
          <a:p>
            <a:pPr eaLnBrk="1" hangingPunct="1">
              <a:spcBef>
                <a:spcPct val="0"/>
              </a:spcBef>
            </a:pPr>
            <a:endParaRPr lang="en-US" dirty="0"/>
          </a:p>
          <a:p>
            <a:pPr eaLnBrk="1" hangingPunct="1">
              <a:spcBef>
                <a:spcPct val="0"/>
              </a:spcBef>
            </a:pPr>
            <a:r>
              <a:rPr lang="en-US" dirty="0"/>
              <a:t>151   Manitoba</a:t>
            </a:r>
          </a:p>
          <a:p>
            <a:pPr eaLnBrk="1" hangingPunct="1">
              <a:spcBef>
                <a:spcPct val="0"/>
              </a:spcBef>
            </a:pPr>
            <a:endParaRPr lang="en-US" dirty="0"/>
          </a:p>
          <a:p>
            <a:pPr eaLnBrk="1" hangingPunct="1">
              <a:spcBef>
                <a:spcPct val="0"/>
              </a:spcBef>
            </a:pPr>
            <a:r>
              <a:rPr lang="en-US" dirty="0"/>
              <a:t>NAR for subordinate unit of Manitoba:</a:t>
            </a:r>
          </a:p>
          <a:p>
            <a:pPr eaLnBrk="1" hangingPunct="1">
              <a:spcBef>
                <a:spcPct val="0"/>
              </a:spcBef>
            </a:pPr>
            <a:endParaRPr lang="en-US" dirty="0"/>
          </a:p>
          <a:p>
            <a:pPr eaLnBrk="1" hangingPunct="1">
              <a:spcBef>
                <a:spcPct val="0"/>
              </a:spcBef>
            </a:pPr>
            <a:r>
              <a:rPr lang="en-US" dirty="0"/>
              <a:t>110 1_ Manitoba. $b Department of Education</a:t>
            </a:r>
          </a:p>
          <a:p>
            <a:pPr eaLnBrk="1" hangingPunct="1">
              <a:spcBef>
                <a:spcPct val="0"/>
              </a:spcBef>
            </a:pPr>
            <a:endParaRPr lang="en-US" dirty="0"/>
          </a:p>
          <a:p>
            <a:pPr eaLnBrk="1" hangingPunct="1">
              <a:spcBef>
                <a:spcPct val="0"/>
              </a:spcBef>
            </a:pPr>
            <a:r>
              <a:rPr lang="en-US" dirty="0"/>
              <a:t>110 1_ Manitoba. $b Legislative Assembly</a:t>
            </a:r>
          </a:p>
          <a:p>
            <a:pPr eaLnBrk="1" hangingPunct="1">
              <a:spcBef>
                <a:spcPct val="0"/>
              </a:spcBef>
            </a:pPr>
            <a:endParaRPr lang="en-US" dirty="0"/>
          </a:p>
          <a:p>
            <a:pPr eaLnBrk="1" hangingPunct="1">
              <a:spcBef>
                <a:spcPct val="0"/>
              </a:spcBef>
            </a:pPr>
            <a:r>
              <a:rPr lang="en-US" dirty="0"/>
              <a:t>NAR for work/expression created by Manitoba:</a:t>
            </a:r>
          </a:p>
          <a:p>
            <a:pPr eaLnBrk="1" hangingPunct="1">
              <a:spcBef>
                <a:spcPct val="0"/>
              </a:spcBef>
            </a:pPr>
            <a:endParaRPr lang="en-US" dirty="0"/>
          </a:p>
          <a:p>
            <a:pPr eaLnBrk="1" hangingPunct="1">
              <a:spcBef>
                <a:spcPct val="0"/>
              </a:spcBef>
            </a:pPr>
            <a:r>
              <a:rPr lang="en-US" dirty="0"/>
              <a:t>110 1_ Manitoba. $t Highway Traffic Act</a:t>
            </a:r>
          </a:p>
          <a:p>
            <a:pPr eaLnBrk="1" hangingPunct="1">
              <a:spcBef>
                <a:spcPct val="0"/>
              </a:spcBef>
            </a:pPr>
            <a:endParaRPr lang="en-US" dirty="0"/>
          </a:p>
          <a:p>
            <a:pPr eaLnBrk="1" hangingPunct="1">
              <a:spcBef>
                <a:spcPct val="0"/>
              </a:spcBef>
            </a:pPr>
            <a:r>
              <a:rPr lang="en-US" dirty="0"/>
              <a:t>110 1_ Manitoba. $t Laws, etc. (Statutes : 1871) </a:t>
            </a:r>
          </a:p>
          <a:p>
            <a:pPr eaLnBrk="1" hangingPunct="1">
              <a:spcBef>
                <a:spcPct val="0"/>
              </a:spcBef>
            </a:pPr>
            <a:endParaRPr lang="en-US" dirty="0"/>
          </a:p>
          <a:p>
            <a:pPr eaLnBrk="1" hangingPunct="1">
              <a:spcBef>
                <a:spcPct val="0"/>
              </a:spcBef>
            </a:pPr>
            <a:r>
              <a:rPr lang="en-US" dirty="0"/>
              <a:t>110 1_ Manitoba. $t Laws, etc. (Statutes : 1871). $l French</a:t>
            </a:r>
          </a:p>
        </p:txBody>
      </p:sp>
      <p:sp>
        <p:nvSpPr>
          <p:cNvPr id="57347" name="Slide Number Placeholder 3"/>
          <p:cNvSpPr>
            <a:spLocks noGrp="1"/>
          </p:cNvSpPr>
          <p:nvPr>
            <p:ph type="sldNum" sz="quarter" idx="5"/>
          </p:nvPr>
        </p:nvSpPr>
        <p:spPr>
          <a:noFill/>
        </p:spPr>
        <p:txBody>
          <a:bodyPr/>
          <a:lstStyle/>
          <a:p>
            <a:pPr defTabSz="922338"/>
            <a:fld id="{1E4BBDFF-83C0-406F-81FB-4F54F31BB7A3}" type="slidenum">
              <a:rPr lang="en-US" smtClean="0"/>
              <a:pPr defTabSz="922338"/>
              <a:t>21</a:t>
            </a:fld>
            <a:endParaRPr lang="en-US"/>
          </a:p>
        </p:txBody>
      </p:sp>
    </p:spTree>
    <p:extLst>
      <p:ext uri="{BB962C8B-B14F-4D97-AF65-F5344CB8AC3E}">
        <p14:creationId xmlns:p14="http://schemas.microsoft.com/office/powerpoint/2010/main" val="2386839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Another example of an RDA geographic name authority, in this case for a neighborhood in Vancouver, British Columbia.  Note the tagging in the authorized access point is 151.  The 010 prefix beginning with “n” indicates this is a name authority record, and the combination of codes in 008/10 (Rules) and 040 subfield $e indicate that this is an RDA record.</a:t>
            </a:r>
          </a:p>
        </p:txBody>
      </p:sp>
      <p:sp>
        <p:nvSpPr>
          <p:cNvPr id="59395" name="Slide Number Placeholder 3"/>
          <p:cNvSpPr>
            <a:spLocks noGrp="1"/>
          </p:cNvSpPr>
          <p:nvPr>
            <p:ph type="sldNum" sz="quarter" idx="5"/>
          </p:nvPr>
        </p:nvSpPr>
        <p:spPr>
          <a:noFill/>
        </p:spPr>
        <p:txBody>
          <a:bodyPr/>
          <a:lstStyle/>
          <a:p>
            <a:pPr defTabSz="922338"/>
            <a:fld id="{0F0B615F-DE9F-4244-8C05-D2130D1EFFAA}" type="slidenum">
              <a:rPr lang="en-US" smtClean="0"/>
              <a:pPr defTabSz="922338"/>
              <a:t>22</a:t>
            </a:fld>
            <a:endParaRPr lang="en-US"/>
          </a:p>
        </p:txBody>
      </p:sp>
    </p:spTree>
    <p:extLst>
      <p:ext uri="{BB962C8B-B14F-4D97-AF65-F5344CB8AC3E}">
        <p14:creationId xmlns:p14="http://schemas.microsoft.com/office/powerpoint/2010/main" val="3701088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p:txBody>
      </p:sp>
      <p:sp>
        <p:nvSpPr>
          <p:cNvPr id="61443" name="Slide Number Placeholder 3"/>
          <p:cNvSpPr>
            <a:spLocks noGrp="1"/>
          </p:cNvSpPr>
          <p:nvPr>
            <p:ph type="sldNum" sz="quarter" idx="5"/>
          </p:nvPr>
        </p:nvSpPr>
        <p:spPr>
          <a:noFill/>
        </p:spPr>
        <p:txBody>
          <a:bodyPr/>
          <a:lstStyle/>
          <a:p>
            <a:pPr defTabSz="922338"/>
            <a:fld id="{0051BAF1-77E6-46FB-9BDE-877C87F28F15}" type="slidenum">
              <a:rPr lang="en-US" smtClean="0"/>
              <a:pPr defTabSz="922338"/>
              <a:t>23</a:t>
            </a:fld>
            <a:endParaRPr lang="en-US"/>
          </a:p>
        </p:txBody>
      </p:sp>
    </p:spTree>
    <p:extLst>
      <p:ext uri="{BB962C8B-B14F-4D97-AF65-F5344CB8AC3E}">
        <p14:creationId xmlns:p14="http://schemas.microsoft.com/office/powerpoint/2010/main" val="499097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a:noFill/>
          <a:ln/>
        </p:spPr>
        <p:txBody>
          <a:bodyPr/>
          <a:lstStyle/>
          <a:p>
            <a:pPr eaLnBrk="1" hangingPunct="1">
              <a:spcBef>
                <a:spcPct val="0"/>
              </a:spcBef>
            </a:pPr>
            <a:r>
              <a:rPr lang="en-US" dirty="0"/>
              <a:t>March 4, 2020: updated notes</a:t>
            </a:r>
          </a:p>
          <a:p>
            <a:pPr eaLnBrk="1" hangingPunct="1">
              <a:spcBef>
                <a:spcPct val="0"/>
              </a:spcBef>
            </a:pPr>
            <a:endParaRPr lang="en-US" dirty="0"/>
          </a:p>
          <a:p>
            <a:pPr eaLnBrk="1" hangingPunct="1">
              <a:spcBef>
                <a:spcPct val="0"/>
              </a:spcBef>
            </a:pPr>
            <a:r>
              <a:rPr lang="en-US" dirty="0"/>
              <a:t>Example showing how the 151 in the authority record becomes 110, 651, and 710 in bibliographic records.</a:t>
            </a:r>
          </a:p>
          <a:p>
            <a:pPr eaLnBrk="1" hangingPunct="1">
              <a:spcBef>
                <a:spcPct val="0"/>
              </a:spcBef>
            </a:pPr>
            <a:endParaRPr lang="en-US" dirty="0"/>
          </a:p>
          <a:p>
            <a:pPr eaLnBrk="1" hangingPunct="1">
              <a:spcBef>
                <a:spcPct val="0"/>
              </a:spcBef>
            </a:pPr>
            <a:r>
              <a:rPr lang="en-US" dirty="0"/>
              <a:t>In the second bibliographic example, the first 710 is lacking a relationship designator.  This is because there is currently no appropriate relationship designator available in RDA I.2.2 (Relationship Designators for Other Persons, Families, or Corporate Bodies Associated with a Work) to describe this particular type of relationship (“prepared for the Government of the Republic of Zambia”).  PCC participants may suggest new relationship designators for RDA by filling out a form on the PCC website (http://www.loc.gov/aba/pcc/scs/RD-Requests.html), which will then be</a:t>
            </a:r>
            <a:r>
              <a:rPr lang="en-US" baseline="0" dirty="0"/>
              <a:t> reviewed by the </a:t>
            </a:r>
            <a:r>
              <a:rPr lang="en-US" dirty="0"/>
              <a:t>PCC Standing Committee on Standards.</a:t>
            </a:r>
            <a:r>
              <a:rPr lang="en-US" baseline="0" dirty="0"/>
              <a:t>  If the Standing Committe</a:t>
            </a:r>
            <a:r>
              <a:rPr lang="en-US" dirty="0"/>
              <a:t>e approves</a:t>
            </a:r>
            <a:r>
              <a:rPr lang="en-US" baseline="0" dirty="0"/>
              <a:t> the proposal, it will forward it to the</a:t>
            </a:r>
            <a:r>
              <a:rPr lang="en-US" dirty="0"/>
              <a:t> ALA representative to the RSC for submission</a:t>
            </a:r>
            <a:r>
              <a:rPr lang="en-US" baseline="0" dirty="0"/>
              <a:t> as a</a:t>
            </a:r>
            <a:r>
              <a:rPr lang="en-US" dirty="0"/>
              <a:t> fast track proposal.</a:t>
            </a:r>
          </a:p>
        </p:txBody>
      </p:sp>
      <p:sp>
        <p:nvSpPr>
          <p:cNvPr id="63491" name="Slide Number Placeholder 3"/>
          <p:cNvSpPr>
            <a:spLocks noGrp="1"/>
          </p:cNvSpPr>
          <p:nvPr>
            <p:ph type="sldNum" sz="quarter" idx="5"/>
          </p:nvPr>
        </p:nvSpPr>
        <p:spPr>
          <a:noFill/>
        </p:spPr>
        <p:txBody>
          <a:bodyPr/>
          <a:lstStyle/>
          <a:p>
            <a:pPr defTabSz="922338"/>
            <a:fld id="{9548A804-7D40-4A7D-8560-5DF6370970FE}" type="slidenum">
              <a:rPr lang="en-US" smtClean="0"/>
              <a:pPr defTabSz="922338"/>
              <a:t>24</a:t>
            </a:fld>
            <a:endParaRPr lang="en-US"/>
          </a:p>
        </p:txBody>
      </p:sp>
    </p:spTree>
    <p:extLst>
      <p:ext uri="{BB962C8B-B14F-4D97-AF65-F5344CB8AC3E}">
        <p14:creationId xmlns:p14="http://schemas.microsoft.com/office/powerpoint/2010/main" val="2481413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a:noFill/>
          <a:ln/>
        </p:spPr>
        <p:txBody>
          <a:bodyPr/>
          <a:lstStyle/>
          <a:p>
            <a:r>
              <a:rPr lang="en-US" dirty="0"/>
              <a:t>May 1, 2013</a:t>
            </a:r>
          </a:p>
          <a:p>
            <a:endParaRPr lang="en-US" dirty="0"/>
          </a:p>
        </p:txBody>
      </p:sp>
      <p:sp>
        <p:nvSpPr>
          <p:cNvPr id="65539" name="Slide Number Placeholder 3"/>
          <p:cNvSpPr>
            <a:spLocks noGrp="1"/>
          </p:cNvSpPr>
          <p:nvPr>
            <p:ph type="sldNum" sz="quarter" idx="5"/>
          </p:nvPr>
        </p:nvSpPr>
        <p:spPr>
          <a:noFill/>
        </p:spPr>
        <p:txBody>
          <a:bodyPr/>
          <a:lstStyle/>
          <a:p>
            <a:pPr defTabSz="922338"/>
            <a:fld id="{A3399EE4-74F9-4370-9E47-DCF4FCFD19CA}" type="slidenum">
              <a:rPr lang="en-US" smtClean="0"/>
              <a:pPr defTabSz="922338"/>
              <a:t>25</a:t>
            </a:fld>
            <a:endParaRPr lang="en-US"/>
          </a:p>
        </p:txBody>
      </p:sp>
    </p:spTree>
    <p:extLst>
      <p:ext uri="{BB962C8B-B14F-4D97-AF65-F5344CB8AC3E}">
        <p14:creationId xmlns:p14="http://schemas.microsoft.com/office/powerpoint/2010/main" val="2598435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August 13, 2019</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The incorrectly coded ones are:</a:t>
            </a:r>
          </a:p>
          <a:p>
            <a:pPr eaLnBrk="1" hangingPunct="1">
              <a:spcBef>
                <a:spcPct val="0"/>
              </a:spcBef>
            </a:pPr>
            <a:endParaRPr lang="en-US" dirty="0"/>
          </a:p>
          <a:p>
            <a:pPr eaLnBrk="1" hangingPunct="1">
              <a:spcBef>
                <a:spcPct val="0"/>
              </a:spcBef>
            </a:pPr>
            <a:r>
              <a:rPr lang="en-US" dirty="0"/>
              <a:t>410 2_ Republic of Botswana - should be 451</a:t>
            </a:r>
          </a:p>
          <a:p>
            <a:pPr eaLnBrk="1" hangingPunct="1">
              <a:spcBef>
                <a:spcPct val="0"/>
              </a:spcBef>
            </a:pPr>
            <a:r>
              <a:rPr lang="en-US" dirty="0"/>
              <a:t>410 1_ Government of Belize - should be 451</a:t>
            </a:r>
          </a:p>
          <a:p>
            <a:pPr eaLnBrk="1" hangingPunct="1">
              <a:spcBef>
                <a:spcPct val="0"/>
              </a:spcBef>
            </a:pPr>
            <a:r>
              <a:rPr lang="en-US" dirty="0"/>
              <a:t>151  Canada. $b Embassy (France) - should be 110 1_</a:t>
            </a:r>
          </a:p>
          <a:p>
            <a:pPr eaLnBrk="1" hangingPunct="1">
              <a:spcBef>
                <a:spcPct val="0"/>
              </a:spcBef>
            </a:pPr>
            <a:r>
              <a:rPr lang="en-US" dirty="0"/>
              <a:t>410 2_ N.S.W. - should be 451</a:t>
            </a:r>
          </a:p>
          <a:p>
            <a:pPr eaLnBrk="1" hangingPunct="1">
              <a:spcBef>
                <a:spcPct val="0"/>
              </a:spcBef>
            </a:pPr>
            <a:r>
              <a:rPr lang="en-US" dirty="0"/>
              <a:t>151  Ontario International Airport (Calif.) - should be 110 2_ - airports are not treated/coded as geographic places unless they are military installations (air bases)</a:t>
            </a:r>
          </a:p>
          <a:p>
            <a:pPr eaLnBrk="1" hangingPunct="1">
              <a:spcBef>
                <a:spcPct val="0"/>
              </a:spcBef>
            </a:pPr>
            <a:r>
              <a:rPr lang="en-US" dirty="0"/>
              <a:t>110 2_ Skagit Soil Conservation District (Wash.) - should be 151</a:t>
            </a:r>
          </a:p>
          <a:p>
            <a:pPr eaLnBrk="1" hangingPunct="1">
              <a:spcBef>
                <a:spcPct val="0"/>
              </a:spcBef>
            </a:pPr>
            <a:r>
              <a:rPr lang="en-US" dirty="0"/>
              <a:t>451  Chicago (Ill.). $b </a:t>
            </a:r>
            <a:r>
              <a:rPr lang="en-US" dirty="0" err="1"/>
              <a:t>Wrigleyville</a:t>
            </a:r>
            <a:r>
              <a:rPr lang="en-US" dirty="0"/>
              <a:t> - should be 410 1_</a:t>
            </a:r>
          </a:p>
          <a:p>
            <a:pPr eaLnBrk="1" hangingPunct="1">
              <a:spcBef>
                <a:spcPct val="0"/>
              </a:spcBef>
            </a:pPr>
            <a:r>
              <a:rPr lang="en-US" dirty="0"/>
              <a:t>151  Anchorage School District (Alaska) - should be 110 2_ - school districts are not treated/coded as geographic places </a:t>
            </a:r>
          </a:p>
          <a:p>
            <a:pPr eaLnBrk="1" hangingPunct="1">
              <a:spcBef>
                <a:spcPct val="0"/>
              </a:spcBef>
            </a:pPr>
            <a:endParaRPr lang="en-US" dirty="0"/>
          </a:p>
          <a:p>
            <a:pPr eaLnBrk="1" hangingPunct="1">
              <a:spcBef>
                <a:spcPct val="0"/>
              </a:spcBef>
            </a:pPr>
            <a:r>
              <a:rPr lang="en-US" dirty="0"/>
              <a:t>In case anyone asks, there is also a place in Kentucky named Anchorage, so that may be the reason the Anchorage School District was qualified by (Alaska).</a:t>
            </a:r>
          </a:p>
        </p:txBody>
      </p:sp>
      <p:sp>
        <p:nvSpPr>
          <p:cNvPr id="67587" name="Slide Number Placeholder 3"/>
          <p:cNvSpPr>
            <a:spLocks noGrp="1"/>
          </p:cNvSpPr>
          <p:nvPr>
            <p:ph type="sldNum" sz="quarter" idx="5"/>
          </p:nvPr>
        </p:nvSpPr>
        <p:spPr>
          <a:noFill/>
        </p:spPr>
        <p:txBody>
          <a:bodyPr/>
          <a:lstStyle/>
          <a:p>
            <a:pPr defTabSz="922338"/>
            <a:fld id="{5F87D8AD-21C4-4A9A-B6AC-6B004792F7B5}" type="slidenum">
              <a:rPr lang="en-US" smtClean="0"/>
              <a:pPr defTabSz="922338"/>
              <a:t>26</a:t>
            </a:fld>
            <a:endParaRPr lang="en-US"/>
          </a:p>
        </p:txBody>
      </p:sp>
    </p:spTree>
    <p:extLst>
      <p:ext uri="{BB962C8B-B14F-4D97-AF65-F5344CB8AC3E}">
        <p14:creationId xmlns:p14="http://schemas.microsoft.com/office/powerpoint/2010/main" val="4244403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a:noFill/>
          <a:ln/>
        </p:spPr>
        <p:txBody>
          <a:bodyPr/>
          <a:lstStyle/>
          <a:p>
            <a:r>
              <a:rPr lang="en-US" dirty="0"/>
              <a:t>February 24, 2014</a:t>
            </a:r>
          </a:p>
        </p:txBody>
      </p:sp>
      <p:sp>
        <p:nvSpPr>
          <p:cNvPr id="69635" name="Slide Number Placeholder 3"/>
          <p:cNvSpPr>
            <a:spLocks noGrp="1"/>
          </p:cNvSpPr>
          <p:nvPr>
            <p:ph type="sldNum" sz="quarter" idx="5"/>
          </p:nvPr>
        </p:nvSpPr>
        <p:spPr>
          <a:noFill/>
        </p:spPr>
        <p:txBody>
          <a:bodyPr/>
          <a:lstStyle/>
          <a:p>
            <a:pPr defTabSz="922338"/>
            <a:fld id="{654E1DDC-4DBD-4DF9-8CE2-9E0FA47B1462}" type="slidenum">
              <a:rPr lang="en-US" smtClean="0"/>
              <a:pPr defTabSz="922338"/>
              <a:t>27</a:t>
            </a:fld>
            <a:endParaRPr lang="en-US"/>
          </a:p>
        </p:txBody>
      </p:sp>
    </p:spTree>
    <p:extLst>
      <p:ext uri="{BB962C8B-B14F-4D97-AF65-F5344CB8AC3E}">
        <p14:creationId xmlns:p14="http://schemas.microsoft.com/office/powerpoint/2010/main" val="3405666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NAR on the previous slide shows that this entity is a geographic place/jurisdiction, tagged 151.  In the bibliographic record, the 610 10 should be 651 _0.  The 710 first indicator should be a 1, for a corporate body jurisdictional access point.</a:t>
            </a:r>
          </a:p>
        </p:txBody>
      </p:sp>
      <p:sp>
        <p:nvSpPr>
          <p:cNvPr id="71683" name="Slide Number Placeholder 3"/>
          <p:cNvSpPr>
            <a:spLocks noGrp="1"/>
          </p:cNvSpPr>
          <p:nvPr>
            <p:ph type="sldNum" sz="quarter" idx="5"/>
          </p:nvPr>
        </p:nvSpPr>
        <p:spPr>
          <a:noFill/>
        </p:spPr>
        <p:txBody>
          <a:bodyPr/>
          <a:lstStyle/>
          <a:p>
            <a:pPr defTabSz="922338"/>
            <a:fld id="{DC6296D6-D535-46FA-90BE-22EE5256D39C}" type="slidenum">
              <a:rPr lang="en-US" smtClean="0"/>
              <a:pPr defTabSz="922338"/>
              <a:t>28</a:t>
            </a:fld>
            <a:endParaRPr lang="en-US"/>
          </a:p>
        </p:txBody>
      </p:sp>
    </p:spTree>
    <p:extLst>
      <p:ext uri="{BB962C8B-B14F-4D97-AF65-F5344CB8AC3E}">
        <p14:creationId xmlns:p14="http://schemas.microsoft.com/office/powerpoint/2010/main" val="3234121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a:noFill/>
          <a:ln/>
        </p:spPr>
        <p:txBody>
          <a:bodyPr/>
          <a:lstStyle/>
          <a:p>
            <a:pPr eaLnBrk="1" hangingPunct="1">
              <a:spcBef>
                <a:spcPct val="0"/>
              </a:spcBef>
            </a:pPr>
            <a:r>
              <a:rPr lang="en-US" dirty="0"/>
              <a:t>March 21,</a:t>
            </a:r>
            <a:r>
              <a:rPr lang="en-US" baseline="0" dirty="0"/>
              <a:t> 2017: updated to reflect current RDA language</a:t>
            </a:r>
            <a:endParaRPr lang="en-US" dirty="0"/>
          </a:p>
          <a:p>
            <a:pPr eaLnBrk="1" hangingPunct="1">
              <a:spcBef>
                <a:spcPct val="0"/>
              </a:spcBef>
            </a:pPr>
            <a:r>
              <a:rPr lang="en-US" dirty="0"/>
              <a:t>December</a:t>
            </a:r>
            <a:r>
              <a:rPr lang="en-US" baseline="0" dirty="0"/>
              <a:t> 12, 2016: language updated to reflect current RDA language; “work” added to third bullet point, since place of origin of the work is an element of the work entity (RDA 6.5)</a:t>
            </a:r>
            <a:endParaRPr lang="en-US" dirty="0"/>
          </a:p>
          <a:p>
            <a:pPr eaLnBrk="1" hangingPunct="1">
              <a:spcBef>
                <a:spcPct val="0"/>
              </a:spcBef>
            </a:pPr>
            <a:endParaRPr lang="en-US" dirty="0"/>
          </a:p>
        </p:txBody>
      </p:sp>
      <p:sp>
        <p:nvSpPr>
          <p:cNvPr id="73731" name="Slide Number Placeholder 3"/>
          <p:cNvSpPr>
            <a:spLocks noGrp="1"/>
          </p:cNvSpPr>
          <p:nvPr>
            <p:ph type="sldNum" sz="quarter" idx="5"/>
          </p:nvPr>
        </p:nvSpPr>
        <p:spPr>
          <a:noFill/>
        </p:spPr>
        <p:txBody>
          <a:bodyPr/>
          <a:lstStyle/>
          <a:p>
            <a:pPr defTabSz="922338"/>
            <a:fld id="{C212A787-BC40-42ED-96B2-9EA208F56EC1}" type="slidenum">
              <a:rPr lang="en-US" smtClean="0"/>
              <a:pPr defTabSz="922338"/>
              <a:t>29</a:t>
            </a:fld>
            <a:endParaRPr lang="en-US"/>
          </a:p>
        </p:txBody>
      </p:sp>
    </p:spTree>
    <p:extLst>
      <p:ext uri="{BB962C8B-B14F-4D97-AF65-F5344CB8AC3E}">
        <p14:creationId xmlns:p14="http://schemas.microsoft.com/office/powerpoint/2010/main" val="2790772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Read RDA 16.2.2.2-16.2.2.3 together.</a:t>
            </a:r>
          </a:p>
        </p:txBody>
      </p:sp>
      <p:sp>
        <p:nvSpPr>
          <p:cNvPr id="75779" name="Slide Number Placeholder 3"/>
          <p:cNvSpPr>
            <a:spLocks noGrp="1"/>
          </p:cNvSpPr>
          <p:nvPr>
            <p:ph type="sldNum" sz="quarter" idx="5"/>
          </p:nvPr>
        </p:nvSpPr>
        <p:spPr>
          <a:noFill/>
        </p:spPr>
        <p:txBody>
          <a:bodyPr/>
          <a:lstStyle/>
          <a:p>
            <a:pPr defTabSz="922338"/>
            <a:fld id="{DE267C06-0EE0-47AD-9832-F9B249898E54}" type="slidenum">
              <a:rPr lang="en-US" smtClean="0"/>
              <a:pPr defTabSz="922338"/>
              <a:t>30</a:t>
            </a:fld>
            <a:endParaRPr lang="en-US"/>
          </a:p>
        </p:txBody>
      </p:sp>
    </p:spTree>
    <p:extLst>
      <p:ext uri="{BB962C8B-B14F-4D97-AF65-F5344CB8AC3E}">
        <p14:creationId xmlns:p14="http://schemas.microsoft.com/office/powerpoint/2010/main" val="52401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a:noFill/>
          <a:ln/>
        </p:spPr>
        <p:txBody>
          <a:bodyPr/>
          <a:lstStyle/>
          <a:p>
            <a:pPr eaLnBrk="1" hangingPunct="1">
              <a:spcBef>
                <a:spcPct val="0"/>
              </a:spcBef>
            </a:pPr>
            <a:r>
              <a:rPr lang="en-US" dirty="0"/>
              <a:t>March 4, 2020: updated source for N.Z.  Links in LC-PCC PS now resolve to New Zealand Gazetteer of Place Names</a:t>
            </a:r>
          </a:p>
          <a:p>
            <a:pPr eaLnBrk="1" hangingPunct="1">
              <a:spcBef>
                <a:spcPct val="0"/>
              </a:spcBef>
            </a:pPr>
            <a:r>
              <a:rPr lang="en-US" dirty="0"/>
              <a:t>October 10, 2023: updated name of GNS from </a:t>
            </a:r>
            <a:r>
              <a:rPr lang="en-US" dirty="0" err="1"/>
              <a:t>GEOnet</a:t>
            </a:r>
            <a:r>
              <a:rPr lang="en-US" dirty="0"/>
              <a:t> Names Server to Geographic Names Server</a:t>
            </a:r>
          </a:p>
          <a:p>
            <a:pPr eaLnBrk="1" hangingPunct="1">
              <a:spcBef>
                <a:spcPct val="0"/>
              </a:spcBef>
            </a:pPr>
            <a:endParaRPr lang="en-US" dirty="0"/>
          </a:p>
          <a:p>
            <a:pPr eaLnBrk="1" hangingPunct="1">
              <a:spcBef>
                <a:spcPct val="0"/>
              </a:spcBef>
            </a:pPr>
            <a:r>
              <a:rPr lang="en-US" dirty="0"/>
              <a:t>The LC-PCC Policy Statement for 16.2.2.2 gives preferred online sources that should be used to determine the preferred form of a place name.</a:t>
            </a:r>
          </a:p>
        </p:txBody>
      </p:sp>
      <p:sp>
        <p:nvSpPr>
          <p:cNvPr id="77827" name="Slide Number Placeholder 3"/>
          <p:cNvSpPr>
            <a:spLocks noGrp="1"/>
          </p:cNvSpPr>
          <p:nvPr>
            <p:ph type="sldNum" sz="quarter" idx="5"/>
          </p:nvPr>
        </p:nvSpPr>
        <p:spPr>
          <a:noFill/>
        </p:spPr>
        <p:txBody>
          <a:bodyPr/>
          <a:lstStyle/>
          <a:p>
            <a:pPr defTabSz="922338"/>
            <a:fld id="{2E5577CF-17BF-4190-B7DD-1F04F8841DF4}" type="slidenum">
              <a:rPr lang="en-US" smtClean="0"/>
              <a:pPr defTabSz="922338"/>
              <a:t>31</a:t>
            </a:fld>
            <a:endParaRPr lang="en-US"/>
          </a:p>
        </p:txBody>
      </p:sp>
    </p:spTree>
    <p:extLst>
      <p:ext uri="{BB962C8B-B14F-4D97-AF65-F5344CB8AC3E}">
        <p14:creationId xmlns:p14="http://schemas.microsoft.com/office/powerpoint/2010/main" val="1528001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a:noFill/>
          <a:ln/>
        </p:spPr>
        <p:txBody>
          <a:bodyPr/>
          <a:lstStyle/>
          <a:p>
            <a:pPr eaLnBrk="1" hangingPunct="1">
              <a:spcBef>
                <a:spcPct val="0"/>
              </a:spcBef>
            </a:pPr>
            <a:r>
              <a:rPr lang="en-US" dirty="0"/>
              <a:t>October 10, 2023: updated screen shot and URL</a:t>
            </a:r>
          </a:p>
          <a:p>
            <a:pPr eaLnBrk="1" hangingPunct="1">
              <a:spcBef>
                <a:spcPct val="0"/>
              </a:spcBef>
            </a:pPr>
            <a:endParaRPr lang="en-US" dirty="0"/>
          </a:p>
          <a:p>
            <a:pPr eaLnBrk="1" hangingPunct="1">
              <a:spcBef>
                <a:spcPct val="0"/>
              </a:spcBef>
            </a:pPr>
            <a:r>
              <a:rPr lang="en-US" dirty="0"/>
              <a:t>Geographic Names Information System (GNIS): https://www.usgs.gov/tools/geographic-names-information-system-gnis</a:t>
            </a:r>
          </a:p>
          <a:p>
            <a:pPr eaLnBrk="1" hangingPunct="1">
              <a:spcBef>
                <a:spcPct val="0"/>
              </a:spcBef>
            </a:pPr>
            <a:endParaRPr lang="en-US" dirty="0"/>
          </a:p>
          <a:p>
            <a:pPr eaLnBrk="1" hangingPunct="1">
              <a:spcBef>
                <a:spcPct val="0"/>
              </a:spcBef>
            </a:pPr>
            <a:r>
              <a:rPr lang="en-US" dirty="0"/>
              <a:t>Base the preferred name for places in the United States on the form found in GNIS.</a:t>
            </a:r>
          </a:p>
        </p:txBody>
      </p:sp>
      <p:sp>
        <p:nvSpPr>
          <p:cNvPr id="79875" name="Slide Number Placeholder 3"/>
          <p:cNvSpPr>
            <a:spLocks noGrp="1"/>
          </p:cNvSpPr>
          <p:nvPr>
            <p:ph type="sldNum" sz="quarter" idx="5"/>
          </p:nvPr>
        </p:nvSpPr>
        <p:spPr>
          <a:noFill/>
        </p:spPr>
        <p:txBody>
          <a:bodyPr/>
          <a:lstStyle/>
          <a:p>
            <a:pPr defTabSz="922338"/>
            <a:fld id="{4105DAC5-3593-4566-A06B-42DF603C213B}" type="slidenum">
              <a:rPr lang="en-US" smtClean="0"/>
              <a:pPr defTabSz="922338"/>
              <a:t>32</a:t>
            </a:fld>
            <a:endParaRPr lang="en-US"/>
          </a:p>
        </p:txBody>
      </p:sp>
    </p:spTree>
    <p:extLst>
      <p:ext uri="{BB962C8B-B14F-4D97-AF65-F5344CB8AC3E}">
        <p14:creationId xmlns:p14="http://schemas.microsoft.com/office/powerpoint/2010/main" val="422959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a:noFill/>
          <a:ln/>
        </p:spPr>
        <p:txBody>
          <a:bodyPr/>
          <a:lstStyle/>
          <a:p>
            <a:pPr eaLnBrk="1" hangingPunct="1">
              <a:spcBef>
                <a:spcPct val="0"/>
              </a:spcBef>
            </a:pPr>
            <a:r>
              <a:rPr lang="en-US" dirty="0"/>
              <a:t>October 10, 2023: Updated screen shot</a:t>
            </a:r>
          </a:p>
          <a:p>
            <a:pPr eaLnBrk="1" hangingPunct="1">
              <a:spcBef>
                <a:spcPct val="0"/>
              </a:spcBef>
            </a:pPr>
            <a:endParaRPr lang="en-US" dirty="0"/>
          </a:p>
          <a:p>
            <a:pPr eaLnBrk="1" hangingPunct="1">
              <a:spcBef>
                <a:spcPct val="0"/>
              </a:spcBef>
            </a:pPr>
            <a:r>
              <a:rPr lang="en-US" dirty="0"/>
              <a:t>GNIS record for a populated place in Montana.  The record shows the authorized name (Moose Town) and several variant names (Moose, Moose Creek, and </a:t>
            </a:r>
            <a:r>
              <a:rPr lang="en-US" dirty="0" err="1"/>
              <a:t>Moosetown</a:t>
            </a:r>
            <a:r>
              <a:rPr lang="en-US" dirty="0"/>
              <a:t>).</a:t>
            </a:r>
          </a:p>
          <a:p>
            <a:pPr eaLnBrk="1" hangingPunct="1">
              <a:spcBef>
                <a:spcPct val="0"/>
              </a:spcBef>
            </a:pPr>
            <a:endParaRPr lang="en-US" dirty="0"/>
          </a:p>
          <a:p>
            <a:pPr eaLnBrk="1" hangingPunct="1">
              <a:spcBef>
                <a:spcPct val="0"/>
              </a:spcBef>
            </a:pPr>
            <a:r>
              <a:rPr lang="en-US" i="1" dirty="0"/>
              <a:t>If time permits and Internet access is available, have the trainees try searching a place in GNIS, to get some hands-on experience with the database.  Or if access is available on the trainer’s computer, demonstrate a search.</a:t>
            </a:r>
          </a:p>
          <a:p>
            <a:pPr eaLnBrk="1" hangingPunct="1">
              <a:spcBef>
                <a:spcPct val="0"/>
              </a:spcBef>
            </a:pPr>
            <a:endParaRPr lang="en-US" dirty="0"/>
          </a:p>
        </p:txBody>
      </p:sp>
      <p:sp>
        <p:nvSpPr>
          <p:cNvPr id="81923" name="Slide Number Placeholder 3"/>
          <p:cNvSpPr>
            <a:spLocks noGrp="1"/>
          </p:cNvSpPr>
          <p:nvPr>
            <p:ph type="sldNum" sz="quarter" idx="5"/>
          </p:nvPr>
        </p:nvSpPr>
        <p:spPr>
          <a:noFill/>
        </p:spPr>
        <p:txBody>
          <a:bodyPr/>
          <a:lstStyle/>
          <a:p>
            <a:pPr defTabSz="922338"/>
            <a:fld id="{9C81B8F9-D671-46CE-A21D-E5C033E227BB}" type="slidenum">
              <a:rPr lang="en-US" smtClean="0"/>
              <a:pPr defTabSz="922338"/>
              <a:t>33</a:t>
            </a:fld>
            <a:endParaRPr lang="en-US"/>
          </a:p>
        </p:txBody>
      </p:sp>
    </p:spTree>
    <p:extLst>
      <p:ext uri="{BB962C8B-B14F-4D97-AF65-F5344CB8AC3E}">
        <p14:creationId xmlns:p14="http://schemas.microsoft.com/office/powerpoint/2010/main" val="293249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a:noFill/>
          <a:ln/>
        </p:spPr>
        <p:txBody>
          <a:bodyPr/>
          <a:lstStyle/>
          <a:p>
            <a:pPr eaLnBrk="1" hangingPunct="1">
              <a:spcBef>
                <a:spcPct val="0"/>
              </a:spcBef>
            </a:pPr>
            <a:r>
              <a:rPr lang="en-US" dirty="0"/>
              <a:t>March 4, 2020: updated screenshot</a:t>
            </a:r>
          </a:p>
          <a:p>
            <a:pPr eaLnBrk="1" hangingPunct="1">
              <a:spcBef>
                <a:spcPct val="0"/>
              </a:spcBef>
            </a:pPr>
            <a:endParaRPr lang="en-US" dirty="0"/>
          </a:p>
          <a:p>
            <a:pPr eaLnBrk="1" hangingPunct="1">
              <a:spcBef>
                <a:spcPct val="0"/>
              </a:spcBef>
            </a:pPr>
            <a:r>
              <a:rPr lang="en-US" dirty="0"/>
              <a:t>The Canadian Geographical Names Data Base is searchable at: http://www.nrcan.gc.ca/earth-sciences/geography/place-names/search/9170</a:t>
            </a:r>
          </a:p>
        </p:txBody>
      </p:sp>
      <p:sp>
        <p:nvSpPr>
          <p:cNvPr id="83971" name="Slide Number Placeholder 3"/>
          <p:cNvSpPr>
            <a:spLocks noGrp="1"/>
          </p:cNvSpPr>
          <p:nvPr>
            <p:ph type="sldNum" sz="quarter" idx="5"/>
          </p:nvPr>
        </p:nvSpPr>
        <p:spPr>
          <a:noFill/>
        </p:spPr>
        <p:txBody>
          <a:bodyPr/>
          <a:lstStyle/>
          <a:p>
            <a:pPr defTabSz="922338"/>
            <a:fld id="{CE940578-542A-4EDE-ACF5-526380C01A24}" type="slidenum">
              <a:rPr lang="en-US" smtClean="0"/>
              <a:pPr defTabSz="922338"/>
              <a:t>34</a:t>
            </a:fld>
            <a:endParaRPr lang="en-US"/>
          </a:p>
        </p:txBody>
      </p:sp>
    </p:spTree>
    <p:extLst>
      <p:ext uri="{BB962C8B-B14F-4D97-AF65-F5344CB8AC3E}">
        <p14:creationId xmlns:p14="http://schemas.microsoft.com/office/powerpoint/2010/main" val="104890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25, 2015</a:t>
            </a:r>
          </a:p>
          <a:p>
            <a:endParaRPr lang="en-US" dirty="0"/>
          </a:p>
          <a:p>
            <a:r>
              <a:rPr lang="en-US" dirty="0"/>
              <a:t>This slide shows a search by geographical name for the name “Iqaluit.”</a:t>
            </a:r>
          </a:p>
        </p:txBody>
      </p:sp>
      <p:sp>
        <p:nvSpPr>
          <p:cNvPr id="4" name="Slide Number Placeholder 3"/>
          <p:cNvSpPr>
            <a:spLocks noGrp="1"/>
          </p:cNvSpPr>
          <p:nvPr>
            <p:ph type="sldNum" sz="quarter" idx="10"/>
          </p:nvPr>
        </p:nvSpPr>
        <p:spPr/>
        <p:txBody>
          <a:bodyPr/>
          <a:lstStyle/>
          <a:p>
            <a:pPr>
              <a:defRPr/>
            </a:pPr>
            <a:fld id="{36A79601-13A3-4D6B-8958-857173E37CDC}" type="slidenum">
              <a:rPr lang="en-US" smtClean="0"/>
              <a:pPr>
                <a:defRPr/>
              </a:pPr>
              <a:t>35</a:t>
            </a:fld>
            <a:endParaRPr lang="en-US"/>
          </a:p>
        </p:txBody>
      </p:sp>
    </p:spTree>
    <p:extLst>
      <p:ext uri="{BB962C8B-B14F-4D97-AF65-F5344CB8AC3E}">
        <p14:creationId xmlns:p14="http://schemas.microsoft.com/office/powerpoint/2010/main" val="91438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a:noFill/>
          <a:ln/>
        </p:spPr>
        <p:txBody>
          <a:bodyPr/>
          <a:lstStyle/>
          <a:p>
            <a:pPr eaLnBrk="1" hangingPunct="1">
              <a:spcBef>
                <a:spcPct val="0"/>
              </a:spcBef>
            </a:pPr>
            <a:r>
              <a:rPr lang="en-US" dirty="0"/>
              <a:t>March 4, 2020: updated screenshot and notes</a:t>
            </a:r>
          </a:p>
          <a:p>
            <a:pPr eaLnBrk="1" hangingPunct="1">
              <a:spcBef>
                <a:spcPct val="0"/>
              </a:spcBef>
            </a:pPr>
            <a:endParaRPr lang="en-US" dirty="0"/>
          </a:p>
          <a:p>
            <a:pPr eaLnBrk="1" hangingPunct="1">
              <a:spcBef>
                <a:spcPct val="0"/>
              </a:spcBef>
            </a:pPr>
            <a:r>
              <a:rPr lang="en-US" dirty="0"/>
              <a:t>Results of searching the Canadian Geographical Names Data Base for a place in Nunavut.  This record shows a different script form.  These are treated as variant names in RDA (16.2.3.7).  This particular script (Canadian Aboriginal syllabics) is not currently permitted in LC/NACO authority records.  The only scripts currently allowed in NARs are those that represent the MARC-8 repertoire of UTF-8: Arabic, Chinese, Cyrillic, Greek, Hebrew, Japanese, and Korean.  If the script form found here transliterates to a form that is different from the preferred name, it can be included as a variant access point.</a:t>
            </a:r>
          </a:p>
          <a:p>
            <a:pPr eaLnBrk="1" hangingPunct="1">
              <a:spcBef>
                <a:spcPct val="0"/>
              </a:spcBef>
            </a:pPr>
            <a:endParaRPr lang="en-US" dirty="0"/>
          </a:p>
        </p:txBody>
      </p:sp>
      <p:sp>
        <p:nvSpPr>
          <p:cNvPr id="86019" name="Slide Number Placeholder 3"/>
          <p:cNvSpPr>
            <a:spLocks noGrp="1"/>
          </p:cNvSpPr>
          <p:nvPr>
            <p:ph type="sldNum" sz="quarter" idx="5"/>
          </p:nvPr>
        </p:nvSpPr>
        <p:spPr>
          <a:noFill/>
        </p:spPr>
        <p:txBody>
          <a:bodyPr/>
          <a:lstStyle/>
          <a:p>
            <a:pPr defTabSz="922338"/>
            <a:fld id="{FB27E39E-3124-43AC-B6AB-4988D5B4590F}" type="slidenum">
              <a:rPr lang="en-US" smtClean="0"/>
              <a:pPr defTabSz="922338"/>
              <a:t>36</a:t>
            </a:fld>
            <a:endParaRPr lang="en-US"/>
          </a:p>
        </p:txBody>
      </p:sp>
    </p:spTree>
    <p:extLst>
      <p:ext uri="{BB962C8B-B14F-4D97-AF65-F5344CB8AC3E}">
        <p14:creationId xmlns:p14="http://schemas.microsoft.com/office/powerpoint/2010/main" val="40785877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a:noFill/>
          <a:ln/>
        </p:spPr>
        <p:txBody>
          <a:bodyPr/>
          <a:lstStyle/>
          <a:p>
            <a:pPr eaLnBrk="1" hangingPunct="1">
              <a:spcBef>
                <a:spcPct val="0"/>
              </a:spcBef>
            </a:pPr>
            <a:r>
              <a:rPr lang="en-US" baseline="0" dirty="0"/>
              <a:t>October 10, 2023: updated screen shot and speaker notes</a:t>
            </a:r>
          </a:p>
          <a:p>
            <a:pPr eaLnBrk="1" hangingPunct="1">
              <a:spcBef>
                <a:spcPct val="0"/>
              </a:spcBef>
            </a:pPr>
            <a:endParaRPr lang="en-US" baseline="0" dirty="0"/>
          </a:p>
          <a:p>
            <a:pPr eaLnBrk="1" hangingPunct="1">
              <a:spcBef>
                <a:spcPct val="0"/>
              </a:spcBef>
            </a:pPr>
            <a:r>
              <a:rPr lang="en-US" baseline="0" dirty="0"/>
              <a:t>This resource is now known as Geographic Names Server (GNS). It was formerly referred to as the </a:t>
            </a:r>
            <a:r>
              <a:rPr lang="en-US" baseline="0" dirty="0" err="1"/>
              <a:t>GEOnet</a:t>
            </a:r>
            <a:r>
              <a:rPr lang="en-US" baseline="0" dirty="0"/>
              <a:t> Names Server (or just </a:t>
            </a:r>
            <a:r>
              <a:rPr lang="en-US" baseline="0" dirty="0" err="1"/>
              <a:t>GEOnet</a:t>
            </a:r>
            <a:r>
              <a:rPr lang="en-US" baseline="0" dirty="0"/>
              <a:t>). The Cartographic Data Source Code for it remains “geonet”.  </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Geographic Names Server home page: </a:t>
            </a:r>
            <a:r>
              <a:rPr lang="en-US" b="0" dirty="0"/>
              <a:t>https://geonames.nga.mil/geonames/GeographicNamesSearch/.  The site </a:t>
            </a:r>
            <a:r>
              <a:rPr lang="en-US" dirty="0"/>
              <a:t>works best with Chrome and Edge </a:t>
            </a:r>
            <a:r>
              <a:rPr lang="en-US" i="0" dirty="0"/>
              <a:t>browsers</a:t>
            </a:r>
            <a:r>
              <a:rPr lang="en-US" b="0" dirty="0"/>
              <a: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r>
              <a:rPr lang="en-US" dirty="0"/>
              <a:t>Cite in NARs as “GNS” or “Geographic names server”.  When searching this database, the</a:t>
            </a:r>
            <a:r>
              <a:rPr lang="en-US" baseline="0" dirty="0"/>
              <a:t> default is that all name types (conventional, approved, non-roman script, provisional, variant, et.) are selected for searching. </a:t>
            </a:r>
          </a:p>
          <a:p>
            <a:pPr eaLnBrk="1" hangingPunct="1">
              <a:spcBef>
                <a:spcPct val="0"/>
              </a:spcBef>
            </a:pPr>
            <a:endParaRPr lang="en-US" baseline="0" dirty="0"/>
          </a:p>
          <a:p>
            <a:pPr eaLnBrk="1" hangingPunct="1">
              <a:spcBef>
                <a:spcPct val="0"/>
              </a:spcBef>
            </a:pPr>
            <a:r>
              <a:rPr lang="en-US" dirty="0"/>
              <a:t>Priority order for selecting the preferred name is: choose a form in English if there is one in general use; choose conventional name over standard approved name; generally select the approved longer form over the short form (see later slides that cover this in more detail).</a:t>
            </a:r>
          </a:p>
        </p:txBody>
      </p:sp>
      <p:sp>
        <p:nvSpPr>
          <p:cNvPr id="88067" name="Slide Number Placeholder 3"/>
          <p:cNvSpPr>
            <a:spLocks noGrp="1"/>
          </p:cNvSpPr>
          <p:nvPr>
            <p:ph type="sldNum" sz="quarter" idx="5"/>
          </p:nvPr>
        </p:nvSpPr>
        <p:spPr>
          <a:noFill/>
        </p:spPr>
        <p:txBody>
          <a:bodyPr/>
          <a:lstStyle/>
          <a:p>
            <a:pPr defTabSz="922338"/>
            <a:fld id="{010EA265-38B3-4A83-AECB-41347F97C608}" type="slidenum">
              <a:rPr lang="en-US" smtClean="0"/>
              <a:pPr defTabSz="922338"/>
              <a:t>37</a:t>
            </a:fld>
            <a:endParaRPr lang="en-US"/>
          </a:p>
        </p:txBody>
      </p:sp>
    </p:spTree>
    <p:extLst>
      <p:ext uri="{BB962C8B-B14F-4D97-AF65-F5344CB8AC3E}">
        <p14:creationId xmlns:p14="http://schemas.microsoft.com/office/powerpoint/2010/main" val="2260230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a:noFill/>
          <a:ln/>
        </p:spPr>
        <p:txBody>
          <a:bodyPr/>
          <a:lstStyle/>
          <a:p>
            <a:pPr eaLnBrk="1" hangingPunct="1">
              <a:spcBef>
                <a:spcPct val="0"/>
              </a:spcBef>
            </a:pPr>
            <a:r>
              <a:rPr lang="en-US" dirty="0"/>
              <a:t>October 10, 2023: updated screen shot and speaker notes</a:t>
            </a:r>
            <a:endParaRPr lang="en-US" baseline="0" dirty="0"/>
          </a:p>
          <a:p>
            <a:pPr eaLnBrk="1" hangingPunct="1">
              <a:spcBef>
                <a:spcPct val="0"/>
              </a:spcBef>
            </a:pPr>
            <a:endParaRPr lang="en-US" dirty="0"/>
          </a:p>
          <a:p>
            <a:pPr eaLnBrk="1" hangingPunct="1">
              <a:spcBef>
                <a:spcPct val="0"/>
              </a:spcBef>
            </a:pPr>
            <a:r>
              <a:rPr lang="en-US" dirty="0"/>
              <a:t>Record for Athens, Greece in GNS.  Note the many variant forms provided, including some in three non-Latin scripts (Greek, Cyrillic, and Arabic), all of which are permitted in LC/NACO authority records.</a:t>
            </a:r>
          </a:p>
          <a:p>
            <a:pPr eaLnBrk="1" hangingPunct="1">
              <a:spcBef>
                <a:spcPct val="0"/>
              </a:spcBef>
            </a:pPr>
            <a:endParaRPr lang="en-US" dirty="0"/>
          </a:p>
          <a:p>
            <a:pPr eaLnBrk="1" hangingPunct="1">
              <a:spcBef>
                <a:spcPct val="0"/>
              </a:spcBef>
            </a:pPr>
            <a:r>
              <a:rPr lang="en-US" dirty="0"/>
              <a:t>The form of name to use in the preferred name for the place is the one labeled as the “conventional” name: Athens.  LC-PCC PS for 16.2.2.3 says to choose the conventional form over any other BGN-approved form of name.</a:t>
            </a:r>
          </a:p>
          <a:p>
            <a:pPr eaLnBrk="1" hangingPunct="1">
              <a:spcBef>
                <a:spcPct val="0"/>
              </a:spcBef>
            </a:pPr>
            <a:endParaRPr lang="en-US" dirty="0"/>
          </a:p>
          <a:p>
            <a:pPr eaLnBrk="1" hangingPunct="1">
              <a:spcBef>
                <a:spcPct val="0"/>
              </a:spcBef>
            </a:pPr>
            <a:r>
              <a:rPr lang="en-US" i="1" dirty="0"/>
              <a:t>If time permits and Internet access is available, have the trainees try searching a place in GNS, to get some hands-on experience with the database.  Or if access is available on the trainer’s computer, demonstrate a search.</a:t>
            </a:r>
          </a:p>
          <a:p>
            <a:pPr eaLnBrk="1" hangingPunct="1">
              <a:spcBef>
                <a:spcPct val="0"/>
              </a:spcBef>
            </a:pPr>
            <a:endParaRPr lang="en-US" dirty="0"/>
          </a:p>
        </p:txBody>
      </p:sp>
      <p:sp>
        <p:nvSpPr>
          <p:cNvPr id="90115" name="Slide Number Placeholder 3"/>
          <p:cNvSpPr>
            <a:spLocks noGrp="1"/>
          </p:cNvSpPr>
          <p:nvPr>
            <p:ph type="sldNum" sz="quarter" idx="5"/>
          </p:nvPr>
        </p:nvSpPr>
        <p:spPr>
          <a:noFill/>
        </p:spPr>
        <p:txBody>
          <a:bodyPr/>
          <a:lstStyle/>
          <a:p>
            <a:pPr defTabSz="922338"/>
            <a:fld id="{20E64FBF-E309-4A16-BA0D-1EDD0CDA499B}" type="slidenum">
              <a:rPr lang="en-US" smtClean="0"/>
              <a:pPr defTabSz="922338"/>
              <a:t>38</a:t>
            </a:fld>
            <a:endParaRPr lang="en-US"/>
          </a:p>
        </p:txBody>
      </p:sp>
    </p:spTree>
    <p:extLst>
      <p:ext uri="{BB962C8B-B14F-4D97-AF65-F5344CB8AC3E}">
        <p14:creationId xmlns:p14="http://schemas.microsoft.com/office/powerpoint/2010/main" val="54270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a:noFill/>
          <a:ln/>
        </p:spPr>
        <p:txBody>
          <a:bodyPr/>
          <a:lstStyle/>
          <a:p>
            <a:pPr eaLnBrk="1" hangingPunct="1">
              <a:spcBef>
                <a:spcPct val="0"/>
              </a:spcBef>
            </a:pPr>
            <a:r>
              <a:rPr lang="en-US" dirty="0"/>
              <a:t>October 10, 2023: updated screen shot and speaker notes</a:t>
            </a:r>
            <a:endParaRPr lang="en-US" baseline="0" dirty="0"/>
          </a:p>
          <a:p>
            <a:pPr eaLnBrk="1" hangingPunct="1">
              <a:spcBef>
                <a:spcPct val="0"/>
              </a:spcBef>
            </a:pPr>
            <a:endParaRPr lang="en-US" dirty="0"/>
          </a:p>
          <a:p>
            <a:pPr eaLnBrk="1" hangingPunct="1">
              <a:spcBef>
                <a:spcPct val="0"/>
              </a:spcBef>
            </a:pPr>
            <a:r>
              <a:rPr lang="en-US" dirty="0"/>
              <a:t>Record for Athens, Greece in GNS.  Note the many variant forms provided, including some in three non-Latin scripts (Greek, Cyrillic, and Arabic), all of which are permitted in LC/NACO authority records.</a:t>
            </a:r>
          </a:p>
          <a:p>
            <a:pPr eaLnBrk="1" hangingPunct="1">
              <a:spcBef>
                <a:spcPct val="0"/>
              </a:spcBef>
            </a:pPr>
            <a:endParaRPr lang="en-US" dirty="0"/>
          </a:p>
          <a:p>
            <a:pPr eaLnBrk="1" hangingPunct="1">
              <a:spcBef>
                <a:spcPct val="0"/>
              </a:spcBef>
            </a:pPr>
            <a:r>
              <a:rPr lang="en-US" dirty="0"/>
              <a:t>The form of name to use in the preferred name for the place is the one labeled as the “conventional” name: Athens.  LC-PCC PS for 16.2.2.3 says to choose the conventional form over any other BGN-approved form of name.</a:t>
            </a:r>
          </a:p>
          <a:p>
            <a:pPr eaLnBrk="1" hangingPunct="1">
              <a:spcBef>
                <a:spcPct val="0"/>
              </a:spcBef>
            </a:pPr>
            <a:endParaRPr lang="en-US" dirty="0"/>
          </a:p>
          <a:p>
            <a:pPr eaLnBrk="1" hangingPunct="1">
              <a:spcBef>
                <a:spcPct val="0"/>
              </a:spcBef>
            </a:pPr>
            <a:r>
              <a:rPr lang="en-US" i="1" dirty="0"/>
              <a:t>If time permits and Internet access is available, have the trainees try searching a place in GNS, to get some hands-on experience with the database.  Or if access is available on the trainer’s computer, demonstrate a search.</a:t>
            </a:r>
          </a:p>
          <a:p>
            <a:pPr eaLnBrk="1" hangingPunct="1">
              <a:spcBef>
                <a:spcPct val="0"/>
              </a:spcBef>
            </a:pPr>
            <a:endParaRPr lang="en-US" dirty="0"/>
          </a:p>
        </p:txBody>
      </p:sp>
      <p:sp>
        <p:nvSpPr>
          <p:cNvPr id="90115" name="Slide Number Placeholder 3"/>
          <p:cNvSpPr>
            <a:spLocks noGrp="1"/>
          </p:cNvSpPr>
          <p:nvPr>
            <p:ph type="sldNum" sz="quarter" idx="5"/>
          </p:nvPr>
        </p:nvSpPr>
        <p:spPr>
          <a:noFill/>
        </p:spPr>
        <p:txBody>
          <a:bodyPr/>
          <a:lstStyle/>
          <a:p>
            <a:pPr defTabSz="922338"/>
            <a:fld id="{20E64FBF-E309-4A16-BA0D-1EDD0CDA499B}" type="slidenum">
              <a:rPr lang="en-US" smtClean="0"/>
              <a:pPr defTabSz="922338"/>
              <a:t>39</a:t>
            </a:fld>
            <a:endParaRPr lang="en-US"/>
          </a:p>
        </p:txBody>
      </p:sp>
    </p:spTree>
    <p:extLst>
      <p:ext uri="{BB962C8B-B14F-4D97-AF65-F5344CB8AC3E}">
        <p14:creationId xmlns:p14="http://schemas.microsoft.com/office/powerpoint/2010/main" val="1861843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a:noFill/>
          <a:ln/>
        </p:spPr>
        <p:txBody>
          <a:bodyPr/>
          <a:lstStyle/>
          <a:p>
            <a:pPr eaLnBrk="1" hangingPunct="1">
              <a:spcBef>
                <a:spcPct val="0"/>
              </a:spcBef>
            </a:pPr>
            <a:r>
              <a:rPr lang="en-US" sz="1100" dirty="0"/>
              <a:t>May 1, 2013</a:t>
            </a:r>
          </a:p>
          <a:p>
            <a:pPr eaLnBrk="1" hangingPunct="1">
              <a:spcBef>
                <a:spcPct val="0"/>
              </a:spcBef>
            </a:pPr>
            <a:endParaRPr lang="en-US" sz="1100" dirty="0"/>
          </a:p>
          <a:p>
            <a:pPr eaLnBrk="1" hangingPunct="1">
              <a:spcBef>
                <a:spcPct val="0"/>
              </a:spcBef>
            </a:pPr>
            <a:r>
              <a:rPr lang="en-US" sz="900" dirty="0"/>
              <a:t>16.2.2.6</a:t>
            </a:r>
          </a:p>
          <a:p>
            <a:pPr eaLnBrk="1" hangingPunct="1">
              <a:spcBef>
                <a:spcPct val="0"/>
              </a:spcBef>
            </a:pPr>
            <a:endParaRPr lang="en-US" sz="900" dirty="0"/>
          </a:p>
          <a:p>
            <a:pPr eaLnBrk="1" hangingPunct="1">
              <a:spcBef>
                <a:spcPct val="0"/>
              </a:spcBef>
            </a:pPr>
            <a:r>
              <a:rPr lang="en-US" sz="900" dirty="0"/>
              <a:t>Choose as the preferred name for a place a form in the language preferred by the agency preparing the data if there is one in general use. Determine this from gazetteers and other reference sources published in the language preferred by the agency.   [For the NACO Program, the language preferred is English (LC-PCC PS 16.2.2.6).]</a:t>
            </a:r>
          </a:p>
          <a:p>
            <a:pPr eaLnBrk="1" hangingPunct="1">
              <a:spcBef>
                <a:spcPct val="0"/>
              </a:spcBef>
            </a:pPr>
            <a:r>
              <a:rPr lang="en-US" sz="900" dirty="0"/>
              <a:t>	Austria </a:t>
            </a:r>
            <a:r>
              <a:rPr lang="en-US" sz="900" i="1" dirty="0"/>
              <a:t>not</a:t>
            </a:r>
            <a:r>
              <a:rPr lang="en-US" sz="900" dirty="0"/>
              <a:t> </a:t>
            </a:r>
            <a:r>
              <a:rPr lang="en-US" sz="900" dirty="0" err="1"/>
              <a:t>Österreich</a:t>
            </a:r>
            <a:endParaRPr lang="en-US" sz="900" dirty="0"/>
          </a:p>
          <a:p>
            <a:pPr eaLnBrk="1" hangingPunct="1">
              <a:spcBef>
                <a:spcPct val="0"/>
              </a:spcBef>
            </a:pPr>
            <a:r>
              <a:rPr lang="en-US" sz="900" dirty="0"/>
              <a:t>	Copenhagen </a:t>
            </a:r>
            <a:r>
              <a:rPr lang="en-US" sz="900" i="1" dirty="0"/>
              <a:t>not </a:t>
            </a:r>
            <a:r>
              <a:rPr lang="en-US" sz="900" dirty="0" err="1"/>
              <a:t>København</a:t>
            </a:r>
            <a:endParaRPr lang="en-US" sz="900" dirty="0"/>
          </a:p>
          <a:p>
            <a:pPr eaLnBrk="1" hangingPunct="1">
              <a:spcBef>
                <a:spcPct val="0"/>
              </a:spcBef>
            </a:pPr>
            <a:endParaRPr lang="en-US" sz="900" dirty="0"/>
          </a:p>
          <a:p>
            <a:pPr eaLnBrk="1" hangingPunct="1">
              <a:spcBef>
                <a:spcPct val="0"/>
              </a:spcBef>
            </a:pPr>
            <a:r>
              <a:rPr lang="en-US" sz="900" dirty="0"/>
              <a:t>If the form of name for a place in the language preferred by the agency is the name of the government that has jurisdiction over the place, choose that form.</a:t>
            </a:r>
          </a:p>
          <a:p>
            <a:pPr eaLnBrk="1" hangingPunct="1">
              <a:spcBef>
                <a:spcPct val="0"/>
              </a:spcBef>
            </a:pPr>
            <a:r>
              <a:rPr lang="en-US" sz="900" dirty="0"/>
              <a:t>	Soviet Union </a:t>
            </a:r>
            <a:r>
              <a:rPr lang="en-US" sz="900" i="1" dirty="0"/>
              <a:t>not</a:t>
            </a:r>
            <a:r>
              <a:rPr lang="en-US" sz="900" dirty="0"/>
              <a:t> </a:t>
            </a:r>
            <a:r>
              <a:rPr lang="en-US" sz="900" dirty="0" err="1"/>
              <a:t>Sovetskiĭ</a:t>
            </a:r>
            <a:r>
              <a:rPr lang="en-US" sz="900" dirty="0"/>
              <a:t> </a:t>
            </a:r>
            <a:r>
              <a:rPr lang="en-US" sz="900" dirty="0" err="1"/>
              <a:t>Soi͡uz</a:t>
            </a:r>
            <a:r>
              <a:rPr lang="en-US" sz="900" dirty="0"/>
              <a:t> </a:t>
            </a:r>
            <a:r>
              <a:rPr lang="en-US" sz="900" i="1" dirty="0"/>
              <a:t>not</a:t>
            </a:r>
            <a:r>
              <a:rPr lang="en-US" sz="900" dirty="0"/>
              <a:t> Russia</a:t>
            </a:r>
          </a:p>
          <a:p>
            <a:pPr eaLnBrk="1" hangingPunct="1">
              <a:spcBef>
                <a:spcPct val="0"/>
              </a:spcBef>
            </a:pPr>
            <a:endParaRPr lang="en-US" sz="900" dirty="0"/>
          </a:p>
          <a:p>
            <a:pPr eaLnBrk="1" hangingPunct="1">
              <a:spcBef>
                <a:spcPct val="0"/>
              </a:spcBef>
            </a:pPr>
            <a:r>
              <a:rPr lang="en-US" sz="900" dirty="0"/>
              <a:t>If there is no form in the language preferred by the agency in general use, choose the form in the official language of the jurisdiction in which the place is located.</a:t>
            </a:r>
          </a:p>
          <a:p>
            <a:pPr eaLnBrk="1" hangingPunct="1">
              <a:spcBef>
                <a:spcPct val="0"/>
              </a:spcBef>
            </a:pPr>
            <a:r>
              <a:rPr lang="en-US" sz="900" dirty="0"/>
              <a:t>	Buenos Aires</a:t>
            </a:r>
          </a:p>
          <a:p>
            <a:pPr eaLnBrk="1" hangingPunct="1">
              <a:spcBef>
                <a:spcPct val="0"/>
              </a:spcBef>
            </a:pPr>
            <a:r>
              <a:rPr lang="en-US" sz="900" dirty="0"/>
              <a:t>	Horlivka</a:t>
            </a:r>
          </a:p>
          <a:p>
            <a:pPr eaLnBrk="1" hangingPunct="1">
              <a:spcBef>
                <a:spcPct val="0"/>
              </a:spcBef>
            </a:pPr>
            <a:r>
              <a:rPr lang="en-US" sz="900" dirty="0"/>
              <a:t>	Tallinn</a:t>
            </a:r>
          </a:p>
          <a:p>
            <a:pPr eaLnBrk="1" hangingPunct="1">
              <a:spcBef>
                <a:spcPct val="0"/>
              </a:spcBef>
            </a:pPr>
            <a:r>
              <a:rPr lang="en-US" sz="900" dirty="0"/>
              <a:t>	Livorno </a:t>
            </a:r>
            <a:r>
              <a:rPr lang="en-US" sz="900" i="1" dirty="0"/>
              <a:t>not</a:t>
            </a:r>
            <a:r>
              <a:rPr lang="en-US" sz="900" dirty="0"/>
              <a:t> Leghorn (</a:t>
            </a:r>
            <a:r>
              <a:rPr lang="en-US" sz="900" i="1" dirty="0"/>
              <a:t>English form no longer in general use</a:t>
            </a:r>
            <a:r>
              <a:rPr lang="en-US" sz="900" dirty="0"/>
              <a:t>)</a:t>
            </a:r>
          </a:p>
          <a:p>
            <a:pPr eaLnBrk="1" hangingPunct="1">
              <a:spcBef>
                <a:spcPct val="0"/>
              </a:spcBef>
            </a:pPr>
            <a:endParaRPr lang="en-US" sz="900" dirty="0"/>
          </a:p>
          <a:p>
            <a:pPr eaLnBrk="1" hangingPunct="1">
              <a:spcBef>
                <a:spcPct val="0"/>
              </a:spcBef>
            </a:pPr>
            <a:r>
              <a:rPr lang="en-US" sz="900" dirty="0"/>
              <a:t>If the jurisdiction has more than one official language, choose the form most commonly found in sources in the language preferred by the agency.</a:t>
            </a:r>
          </a:p>
          <a:p>
            <a:pPr eaLnBrk="1" hangingPunct="1">
              <a:spcBef>
                <a:spcPct val="0"/>
              </a:spcBef>
            </a:pPr>
            <a:r>
              <a:rPr lang="en-US" sz="900" dirty="0"/>
              <a:t>	</a:t>
            </a:r>
            <a:r>
              <a:rPr lang="fi-FI" sz="900" dirty="0"/>
              <a:t>Louvain </a:t>
            </a:r>
            <a:r>
              <a:rPr lang="fi-FI" sz="900" i="1" dirty="0"/>
              <a:t>not</a:t>
            </a:r>
            <a:r>
              <a:rPr lang="fi-FI" sz="900" dirty="0"/>
              <a:t> Leuven</a:t>
            </a:r>
          </a:p>
          <a:p>
            <a:pPr eaLnBrk="1" hangingPunct="1">
              <a:spcBef>
                <a:spcPct val="0"/>
              </a:spcBef>
            </a:pPr>
            <a:r>
              <a:rPr lang="fi-FI" sz="900" dirty="0"/>
              <a:t>	Helsinki </a:t>
            </a:r>
            <a:r>
              <a:rPr lang="fi-FI" sz="900" i="1" dirty="0"/>
              <a:t>not</a:t>
            </a:r>
            <a:r>
              <a:rPr lang="fi-FI" sz="900" dirty="0"/>
              <a:t> Helsingfors</a:t>
            </a:r>
          </a:p>
          <a:p>
            <a:pPr eaLnBrk="1" hangingPunct="1">
              <a:spcBef>
                <a:spcPct val="0"/>
              </a:spcBef>
            </a:pPr>
            <a:endParaRPr lang="fi-FI" sz="900" dirty="0"/>
          </a:p>
          <a:p>
            <a:pPr eaLnBrk="1" hangingPunct="1">
              <a:spcBef>
                <a:spcPct val="0"/>
              </a:spcBef>
            </a:pPr>
            <a:r>
              <a:rPr lang="fi-FI" sz="900" dirty="0"/>
              <a:t>LC-PCC for 16.2.2.6  </a:t>
            </a:r>
            <a:r>
              <a:rPr lang="en-US" sz="900" dirty="0"/>
              <a:t>Choose a form of name in English if one is in general use, determining this from reference sources in English.</a:t>
            </a:r>
          </a:p>
        </p:txBody>
      </p:sp>
      <p:sp>
        <p:nvSpPr>
          <p:cNvPr id="92163" name="Slide Number Placeholder 3"/>
          <p:cNvSpPr>
            <a:spLocks noGrp="1"/>
          </p:cNvSpPr>
          <p:nvPr>
            <p:ph type="sldNum" sz="quarter" idx="5"/>
          </p:nvPr>
        </p:nvSpPr>
        <p:spPr>
          <a:noFill/>
        </p:spPr>
        <p:txBody>
          <a:bodyPr/>
          <a:lstStyle/>
          <a:p>
            <a:pPr defTabSz="922338"/>
            <a:fld id="{4179D85E-2D68-4DA6-9D3B-44EEA41464A1}" type="slidenum">
              <a:rPr lang="en-US" smtClean="0"/>
              <a:pPr defTabSz="922338"/>
              <a:t>40</a:t>
            </a:fld>
            <a:endParaRPr lang="en-US"/>
          </a:p>
        </p:txBody>
      </p:sp>
    </p:spTree>
    <p:extLst>
      <p:ext uri="{BB962C8B-B14F-4D97-AF65-F5344CB8AC3E}">
        <p14:creationId xmlns:p14="http://schemas.microsoft.com/office/powerpoint/2010/main" val="3296934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October 10, 2023: moved example in speaker notes to new next slide</a:t>
            </a:r>
          </a:p>
          <a:p>
            <a:pPr eaLnBrk="1" hangingPunct="1">
              <a:spcBef>
                <a:spcPct val="0"/>
              </a:spcBef>
            </a:pPr>
            <a:endParaRPr lang="en-US" dirty="0"/>
          </a:p>
          <a:p>
            <a:pPr eaLnBrk="1" hangingPunct="1">
              <a:spcBef>
                <a:spcPct val="0"/>
              </a:spcBef>
            </a:pPr>
            <a:r>
              <a:rPr lang="en-US" dirty="0">
                <a:latin typeface="Arial Unicode MS" pitchFamily="34" charset="-128"/>
                <a:ea typeface="Arial Unicode MS" pitchFamily="34" charset="-128"/>
                <a:cs typeface="Arial Unicode MS" pitchFamily="34" charset="-128"/>
              </a:rPr>
              <a:t>Third bullet: BGN doesn’t always follow ALA-LC </a:t>
            </a:r>
            <a:r>
              <a:rPr lang="en-US" dirty="0" err="1">
                <a:latin typeface="Arial Unicode MS" pitchFamily="34" charset="-128"/>
                <a:ea typeface="Arial Unicode MS" pitchFamily="34" charset="-128"/>
                <a:cs typeface="Arial Unicode MS" pitchFamily="34" charset="-128"/>
              </a:rPr>
              <a:t>romanization</a:t>
            </a:r>
            <a:r>
              <a:rPr lang="en-US" dirty="0">
                <a:latin typeface="Arial Unicode MS" pitchFamily="34" charset="-128"/>
                <a:ea typeface="Arial Unicode MS" pitchFamily="34" charset="-128"/>
                <a:cs typeface="Arial Unicode MS" pitchFamily="34" charset="-128"/>
              </a:rPr>
              <a:t> practices.  Slavic place names in Cyrillic script are a very common example of this (see next slide).</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endParaRPr lang="en-US" dirty="0"/>
          </a:p>
        </p:txBody>
      </p:sp>
      <p:sp>
        <p:nvSpPr>
          <p:cNvPr id="94211" name="Slide Number Placeholder 3"/>
          <p:cNvSpPr>
            <a:spLocks noGrp="1"/>
          </p:cNvSpPr>
          <p:nvPr>
            <p:ph type="sldNum" sz="quarter" idx="5"/>
          </p:nvPr>
        </p:nvSpPr>
        <p:spPr>
          <a:noFill/>
        </p:spPr>
        <p:txBody>
          <a:bodyPr/>
          <a:lstStyle/>
          <a:p>
            <a:pPr defTabSz="922338"/>
            <a:fld id="{83F5035F-7D86-4FE5-BFA0-867DB7D43864}" type="slidenum">
              <a:rPr lang="en-US" smtClean="0"/>
              <a:pPr defTabSz="922338"/>
              <a:t>41</a:t>
            </a:fld>
            <a:endParaRPr lang="en-US"/>
          </a:p>
        </p:txBody>
      </p:sp>
    </p:spTree>
    <p:extLst>
      <p:ext uri="{BB962C8B-B14F-4D97-AF65-F5344CB8AC3E}">
        <p14:creationId xmlns:p14="http://schemas.microsoft.com/office/powerpoint/2010/main" val="2856781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eaLnBrk="1" hangingPunct="1">
              <a:spcBef>
                <a:spcPct val="0"/>
              </a:spcBef>
            </a:pPr>
            <a:r>
              <a:rPr lang="en-US" dirty="0"/>
              <a:t>October 10, 2023: new slide</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r>
              <a:rPr lang="en-US" dirty="0">
                <a:latin typeface="Arial Unicode MS" pitchFamily="34" charset="-128"/>
                <a:ea typeface="Arial Unicode MS" pitchFamily="34" charset="-128"/>
                <a:cs typeface="Arial Unicode MS" pitchFamily="34" charset="-128"/>
              </a:rPr>
              <a:t>From GNS:</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r>
              <a:rPr lang="en-US" dirty="0" err="1">
                <a:latin typeface="Arial Unicode MS" pitchFamily="34" charset="-128"/>
                <a:ea typeface="Arial Unicode MS" pitchFamily="34" charset="-128"/>
                <a:cs typeface="Arial Unicode MS" pitchFamily="34" charset="-128"/>
              </a:rPr>
              <a:t>Kemerovskaya</a:t>
            </a:r>
            <a:r>
              <a:rPr lang="en-US" dirty="0">
                <a:latin typeface="Arial Unicode MS" pitchFamily="34" charset="-128"/>
                <a:ea typeface="Arial Unicode MS" pitchFamily="34" charset="-128"/>
                <a:cs typeface="Arial Unicode MS" pitchFamily="34" charset="-128"/>
              </a:rPr>
              <a:t> Oblastʹ (Approved)</a:t>
            </a:r>
          </a:p>
          <a:p>
            <a:pPr eaLnBrk="1" hangingPunct="1">
              <a:spcBef>
                <a:spcPct val="0"/>
              </a:spcBef>
            </a:pPr>
            <a:r>
              <a:rPr lang="az-Cyrl-AZ" sz="1200" dirty="0"/>
              <a:t>Кемеровская Область</a:t>
            </a:r>
            <a:r>
              <a:rPr lang="en-US" sz="1200" dirty="0"/>
              <a:t> </a:t>
            </a:r>
            <a:r>
              <a:rPr lang="az-Cyrl-AZ" dirty="0">
                <a:latin typeface="Arial Unicode MS" pitchFamily="34" charset="-128"/>
                <a:ea typeface="Arial Unicode MS" pitchFamily="34" charset="-128"/>
                <a:cs typeface="Arial Unicode MS" pitchFamily="34" charset="-128"/>
              </a:rPr>
              <a:t>(</a:t>
            </a:r>
            <a:r>
              <a:rPr lang="en-US" dirty="0">
                <a:latin typeface="Arial Unicode MS" pitchFamily="34" charset="-128"/>
                <a:ea typeface="Arial Unicode MS" pitchFamily="34" charset="-128"/>
                <a:cs typeface="Arial Unicode MS" pitchFamily="34" charset="-128"/>
              </a:rPr>
              <a:t>Non-Roman Script) </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r>
              <a:rPr lang="en-US" dirty="0">
                <a:latin typeface="Arial Unicode MS" pitchFamily="34" charset="-128"/>
                <a:ea typeface="Arial Unicode MS" pitchFamily="34" charset="-128"/>
                <a:cs typeface="Arial Unicode MS" pitchFamily="34" charset="-128"/>
              </a:rPr>
              <a:t>The ALA-LC romanization of the Cyrillic script is different from the BGN-approved form above: </a:t>
            </a:r>
            <a:r>
              <a:rPr lang="en-US" dirty="0" err="1">
                <a:latin typeface="Arial Unicode MS" pitchFamily="34" charset="-128"/>
                <a:ea typeface="Arial Unicode MS" pitchFamily="34" charset="-128"/>
                <a:cs typeface="Arial Unicode MS" pitchFamily="34" charset="-128"/>
              </a:rPr>
              <a:t>Kemerovskai︠a</a:t>
            </a:r>
            <a:r>
              <a:rPr lang="en-US" dirty="0">
                <a:latin typeface="Arial Unicode MS" pitchFamily="34" charset="-128"/>
                <a:ea typeface="Arial Unicode MS" pitchFamily="34" charset="-128"/>
                <a:cs typeface="Arial Unicode MS" pitchFamily="34" charset="-128"/>
              </a:rPr>
              <a:t>︡ Oblastʹ </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r>
              <a:rPr lang="en-US" dirty="0">
                <a:latin typeface="Arial Unicode MS" pitchFamily="34" charset="-128"/>
                <a:ea typeface="Arial Unicode MS" pitchFamily="34" charset="-128"/>
                <a:cs typeface="Arial Unicode MS" pitchFamily="34" charset="-128"/>
              </a:rPr>
              <a:t>In NAR:</a:t>
            </a:r>
          </a:p>
          <a:p>
            <a:pPr eaLnBrk="1" hangingPunct="1">
              <a:spcBef>
                <a:spcPct val="0"/>
              </a:spcBef>
            </a:pPr>
            <a:endParaRPr lang="en-US" dirty="0">
              <a:latin typeface="Arial Unicode MS" pitchFamily="34" charset="-128"/>
              <a:ea typeface="Arial Unicode MS" pitchFamily="34" charset="-128"/>
              <a:cs typeface="Arial Unicode MS" pitchFamily="34" charset="-128"/>
            </a:endParaRPr>
          </a:p>
          <a:p>
            <a:pPr eaLnBrk="1" hangingPunct="1">
              <a:spcBef>
                <a:spcPct val="0"/>
              </a:spcBef>
            </a:pPr>
            <a:r>
              <a:rPr lang="en-US" dirty="0">
                <a:latin typeface="Arial Unicode MS" pitchFamily="34" charset="-128"/>
                <a:ea typeface="Arial Unicode MS" pitchFamily="34" charset="-128"/>
                <a:cs typeface="Arial Unicode MS" pitchFamily="34" charset="-128"/>
              </a:rPr>
              <a:t>151  </a:t>
            </a:r>
            <a:r>
              <a:rPr lang="en-US" dirty="0" err="1">
                <a:latin typeface="Arial Unicode MS" pitchFamily="34" charset="-128"/>
                <a:ea typeface="Arial Unicode MS" pitchFamily="34" charset="-128"/>
                <a:cs typeface="Arial Unicode MS" pitchFamily="34" charset="-128"/>
              </a:rPr>
              <a:t>Kemerovskai︠a</a:t>
            </a:r>
            <a:r>
              <a:rPr lang="en-US" dirty="0">
                <a:latin typeface="Arial Unicode MS" pitchFamily="34" charset="-128"/>
                <a:ea typeface="Arial Unicode MS" pitchFamily="34" charset="-128"/>
                <a:cs typeface="Arial Unicode MS" pitchFamily="34" charset="-128"/>
              </a:rPr>
              <a:t>︡ oblastʹ (Russia)</a:t>
            </a:r>
          </a:p>
          <a:p>
            <a:pPr eaLnBrk="1" hangingPunct="1">
              <a:spcBef>
                <a:spcPct val="0"/>
              </a:spcBef>
            </a:pPr>
            <a:r>
              <a:rPr lang="en-US" dirty="0">
                <a:latin typeface="Arial Unicode MS" pitchFamily="34" charset="-128"/>
                <a:ea typeface="Arial Unicode MS" pitchFamily="34" charset="-128"/>
                <a:cs typeface="Arial Unicode MS" pitchFamily="34" charset="-128"/>
              </a:rPr>
              <a:t>451  </a:t>
            </a:r>
            <a:r>
              <a:rPr lang="en-US" dirty="0" err="1">
                <a:latin typeface="Arial Unicode MS" pitchFamily="34" charset="-128"/>
                <a:ea typeface="Arial Unicode MS" pitchFamily="34" charset="-128"/>
                <a:cs typeface="Arial Unicode MS" pitchFamily="34" charset="-128"/>
              </a:rPr>
              <a:t>Kemerovskaya</a:t>
            </a:r>
            <a:r>
              <a:rPr lang="en-US" dirty="0">
                <a:latin typeface="Arial Unicode MS" pitchFamily="34" charset="-128"/>
                <a:ea typeface="Arial Unicode MS" pitchFamily="34" charset="-128"/>
                <a:cs typeface="Arial Unicode MS" pitchFamily="34" charset="-128"/>
              </a:rPr>
              <a:t> oblastʹ (Russia)</a:t>
            </a:r>
          </a:p>
          <a:p>
            <a:pPr eaLnBrk="1" hangingPunct="1">
              <a:spcBef>
                <a:spcPct val="0"/>
              </a:spcBef>
            </a:pPr>
            <a:r>
              <a:rPr lang="en-US" dirty="0">
                <a:latin typeface="Arial Unicode MS" pitchFamily="34" charset="-128"/>
                <a:ea typeface="Arial Unicode MS" pitchFamily="34" charset="-128"/>
                <a:cs typeface="Arial Unicode MS" pitchFamily="34" charset="-128"/>
              </a:rPr>
              <a:t>451  </a:t>
            </a:r>
            <a:r>
              <a:rPr lang="az-Cyrl-AZ" sz="1200" dirty="0"/>
              <a:t>Кемеровская</a:t>
            </a:r>
            <a:r>
              <a:rPr lang="az-Cyrl-AZ" dirty="0">
                <a:latin typeface="Arial Unicode MS" pitchFamily="34" charset="-128"/>
                <a:ea typeface="Arial Unicode MS" pitchFamily="34" charset="-128"/>
                <a:cs typeface="Arial Unicode MS" pitchFamily="34" charset="-128"/>
              </a:rPr>
              <a:t> область </a:t>
            </a:r>
            <a:r>
              <a:rPr lang="en-US" dirty="0">
                <a:latin typeface="Arial Unicode MS" pitchFamily="34" charset="-128"/>
                <a:ea typeface="Arial Unicode MS" pitchFamily="34" charset="-128"/>
                <a:cs typeface="Arial Unicode MS" pitchFamily="34" charset="-128"/>
              </a:rPr>
              <a:t>(Russia)</a:t>
            </a:r>
          </a:p>
          <a:p>
            <a:pPr eaLnBrk="1" hangingPunct="1">
              <a:spcBef>
                <a:spcPct val="0"/>
              </a:spcBef>
            </a:pPr>
            <a:endParaRPr lang="en-US" dirty="0"/>
          </a:p>
        </p:txBody>
      </p:sp>
      <p:sp>
        <p:nvSpPr>
          <p:cNvPr id="94211" name="Slide Number Placeholder 3"/>
          <p:cNvSpPr>
            <a:spLocks noGrp="1"/>
          </p:cNvSpPr>
          <p:nvPr>
            <p:ph type="sldNum" sz="quarter" idx="5"/>
          </p:nvPr>
        </p:nvSpPr>
        <p:spPr>
          <a:noFill/>
        </p:spPr>
        <p:txBody>
          <a:bodyPr/>
          <a:lstStyle/>
          <a:p>
            <a:pPr defTabSz="922338"/>
            <a:fld id="{83F5035F-7D86-4FE5-BFA0-867DB7D43864}" type="slidenum">
              <a:rPr lang="en-US" smtClean="0"/>
              <a:pPr defTabSz="922338"/>
              <a:t>42</a:t>
            </a:fld>
            <a:endParaRPr lang="en-US"/>
          </a:p>
        </p:txBody>
      </p:sp>
    </p:spTree>
    <p:extLst>
      <p:ext uri="{BB962C8B-B14F-4D97-AF65-F5344CB8AC3E}">
        <p14:creationId xmlns:p14="http://schemas.microsoft.com/office/powerpoint/2010/main" val="997888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a:noFill/>
          <a:ln/>
        </p:spPr>
        <p:txBody>
          <a:bodyPr/>
          <a:lstStyle/>
          <a:p>
            <a:pPr eaLnBrk="1" hangingPunct="1">
              <a:spcBef>
                <a:spcPct val="0"/>
              </a:spcBef>
            </a:pPr>
            <a:r>
              <a:rPr lang="en-US" dirty="0"/>
              <a:t>March 21, 2017:</a:t>
            </a:r>
            <a:r>
              <a:rPr lang="en-US" baseline="0" dirty="0"/>
              <a:t> updated RDA instruction number</a:t>
            </a:r>
          </a:p>
          <a:p>
            <a:pPr eaLnBrk="1" hangingPunct="1">
              <a:spcBef>
                <a:spcPct val="0"/>
              </a:spcBef>
            </a:pPr>
            <a:endParaRPr lang="en-US" baseline="0" dirty="0"/>
          </a:p>
          <a:p>
            <a:pPr eaLnBrk="1" hangingPunct="1">
              <a:spcBef>
                <a:spcPct val="0"/>
              </a:spcBef>
            </a:pPr>
            <a:r>
              <a:rPr lang="en-US" baseline="0" dirty="0"/>
              <a:t>Note to Instructor: RDA 16.2.2.8 is discussed in detail on upcoming slides.</a:t>
            </a:r>
            <a:endParaRPr lang="en-US" dirty="0"/>
          </a:p>
          <a:p>
            <a:pPr eaLnBrk="1" hangingPunct="1">
              <a:spcBef>
                <a:spcPct val="0"/>
              </a:spcBef>
            </a:pPr>
            <a:r>
              <a:rPr lang="en-US" b="1" dirty="0"/>
              <a:t>16.2.2.8  Terms Indicating Type of Jurisdiction</a:t>
            </a:r>
          </a:p>
          <a:p>
            <a:pPr eaLnBrk="1" hangingPunct="1">
              <a:spcBef>
                <a:spcPct val="0"/>
              </a:spcBef>
            </a:pPr>
            <a:r>
              <a:rPr lang="en-US" dirty="0"/>
              <a:t>If the first part of a place name is a term indicating a type of jurisdiction and the place is commonly listed under another part of its name in lists published in the language of the country in which it is located, omit the term indicating the type of jurisdiction.</a:t>
            </a:r>
          </a:p>
          <a:p>
            <a:pPr eaLnBrk="1" hangingPunct="1">
              <a:spcBef>
                <a:spcPct val="0"/>
              </a:spcBef>
            </a:pPr>
            <a:endParaRPr lang="en-US" dirty="0"/>
          </a:p>
          <a:p>
            <a:pPr eaLnBrk="1" hangingPunct="1">
              <a:spcBef>
                <a:spcPct val="0"/>
              </a:spcBef>
            </a:pPr>
            <a:r>
              <a:rPr lang="en-US" dirty="0"/>
              <a:t>	Kerry (Ireland)</a:t>
            </a:r>
          </a:p>
          <a:p>
            <a:pPr eaLnBrk="1" hangingPunct="1">
              <a:spcBef>
                <a:spcPct val="0"/>
              </a:spcBef>
            </a:pPr>
            <a:r>
              <a:rPr lang="en-US" dirty="0"/>
              <a:t>	</a:t>
            </a:r>
            <a:r>
              <a:rPr lang="en-US" i="1" dirty="0"/>
              <a:t>not</a:t>
            </a:r>
            <a:r>
              <a:rPr lang="en-US" dirty="0"/>
              <a:t>  County Kerry (Ireland)</a:t>
            </a:r>
          </a:p>
          <a:p>
            <a:pPr eaLnBrk="1" hangingPunct="1">
              <a:spcBef>
                <a:spcPct val="0"/>
              </a:spcBef>
            </a:pPr>
            <a:endParaRPr lang="en-US" dirty="0"/>
          </a:p>
          <a:p>
            <a:pPr eaLnBrk="1" hangingPunct="1">
              <a:spcBef>
                <a:spcPct val="0"/>
              </a:spcBef>
            </a:pPr>
            <a:r>
              <a:rPr lang="en-US" dirty="0"/>
              <a:t>	</a:t>
            </a:r>
            <a:r>
              <a:rPr lang="en-US" dirty="0" err="1"/>
              <a:t>Ostholstein</a:t>
            </a:r>
            <a:r>
              <a:rPr lang="en-US" dirty="0"/>
              <a:t> (Germany) </a:t>
            </a:r>
          </a:p>
          <a:p>
            <a:pPr eaLnBrk="1" hangingPunct="1">
              <a:spcBef>
                <a:spcPct val="0"/>
              </a:spcBef>
            </a:pPr>
            <a:r>
              <a:rPr lang="en-US" i="1" dirty="0"/>
              <a:t>	not</a:t>
            </a:r>
            <a:r>
              <a:rPr lang="en-US" dirty="0"/>
              <a:t>  </a:t>
            </a:r>
            <a:r>
              <a:rPr lang="en-US" dirty="0" err="1"/>
              <a:t>Kreis</a:t>
            </a:r>
            <a:r>
              <a:rPr lang="en-US" dirty="0"/>
              <a:t> </a:t>
            </a:r>
            <a:r>
              <a:rPr lang="en-US" dirty="0" err="1"/>
              <a:t>Ostholstein</a:t>
            </a:r>
            <a:r>
              <a:rPr lang="en-US" dirty="0"/>
              <a:t> (Germany)</a:t>
            </a:r>
          </a:p>
          <a:p>
            <a:pPr eaLnBrk="1" hangingPunct="1">
              <a:spcBef>
                <a:spcPct val="0"/>
              </a:spcBef>
            </a:pPr>
            <a:endParaRPr lang="en-US" dirty="0"/>
          </a:p>
          <a:p>
            <a:pPr eaLnBrk="1" hangingPunct="1">
              <a:spcBef>
                <a:spcPct val="0"/>
              </a:spcBef>
            </a:pPr>
            <a:r>
              <a:rPr lang="en-US" dirty="0"/>
              <a:t>In all other cases, include the term indicating the type of jurisdiction.</a:t>
            </a:r>
          </a:p>
          <a:p>
            <a:pPr eaLnBrk="1" hangingPunct="1">
              <a:spcBef>
                <a:spcPct val="0"/>
              </a:spcBef>
            </a:pPr>
            <a:endParaRPr lang="en-US" dirty="0"/>
          </a:p>
          <a:p>
            <a:pPr eaLnBrk="1" hangingPunct="1">
              <a:spcBef>
                <a:spcPct val="0"/>
              </a:spcBef>
            </a:pPr>
            <a:r>
              <a:rPr lang="en-US" dirty="0"/>
              <a:t>	</a:t>
            </a:r>
            <a:r>
              <a:rPr lang="en-US" dirty="0" err="1"/>
              <a:t>Città</a:t>
            </a:r>
            <a:r>
              <a:rPr lang="en-US" dirty="0"/>
              <a:t> di Castello (Italy)</a:t>
            </a:r>
          </a:p>
          <a:p>
            <a:pPr eaLnBrk="1" hangingPunct="1">
              <a:spcBef>
                <a:spcPct val="0"/>
              </a:spcBef>
            </a:pPr>
            <a:r>
              <a:rPr lang="en-US" dirty="0"/>
              <a:t>	Ciudad </a:t>
            </a:r>
            <a:r>
              <a:rPr lang="en-US" dirty="0" err="1"/>
              <a:t>Juárez</a:t>
            </a:r>
            <a:r>
              <a:rPr lang="en-US" dirty="0"/>
              <a:t> (Mexico)</a:t>
            </a:r>
          </a:p>
          <a:p>
            <a:pPr eaLnBrk="1" hangingPunct="1">
              <a:spcBef>
                <a:spcPct val="0"/>
              </a:spcBef>
            </a:pPr>
            <a:r>
              <a:rPr lang="en-US" dirty="0"/>
              <a:t>	District of Columbia</a:t>
            </a:r>
          </a:p>
          <a:p>
            <a:pPr eaLnBrk="1" hangingPunct="1">
              <a:spcBef>
                <a:spcPct val="0"/>
              </a:spcBef>
            </a:pPr>
            <a:r>
              <a:rPr lang="en-US" dirty="0"/>
              <a:t>	Distrito Federal (Brazil)</a:t>
            </a:r>
          </a:p>
        </p:txBody>
      </p:sp>
      <p:sp>
        <p:nvSpPr>
          <p:cNvPr id="96259" name="Slide Number Placeholder 3"/>
          <p:cNvSpPr>
            <a:spLocks noGrp="1"/>
          </p:cNvSpPr>
          <p:nvPr>
            <p:ph type="sldNum" sz="quarter" idx="5"/>
          </p:nvPr>
        </p:nvSpPr>
        <p:spPr>
          <a:noFill/>
        </p:spPr>
        <p:txBody>
          <a:bodyPr/>
          <a:lstStyle/>
          <a:p>
            <a:pPr defTabSz="922338"/>
            <a:fld id="{214AB855-42CE-4EE4-A7E9-ACF5F9512302}" type="slidenum">
              <a:rPr lang="en-US" smtClean="0"/>
              <a:pPr defTabSz="922338"/>
              <a:t>43</a:t>
            </a:fld>
            <a:endParaRPr lang="en-US"/>
          </a:p>
        </p:txBody>
      </p:sp>
    </p:spTree>
    <p:extLst>
      <p:ext uri="{BB962C8B-B14F-4D97-AF65-F5344CB8AC3E}">
        <p14:creationId xmlns:p14="http://schemas.microsoft.com/office/powerpoint/2010/main" val="1445056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a:noFill/>
          <a:ln/>
        </p:spPr>
        <p:txBody>
          <a:bodyPr/>
          <a:lstStyle/>
          <a:p>
            <a:pPr eaLnBrk="1" hangingPunct="1">
              <a:spcBef>
                <a:spcPct val="0"/>
              </a:spcBef>
            </a:pPr>
            <a:r>
              <a:rPr lang="en-US" dirty="0"/>
              <a:t>March 21,</a:t>
            </a:r>
            <a:r>
              <a:rPr lang="en-US" baseline="0" dirty="0"/>
              <a:t> 2017: updated to reflect current policy statement</a:t>
            </a:r>
          </a:p>
          <a:p>
            <a:pPr eaLnBrk="1" hangingPunct="1">
              <a:spcBef>
                <a:spcPct val="0"/>
              </a:spcBef>
            </a:pPr>
            <a:endParaRPr lang="en-US" dirty="0"/>
          </a:p>
          <a:p>
            <a:pPr eaLnBrk="1" hangingPunct="1">
              <a:spcBef>
                <a:spcPct val="0"/>
              </a:spcBef>
            </a:pPr>
            <a:r>
              <a:rPr lang="en-US" b="1" dirty="0"/>
              <a:t>RDA 16.2.2.4</a:t>
            </a:r>
            <a:r>
              <a:rPr lang="en-US" dirty="0"/>
              <a:t> provides two alternatives for recording the preferred name of places that begin with articles.  The basic rule says: “When recording the preferred name of a place, include an initial article if present.”  The alternative says “Omit an initial article (see appendix C) unless the name is to be accessed under the article.”  NACO libraries will be doing a little bit of both, by following the LC-PCC PS for 16.2.2.4:</a:t>
            </a:r>
            <a:endParaRPr lang="en-US" b="1" dirty="0"/>
          </a:p>
          <a:p>
            <a:pPr eaLnBrk="1" hangingPunct="1">
              <a:spcBef>
                <a:spcPct val="0"/>
              </a:spcBef>
            </a:pPr>
            <a:endParaRPr lang="en-US" b="1" dirty="0"/>
          </a:p>
          <a:p>
            <a:pPr eaLnBrk="1" hangingPunct="1">
              <a:spcBef>
                <a:spcPct val="0"/>
              </a:spcBef>
            </a:pPr>
            <a:r>
              <a:rPr lang="en-US" b="1" dirty="0"/>
              <a:t>LC-PCC PS for 16.2.2.4  Initial Articles</a:t>
            </a:r>
          </a:p>
          <a:p>
            <a:pPr eaLnBrk="1" hangingPunct="1">
              <a:spcBef>
                <a:spcPct val="0"/>
              </a:spcBef>
            </a:pPr>
            <a:r>
              <a:rPr lang="en-US" dirty="0"/>
              <a:t>Drop initial articles from the beginning of the first element of geographic names in Arabic and other languages employing the Arabic initial article. Similarly, drop Hebrew and Yiddish initial articles. </a:t>
            </a:r>
            <a:r>
              <a:rPr lang="en-CA" dirty="0"/>
              <a:t>Retain the initial article when the name is to be accessed under the initial article, regardless of language (e.g., “Los Angeles”). Retain initial articles for non-English place names in English-speaking countries. Drop all other initial articles (e.g., drop “The” from “The </a:t>
            </a:r>
            <a:r>
              <a:rPr lang="en-CA" dirty="0" err="1"/>
              <a:t>Dalles</a:t>
            </a:r>
            <a:r>
              <a:rPr lang="en-CA" dirty="0"/>
              <a:t>”).</a:t>
            </a:r>
            <a:endParaRPr lang="en-US" dirty="0"/>
          </a:p>
          <a:p>
            <a:pPr eaLnBrk="1" hangingPunct="1">
              <a:spcBef>
                <a:spcPct val="0"/>
              </a:spcBef>
            </a:pPr>
            <a:endParaRPr lang="en-US" dirty="0"/>
          </a:p>
          <a:p>
            <a:pPr eaLnBrk="1" hangingPunct="1">
              <a:spcBef>
                <a:spcPct val="0"/>
              </a:spcBef>
            </a:pPr>
            <a:r>
              <a:rPr lang="en-US" i="1" dirty="0"/>
              <a:t>Note:</a:t>
            </a:r>
            <a:r>
              <a:rPr lang="en-US" dirty="0"/>
              <a:t> 16.2.3.4 instructs that if the initial article was retained in the authorized access point, a variant access point may be made without the initial article.  If the initial article was dropped from the authorized access point, a variant access point with the initial article may be made.</a:t>
            </a:r>
          </a:p>
          <a:p>
            <a:pPr eaLnBrk="1" hangingPunct="1">
              <a:spcBef>
                <a:spcPct val="0"/>
              </a:spcBef>
            </a:pPr>
            <a:endParaRPr lang="en-US" dirty="0"/>
          </a:p>
        </p:txBody>
      </p:sp>
      <p:sp>
        <p:nvSpPr>
          <p:cNvPr id="98307" name="Slide Number Placeholder 3"/>
          <p:cNvSpPr>
            <a:spLocks noGrp="1"/>
          </p:cNvSpPr>
          <p:nvPr>
            <p:ph type="sldNum" sz="quarter" idx="5"/>
          </p:nvPr>
        </p:nvSpPr>
        <p:spPr>
          <a:noFill/>
        </p:spPr>
        <p:txBody>
          <a:bodyPr/>
          <a:lstStyle/>
          <a:p>
            <a:pPr defTabSz="922338"/>
            <a:fld id="{6EA5E7C6-9122-479E-A2A3-1759E6445107}" type="slidenum">
              <a:rPr lang="en-US" smtClean="0"/>
              <a:pPr defTabSz="922338"/>
              <a:t>44</a:t>
            </a:fld>
            <a:endParaRPr lang="en-US"/>
          </a:p>
        </p:txBody>
      </p:sp>
    </p:spTree>
    <p:extLst>
      <p:ext uri="{BB962C8B-B14F-4D97-AF65-F5344CB8AC3E}">
        <p14:creationId xmlns:p14="http://schemas.microsoft.com/office/powerpoint/2010/main" val="37433210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a:noFill/>
          <a:ln/>
        </p:spPr>
        <p:txBody>
          <a:bodyPr/>
          <a:lstStyle/>
          <a:p>
            <a:pPr eaLnBrk="1" hangingPunct="1">
              <a:spcBef>
                <a:spcPct val="0"/>
              </a:spcBef>
            </a:pPr>
            <a:r>
              <a:rPr lang="en-US" baseline="0" dirty="0"/>
              <a:t>March 7, 2019: revised note about Canada</a:t>
            </a:r>
            <a:endParaRPr lang="en-US" dirty="0"/>
          </a:p>
          <a:p>
            <a:pPr eaLnBrk="1" hangingPunct="1">
              <a:spcBef>
                <a:spcPct val="0"/>
              </a:spcBef>
            </a:pPr>
            <a:endParaRPr lang="en-US" dirty="0"/>
          </a:p>
          <a:p>
            <a:pPr eaLnBrk="1" hangingPunct="1">
              <a:spcBef>
                <a:spcPct val="0"/>
              </a:spcBef>
            </a:pPr>
            <a:r>
              <a:rPr lang="en-US" sz="1100" dirty="0"/>
              <a:t>LC-PCC PS for 16.2.2.3 gives instructions on places with the word Mount or its abbreviation and Saint or its abbreviation.  </a:t>
            </a:r>
          </a:p>
          <a:p>
            <a:pPr eaLnBrk="1" hangingPunct="1">
              <a:spcBef>
                <a:spcPct val="0"/>
              </a:spcBef>
            </a:pPr>
            <a:endParaRPr lang="en-US" sz="1100" dirty="0"/>
          </a:p>
          <a:p>
            <a:pPr eaLnBrk="1" hangingPunct="1">
              <a:spcBef>
                <a:spcPct val="0"/>
              </a:spcBef>
            </a:pPr>
            <a:r>
              <a:rPr lang="en-US" sz="1100" dirty="0"/>
              <a:t>Always use “Mount” in the preferred name.  If you have a usage with the abbreviated form, record that as a variant name.</a:t>
            </a:r>
          </a:p>
          <a:p>
            <a:pPr eaLnBrk="1" hangingPunct="1">
              <a:spcBef>
                <a:spcPct val="0"/>
              </a:spcBef>
            </a:pPr>
            <a:endParaRPr lang="en-US" sz="1100" dirty="0"/>
          </a:p>
          <a:p>
            <a:pPr eaLnBrk="1" hangingPunct="1">
              <a:spcBef>
                <a:spcPct val="0"/>
              </a:spcBef>
            </a:pPr>
            <a:r>
              <a:rPr lang="en-US" sz="1100" dirty="0"/>
              <a:t>For the U.K. and Ireland, prefer the abbreviation “St.” over the spelled-out form.  Provide a variant access point for the spelled out.</a:t>
            </a:r>
          </a:p>
          <a:p>
            <a:pPr eaLnBrk="1" hangingPunct="1">
              <a:spcBef>
                <a:spcPct val="0"/>
              </a:spcBef>
            </a:pPr>
            <a:endParaRPr lang="en-US" sz="1100" dirty="0"/>
          </a:p>
          <a:p>
            <a:pPr eaLnBrk="1" hangingPunct="1">
              <a:spcBef>
                <a:spcPct val="0"/>
              </a:spcBef>
            </a:pPr>
            <a:r>
              <a:rPr lang="en-US" sz="1100" dirty="0"/>
              <a:t>For Canada, use the approved form found in </a:t>
            </a:r>
            <a:r>
              <a:rPr lang="pt-BR" sz="1100" i="1" dirty="0"/>
              <a:t>Canadian Geographical Names Data Base</a:t>
            </a:r>
            <a:r>
              <a:rPr lang="en-US" sz="1100" dirty="0"/>
              <a:t> (http://www4.rncan.gc.ca/search-place-names/search?lang=en).  Catalogers may also wish to check </a:t>
            </a:r>
            <a:r>
              <a:rPr lang="en-US" sz="1100" i="1" dirty="0" err="1"/>
              <a:t>Canadiana</a:t>
            </a:r>
            <a:r>
              <a:rPr lang="en-US" sz="1100" i="1" dirty="0"/>
              <a:t> Authorities </a:t>
            </a:r>
            <a:r>
              <a:rPr lang="en-US" sz="1100" dirty="0"/>
              <a:t>online or VIAF to see if Library and Archives Canada has established the place and use those resources as additional reference sources. However, according to the LAC website, </a:t>
            </a:r>
            <a:r>
              <a:rPr lang="en-US" sz="1200" kern="1200" dirty="0">
                <a:solidFill>
                  <a:schemeClr val="tx1"/>
                </a:solidFill>
                <a:effectLst/>
                <a:latin typeface="+mn-lt"/>
                <a:ea typeface="+mn-ea"/>
                <a:cs typeface="+mn-cs"/>
              </a:rPr>
              <a:t>Library and Archives Canada (LAC) will no longer be updating the </a:t>
            </a:r>
            <a:r>
              <a:rPr lang="en-US" sz="1200" kern="1200" dirty="0" err="1">
                <a:solidFill>
                  <a:schemeClr val="tx1"/>
                </a:solidFill>
                <a:effectLst/>
                <a:latin typeface="+mn-lt"/>
                <a:ea typeface="+mn-ea"/>
                <a:cs typeface="+mn-cs"/>
              </a:rPr>
              <a:t>Canadiana</a:t>
            </a:r>
            <a:r>
              <a:rPr lang="en-US" sz="1200" kern="1200" dirty="0">
                <a:solidFill>
                  <a:schemeClr val="tx1"/>
                </a:solidFill>
                <a:effectLst/>
                <a:latin typeface="+mn-lt"/>
                <a:ea typeface="+mn-ea"/>
                <a:cs typeface="+mn-cs"/>
              </a:rPr>
              <a:t> database and the</a:t>
            </a:r>
            <a:r>
              <a:rPr lang="en-US" sz="1200" kern="1200" baseline="0" dirty="0">
                <a:solidFill>
                  <a:schemeClr val="tx1"/>
                </a:solidFill>
                <a:effectLst/>
                <a:latin typeface="+mn-lt"/>
                <a:ea typeface="+mn-ea"/>
                <a:cs typeface="+mn-cs"/>
              </a:rPr>
              <a:t> site will no longer</a:t>
            </a:r>
            <a:r>
              <a:rPr lang="en-US" sz="1200" kern="1200" dirty="0">
                <a:solidFill>
                  <a:schemeClr val="tx1"/>
                </a:solidFill>
                <a:effectLst/>
                <a:latin typeface="+mn-lt"/>
                <a:ea typeface="+mn-ea"/>
                <a:cs typeface="+mn-cs"/>
              </a:rPr>
              <a:t> be searchable after March 2019. LAC stopped creating new authorities in AMICUS in September 2018 and will resume creating English-language</a:t>
            </a:r>
            <a:r>
              <a:rPr lang="en-US" sz="1200" kern="1200" baseline="0" dirty="0">
                <a:solidFill>
                  <a:schemeClr val="tx1"/>
                </a:solidFill>
                <a:effectLst/>
                <a:latin typeface="+mn-lt"/>
                <a:ea typeface="+mn-ea"/>
                <a:cs typeface="+mn-cs"/>
              </a:rPr>
              <a:t> authorities in the</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tooltip="External link"/>
              </a:rPr>
              <a:t>Name Authority Cooperative Program</a:t>
            </a:r>
            <a:r>
              <a:rPr lang="en-US" sz="1200" kern="1200" dirty="0">
                <a:solidFill>
                  <a:schemeClr val="tx1"/>
                </a:solidFill>
                <a:effectLst/>
                <a:latin typeface="+mn-lt"/>
                <a:ea typeface="+mn-ea"/>
                <a:cs typeface="+mn-cs"/>
              </a:rPr>
              <a:t> (NACO) file;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French-language authorities will be created in a separate file.</a:t>
            </a:r>
            <a:r>
              <a:rPr lang="en-US" sz="1100" dirty="0"/>
              <a:t> (</a:t>
            </a:r>
            <a:r>
              <a:rPr lang="en-US" sz="1100" i="1" dirty="0"/>
              <a:t>Note:</a:t>
            </a:r>
            <a:r>
              <a:rPr lang="en-US" sz="1100" dirty="0"/>
              <a:t> AACR2/LCRI practice was to use the form established by LAC and to have LAC verify the form of any newly created corporate body and jurisdiction headings that they had not yet established.  This is no longer the policy. NACO libraries, including Library and Archives Canada, follow</a:t>
            </a:r>
            <a:r>
              <a:rPr lang="en-US" sz="1100" baseline="0" dirty="0"/>
              <a:t> </a:t>
            </a:r>
            <a:r>
              <a:rPr lang="en-US" sz="1100" dirty="0"/>
              <a:t>RDA</a:t>
            </a:r>
            <a:r>
              <a:rPr lang="en-US" sz="1100" baseline="0" dirty="0"/>
              <a:t> and the LC-PCC Policy Statements</a:t>
            </a:r>
            <a:r>
              <a:rPr lang="en-US" sz="1100" dirty="0"/>
              <a:t>)</a:t>
            </a:r>
          </a:p>
          <a:p>
            <a:pPr eaLnBrk="1" hangingPunct="1">
              <a:spcBef>
                <a:spcPct val="0"/>
              </a:spcBef>
            </a:pPr>
            <a:endParaRPr lang="en-US" sz="1100" dirty="0"/>
          </a:p>
          <a:p>
            <a:pPr eaLnBrk="1" hangingPunct="1">
              <a:spcBef>
                <a:spcPct val="0"/>
              </a:spcBef>
            </a:pPr>
            <a:r>
              <a:rPr lang="en-US" sz="1100" dirty="0"/>
              <a:t>For everywhere else, always use the spelled-out form “Saint” in the preferred name.  If there is usage for the abbreviated form, provide a variant access point for it.</a:t>
            </a:r>
          </a:p>
          <a:p>
            <a:pPr eaLnBrk="1" hangingPunct="1">
              <a:spcBef>
                <a:spcPct val="0"/>
              </a:spcBef>
            </a:pPr>
            <a:endParaRPr lang="en-US" sz="1100" dirty="0"/>
          </a:p>
          <a:p>
            <a:pPr eaLnBrk="1" hangingPunct="1">
              <a:spcBef>
                <a:spcPct val="0"/>
              </a:spcBef>
            </a:pPr>
            <a:r>
              <a:rPr lang="en-US" sz="1100" dirty="0"/>
              <a:t>[Sources: City of Mt. Healthy logo: http://www.mthealthy.org/. City of St. Louis banner: http://stlouis-mo.gov/]</a:t>
            </a:r>
          </a:p>
        </p:txBody>
      </p:sp>
      <p:sp>
        <p:nvSpPr>
          <p:cNvPr id="100355" name="Slide Number Placeholder 3"/>
          <p:cNvSpPr>
            <a:spLocks noGrp="1"/>
          </p:cNvSpPr>
          <p:nvPr>
            <p:ph type="sldNum" sz="quarter" idx="5"/>
          </p:nvPr>
        </p:nvSpPr>
        <p:spPr>
          <a:noFill/>
        </p:spPr>
        <p:txBody>
          <a:bodyPr/>
          <a:lstStyle/>
          <a:p>
            <a:pPr defTabSz="922338"/>
            <a:fld id="{D2070336-DC1E-413F-8403-531205F834A7}" type="slidenum">
              <a:rPr lang="en-US" smtClean="0"/>
              <a:pPr defTabSz="922338"/>
              <a:t>45</a:t>
            </a:fld>
            <a:endParaRPr lang="en-US"/>
          </a:p>
        </p:txBody>
      </p:sp>
    </p:spTree>
    <p:extLst>
      <p:ext uri="{BB962C8B-B14F-4D97-AF65-F5344CB8AC3E}">
        <p14:creationId xmlns:p14="http://schemas.microsoft.com/office/powerpoint/2010/main" val="42180609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Note that when you are recording the name of the larger place, you must apply appendix B.11 and use the abbreviation found there for the place:</a:t>
            </a:r>
          </a:p>
          <a:p>
            <a:pPr eaLnBrk="1" hangingPunct="1">
              <a:spcBef>
                <a:spcPct val="0"/>
              </a:spcBef>
            </a:pPr>
            <a:endParaRPr lang="en-US" dirty="0"/>
          </a:p>
          <a:p>
            <a:pPr eaLnBrk="1" hangingPunct="1">
              <a:spcBef>
                <a:spcPct val="0"/>
              </a:spcBef>
            </a:pPr>
            <a:r>
              <a:rPr lang="en-US" dirty="0"/>
              <a:t>B.11 </a:t>
            </a:r>
          </a:p>
          <a:p>
            <a:pPr eaLnBrk="1" hangingPunct="1">
              <a:spcBef>
                <a:spcPct val="0"/>
              </a:spcBef>
            </a:pPr>
            <a:r>
              <a:rPr lang="en-US" dirty="0"/>
              <a:t>Use the abbreviations in table B.1 for the names of certain countries and of the names of states, provinces, territories, etc., of Australia, Canada, and the United States when the names are recorded: </a:t>
            </a:r>
          </a:p>
          <a:p>
            <a:pPr eaLnBrk="1" hangingPunct="1">
              <a:spcBef>
                <a:spcPct val="0"/>
              </a:spcBef>
            </a:pPr>
            <a:r>
              <a:rPr lang="en-US" dirty="0"/>
              <a:t>a) as part of the name of a place located in that state, province, territory, etc. (see 16.2.2.9) or other jurisdiction (see 16.2.2.11)</a:t>
            </a:r>
          </a:p>
          <a:p>
            <a:pPr eaLnBrk="1" hangingPunct="1">
              <a:spcBef>
                <a:spcPct val="0"/>
              </a:spcBef>
            </a:pPr>
            <a:r>
              <a:rPr lang="en-US" dirty="0"/>
              <a:t>b) as the name or part of the name of a place associated with a person (see 9.8-9.11) family (see 10.5), or corporate body (see 11.3).</a:t>
            </a:r>
          </a:p>
          <a:p>
            <a:pPr eaLnBrk="1" hangingPunct="1">
              <a:spcBef>
                <a:spcPct val="0"/>
              </a:spcBef>
            </a:pPr>
            <a:endParaRPr lang="en-US" dirty="0"/>
          </a:p>
          <a:p>
            <a:pPr eaLnBrk="1" hangingPunct="1">
              <a:spcBef>
                <a:spcPct val="0"/>
              </a:spcBef>
            </a:pPr>
            <a:r>
              <a:rPr lang="en-US" dirty="0"/>
              <a:t>The following four slides cover the detailed instructions (16.2.2.9-16.2.2.12) on when and when not to record the name of a larger jurisdiction associated with a place.</a:t>
            </a:r>
          </a:p>
          <a:p>
            <a:pPr eaLnBrk="1" hangingPunct="1">
              <a:spcBef>
                <a:spcPct val="0"/>
              </a:spcBef>
            </a:pPr>
            <a:endParaRPr lang="en-US" dirty="0"/>
          </a:p>
        </p:txBody>
      </p:sp>
      <p:sp>
        <p:nvSpPr>
          <p:cNvPr id="102403" name="Slide Number Placeholder 3"/>
          <p:cNvSpPr>
            <a:spLocks noGrp="1"/>
          </p:cNvSpPr>
          <p:nvPr>
            <p:ph type="sldNum" sz="quarter" idx="5"/>
          </p:nvPr>
        </p:nvSpPr>
        <p:spPr>
          <a:noFill/>
        </p:spPr>
        <p:txBody>
          <a:bodyPr/>
          <a:lstStyle/>
          <a:p>
            <a:pPr defTabSz="922338"/>
            <a:fld id="{69FD9EE5-9FF9-49F0-811E-7A570D33235D}" type="slidenum">
              <a:rPr lang="en-US" smtClean="0"/>
              <a:pPr defTabSz="922338"/>
              <a:t>46</a:t>
            </a:fld>
            <a:endParaRPr lang="en-US"/>
          </a:p>
        </p:txBody>
      </p:sp>
    </p:spTree>
    <p:extLst>
      <p:ext uri="{BB962C8B-B14F-4D97-AF65-F5344CB8AC3E}">
        <p14:creationId xmlns:p14="http://schemas.microsoft.com/office/powerpoint/2010/main" val="35303818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For states, provinces, territories, etc. in Australia, Canada, and the U.S., for the constituent republics of the former Soviet Union and Yugoslavia, do not record the name of the larger jurisdiction:</a:t>
            </a:r>
          </a:p>
          <a:p>
            <a:pPr eaLnBrk="1" hangingPunct="1">
              <a:spcBef>
                <a:spcPct val="0"/>
              </a:spcBef>
            </a:pPr>
            <a:endParaRPr lang="en-US" dirty="0"/>
          </a:p>
          <a:p>
            <a:pPr eaLnBrk="1" hangingPunct="1">
              <a:spcBef>
                <a:spcPct val="0"/>
              </a:spcBef>
            </a:pPr>
            <a:r>
              <a:rPr lang="en-US" dirty="0"/>
              <a:t>Delaware  </a:t>
            </a:r>
            <a:r>
              <a:rPr lang="en-US" i="1" dirty="0"/>
              <a:t>not</a:t>
            </a:r>
            <a:r>
              <a:rPr lang="en-US" dirty="0"/>
              <a:t>  Delaware (U.S.)</a:t>
            </a:r>
          </a:p>
          <a:p>
            <a:pPr eaLnBrk="1" hangingPunct="1">
              <a:spcBef>
                <a:spcPct val="0"/>
              </a:spcBef>
            </a:pPr>
            <a:r>
              <a:rPr lang="en-US" dirty="0"/>
              <a:t>Yukon  </a:t>
            </a:r>
            <a:r>
              <a:rPr lang="en-US" i="1" dirty="0"/>
              <a:t>not</a:t>
            </a:r>
            <a:r>
              <a:rPr lang="en-US" dirty="0"/>
              <a:t>  Yukon (Canada)</a:t>
            </a:r>
          </a:p>
          <a:p>
            <a:pPr eaLnBrk="1" hangingPunct="1">
              <a:spcBef>
                <a:spcPct val="0"/>
              </a:spcBef>
            </a:pPr>
            <a:r>
              <a:rPr lang="en-US" dirty="0"/>
              <a:t>Queensland</a:t>
            </a:r>
            <a:r>
              <a:rPr lang="en-US" i="1" dirty="0"/>
              <a:t>  not</a:t>
            </a:r>
            <a:r>
              <a:rPr lang="en-US" dirty="0"/>
              <a:t>  Queensland (Australia)</a:t>
            </a:r>
          </a:p>
          <a:p>
            <a:pPr eaLnBrk="1" hangingPunct="1">
              <a:spcBef>
                <a:spcPct val="0"/>
              </a:spcBef>
            </a:pPr>
            <a:r>
              <a:rPr lang="en-US" dirty="0"/>
              <a:t>Ukraine  </a:t>
            </a:r>
            <a:r>
              <a:rPr lang="en-US" i="1" dirty="0"/>
              <a:t>not</a:t>
            </a:r>
            <a:r>
              <a:rPr lang="en-US" dirty="0"/>
              <a:t>  Ukraine (U.S.S.R.)</a:t>
            </a:r>
          </a:p>
          <a:p>
            <a:pPr eaLnBrk="1" hangingPunct="1">
              <a:spcBef>
                <a:spcPct val="0"/>
              </a:spcBef>
            </a:pPr>
            <a:r>
              <a:rPr lang="en-US" dirty="0"/>
              <a:t>Slovenia  </a:t>
            </a:r>
            <a:r>
              <a:rPr lang="en-US" i="1" dirty="0"/>
              <a:t>not </a:t>
            </a:r>
            <a:r>
              <a:rPr lang="en-US" dirty="0"/>
              <a:t>  Slovenia (Yugoslavia)</a:t>
            </a:r>
          </a:p>
          <a:p>
            <a:pPr eaLnBrk="1" hangingPunct="1">
              <a:spcBef>
                <a:spcPct val="0"/>
              </a:spcBef>
            </a:pPr>
            <a:endParaRPr lang="en-US" dirty="0"/>
          </a:p>
          <a:p>
            <a:pPr eaLnBrk="1" hangingPunct="1">
              <a:spcBef>
                <a:spcPct val="0"/>
              </a:spcBef>
            </a:pPr>
            <a:r>
              <a:rPr lang="en-US" dirty="0"/>
              <a:t>This rule also covers overseas territories of the U.S. (there is a reference from 16.2.2.11 to 16.2.2.9.1):</a:t>
            </a:r>
          </a:p>
          <a:p>
            <a:pPr eaLnBrk="1" hangingPunct="1">
              <a:spcBef>
                <a:spcPct val="0"/>
              </a:spcBef>
            </a:pPr>
            <a:endParaRPr lang="en-US" dirty="0"/>
          </a:p>
          <a:p>
            <a:pPr eaLnBrk="1" hangingPunct="1">
              <a:spcBef>
                <a:spcPct val="0"/>
              </a:spcBef>
            </a:pPr>
            <a:r>
              <a:rPr lang="en-US" dirty="0"/>
              <a:t>Puerto Rico  </a:t>
            </a:r>
            <a:r>
              <a:rPr lang="en-US" i="1" dirty="0"/>
              <a:t>not</a:t>
            </a:r>
            <a:r>
              <a:rPr lang="en-US" dirty="0"/>
              <a:t>  Puerto Rico (U.S.)</a:t>
            </a:r>
          </a:p>
          <a:p>
            <a:pPr eaLnBrk="1" hangingPunct="1">
              <a:spcBef>
                <a:spcPct val="0"/>
              </a:spcBef>
            </a:pPr>
            <a:r>
              <a:rPr lang="en-US" dirty="0"/>
              <a:t>Guam  </a:t>
            </a:r>
            <a:r>
              <a:rPr lang="en-US" i="1" dirty="0"/>
              <a:t>not</a:t>
            </a:r>
            <a:r>
              <a:rPr lang="en-US" dirty="0"/>
              <a:t>  Guam (U.S.)</a:t>
            </a:r>
          </a:p>
          <a:p>
            <a:pPr eaLnBrk="1" hangingPunct="1">
              <a:spcBef>
                <a:spcPct val="0"/>
              </a:spcBef>
            </a:pPr>
            <a:endParaRPr lang="en-US" dirty="0"/>
          </a:p>
          <a:p>
            <a:pPr eaLnBrk="1" hangingPunct="1">
              <a:spcBef>
                <a:spcPct val="0"/>
              </a:spcBef>
            </a:pPr>
            <a:r>
              <a:rPr lang="en-US" dirty="0"/>
              <a:t>For places within these states, provinces, territories, etc. of Australia, Canada, and the U.S., and places within the constituent republics of the former Soviet Union and Yugoslavia, record the name of the state, province, territory, etc. or constituent republic.  Use abbreviations for the larger place found in B.11.</a:t>
            </a:r>
          </a:p>
          <a:p>
            <a:pPr eaLnBrk="1" hangingPunct="1">
              <a:spcBef>
                <a:spcPct val="0"/>
              </a:spcBef>
            </a:pPr>
            <a:endParaRPr lang="en-US" dirty="0"/>
          </a:p>
          <a:p>
            <a:pPr eaLnBrk="1" hangingPunct="1">
              <a:spcBef>
                <a:spcPct val="0"/>
              </a:spcBef>
            </a:pPr>
            <a:r>
              <a:rPr lang="en-US" dirty="0"/>
              <a:t>Kent County (Del.)</a:t>
            </a:r>
          </a:p>
          <a:p>
            <a:pPr eaLnBrk="1" hangingPunct="1">
              <a:spcBef>
                <a:spcPct val="0"/>
              </a:spcBef>
            </a:pPr>
            <a:r>
              <a:rPr lang="en-US" dirty="0"/>
              <a:t>Whitehorse (Yukon)</a:t>
            </a:r>
          </a:p>
          <a:p>
            <a:pPr eaLnBrk="1" hangingPunct="1">
              <a:spcBef>
                <a:spcPct val="0"/>
              </a:spcBef>
            </a:pPr>
            <a:r>
              <a:rPr lang="en-US" dirty="0"/>
              <a:t>Brisbane (</a:t>
            </a:r>
            <a:r>
              <a:rPr lang="en-US" dirty="0" err="1"/>
              <a:t>Qld</a:t>
            </a:r>
            <a:r>
              <a:rPr lang="en-US" dirty="0"/>
              <a:t>.)</a:t>
            </a:r>
          </a:p>
          <a:p>
            <a:pPr eaLnBrk="1" hangingPunct="1">
              <a:spcBef>
                <a:spcPct val="0"/>
              </a:spcBef>
            </a:pPr>
            <a:r>
              <a:rPr lang="en-US" dirty="0"/>
              <a:t>Kiev (Ukraine)</a:t>
            </a:r>
          </a:p>
          <a:p>
            <a:pPr eaLnBrk="1" hangingPunct="1">
              <a:spcBef>
                <a:spcPct val="0"/>
              </a:spcBef>
            </a:pPr>
            <a:r>
              <a:rPr lang="en-US" dirty="0"/>
              <a:t>Bled (Slovenia)</a:t>
            </a:r>
          </a:p>
          <a:p>
            <a:pPr eaLnBrk="1" hangingPunct="1">
              <a:spcBef>
                <a:spcPct val="0"/>
              </a:spcBef>
            </a:pPr>
            <a:r>
              <a:rPr lang="en-US" dirty="0"/>
              <a:t>San Juan (P.R.)</a:t>
            </a:r>
          </a:p>
          <a:p>
            <a:pPr eaLnBrk="1" hangingPunct="1">
              <a:spcBef>
                <a:spcPct val="0"/>
              </a:spcBef>
            </a:pPr>
            <a:r>
              <a:rPr lang="en-US" dirty="0"/>
              <a:t>Andersen Air Force Base (Guam)</a:t>
            </a:r>
          </a:p>
        </p:txBody>
      </p:sp>
      <p:sp>
        <p:nvSpPr>
          <p:cNvPr id="104451" name="Slide Number Placeholder 3"/>
          <p:cNvSpPr>
            <a:spLocks noGrp="1"/>
          </p:cNvSpPr>
          <p:nvPr>
            <p:ph type="sldNum" sz="quarter" idx="5"/>
          </p:nvPr>
        </p:nvSpPr>
        <p:spPr>
          <a:noFill/>
        </p:spPr>
        <p:txBody>
          <a:bodyPr/>
          <a:lstStyle/>
          <a:p>
            <a:pPr defTabSz="922338"/>
            <a:fld id="{F36768E1-C105-44D9-945F-5155A1ED63D8}" type="slidenum">
              <a:rPr lang="en-US" smtClean="0"/>
              <a:pPr defTabSz="922338"/>
              <a:t>47</a:t>
            </a:fld>
            <a:endParaRPr lang="en-US"/>
          </a:p>
        </p:txBody>
      </p:sp>
    </p:spTree>
    <p:extLst>
      <p:ext uri="{BB962C8B-B14F-4D97-AF65-F5344CB8AC3E}">
        <p14:creationId xmlns:p14="http://schemas.microsoft.com/office/powerpoint/2010/main" val="21308612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p:txBody>
      </p:sp>
      <p:sp>
        <p:nvSpPr>
          <p:cNvPr id="106499" name="Slide Number Placeholder 3"/>
          <p:cNvSpPr>
            <a:spLocks noGrp="1"/>
          </p:cNvSpPr>
          <p:nvPr>
            <p:ph type="sldNum" sz="quarter" idx="5"/>
          </p:nvPr>
        </p:nvSpPr>
        <p:spPr>
          <a:noFill/>
        </p:spPr>
        <p:txBody>
          <a:bodyPr/>
          <a:lstStyle/>
          <a:p>
            <a:pPr defTabSz="922338"/>
            <a:fld id="{690641F9-ACF3-4D68-B133-3EEB38C7532D}" type="slidenum">
              <a:rPr lang="en-US" smtClean="0"/>
              <a:pPr defTabSz="922338"/>
              <a:t>48</a:t>
            </a:fld>
            <a:endParaRPr lang="en-US"/>
          </a:p>
        </p:txBody>
      </p:sp>
    </p:spTree>
    <p:extLst>
      <p:ext uri="{BB962C8B-B14F-4D97-AF65-F5344CB8AC3E}">
        <p14:creationId xmlns:p14="http://schemas.microsoft.com/office/powerpoint/2010/main" val="34757274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For overseas territories of the U.S. (e.g., Guam, Puerto Rico), see 16.2.2.9.1.</a:t>
            </a:r>
          </a:p>
        </p:txBody>
      </p:sp>
      <p:sp>
        <p:nvSpPr>
          <p:cNvPr id="108547" name="Slide Number Placeholder 3"/>
          <p:cNvSpPr>
            <a:spLocks noGrp="1"/>
          </p:cNvSpPr>
          <p:nvPr>
            <p:ph type="sldNum" sz="quarter" idx="5"/>
          </p:nvPr>
        </p:nvSpPr>
        <p:spPr>
          <a:noFill/>
        </p:spPr>
        <p:txBody>
          <a:bodyPr/>
          <a:lstStyle/>
          <a:p>
            <a:pPr defTabSz="922338"/>
            <a:fld id="{6C96F4B5-87AB-4649-9E11-9F173487991E}" type="slidenum">
              <a:rPr lang="en-US" smtClean="0"/>
              <a:pPr defTabSz="922338"/>
              <a:t>49</a:t>
            </a:fld>
            <a:endParaRPr lang="en-US"/>
          </a:p>
        </p:txBody>
      </p:sp>
    </p:spTree>
    <p:extLst>
      <p:ext uri="{BB962C8B-B14F-4D97-AF65-F5344CB8AC3E}">
        <p14:creationId xmlns:p14="http://schemas.microsoft.com/office/powerpoint/2010/main" val="1958943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a:noFill/>
          <a:ln/>
        </p:spPr>
        <p:txBody>
          <a:bodyPr/>
          <a:lstStyle/>
          <a:p>
            <a:pPr eaLnBrk="1" hangingPunct="1">
              <a:spcBef>
                <a:spcPct val="0"/>
              </a:spcBef>
            </a:pPr>
            <a:r>
              <a:rPr lang="en-US" dirty="0"/>
              <a:t>August 13, 2019: added “(except Malaysia)” to slide</a:t>
            </a:r>
          </a:p>
          <a:p>
            <a:pPr eaLnBrk="1" hangingPunct="1">
              <a:spcBef>
                <a:spcPct val="0"/>
              </a:spcBef>
            </a:pPr>
            <a:endParaRPr lang="en-US" dirty="0"/>
          </a:p>
          <a:p>
            <a:pPr eaLnBrk="1" hangingPunct="1">
              <a:spcBef>
                <a:spcPct val="0"/>
              </a:spcBef>
            </a:pPr>
            <a:r>
              <a:rPr lang="en-US" dirty="0"/>
              <a:t>Note that terms for type of jurisdiction (e.g., Federation) and other distinguishing characteristics (e.g., South) are </a:t>
            </a:r>
            <a:r>
              <a:rPr lang="en-US" i="1" dirty="0"/>
              <a:t>not</a:t>
            </a:r>
            <a:r>
              <a:rPr lang="en-US" dirty="0"/>
              <a:t> included in the qualifier.  Only the preferred name for the larger place is used, not the authorized access point.  Vladivostok (Russia) and Seoul (Korea) illustrate this in this slide (see also slide 50).</a:t>
            </a:r>
          </a:p>
          <a:p>
            <a:pPr eaLnBrk="1" hangingPunct="1">
              <a:spcBef>
                <a:spcPct val="0"/>
              </a:spcBef>
            </a:pPr>
            <a:endParaRPr lang="en-US" dirty="0"/>
          </a:p>
        </p:txBody>
      </p:sp>
      <p:sp>
        <p:nvSpPr>
          <p:cNvPr id="110595" name="Slide Number Placeholder 3"/>
          <p:cNvSpPr>
            <a:spLocks noGrp="1"/>
          </p:cNvSpPr>
          <p:nvPr>
            <p:ph type="sldNum" sz="quarter" idx="5"/>
          </p:nvPr>
        </p:nvSpPr>
        <p:spPr>
          <a:noFill/>
        </p:spPr>
        <p:txBody>
          <a:bodyPr/>
          <a:lstStyle/>
          <a:p>
            <a:pPr defTabSz="922338"/>
            <a:fld id="{30F83BA1-08E4-40D8-B5EC-8D245878B529}" type="slidenum">
              <a:rPr lang="en-US" smtClean="0"/>
              <a:pPr defTabSz="922338"/>
              <a:t>50</a:t>
            </a:fld>
            <a:endParaRPr lang="en-US"/>
          </a:p>
        </p:txBody>
      </p:sp>
    </p:spTree>
    <p:extLst>
      <p:ext uri="{BB962C8B-B14F-4D97-AF65-F5344CB8AC3E}">
        <p14:creationId xmlns:p14="http://schemas.microsoft.com/office/powerpoint/2010/main" val="15925515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a:noFill/>
          <a:ln/>
        </p:spPr>
        <p:txBody>
          <a:bodyPr/>
          <a:lstStyle/>
          <a:p>
            <a:pPr eaLnBrk="1" hangingPunct="1">
              <a:spcBef>
                <a:spcPct val="0"/>
              </a:spcBef>
            </a:pPr>
            <a:r>
              <a:rPr lang="en-US" dirty="0"/>
              <a:t>August 13, 2019</a:t>
            </a:r>
          </a:p>
          <a:p>
            <a:pPr eaLnBrk="1" hangingPunct="1">
              <a:spcBef>
                <a:spcPct val="0"/>
              </a:spcBef>
            </a:pPr>
            <a:endParaRPr lang="en-US" dirty="0"/>
          </a:p>
          <a:p>
            <a:pPr eaLnBrk="1" hangingPunct="1">
              <a:spcBef>
                <a:spcPct val="0"/>
              </a:spcBef>
            </a:pPr>
            <a:r>
              <a:rPr lang="en-US" dirty="0"/>
              <a:t>There is an alternative in 16.2.2.12 to record the name of a state, province, or highest-level administrative division preceding the name of the country. LC/PCC policy for this alternative is to apply it </a:t>
            </a:r>
            <a:r>
              <a:rPr lang="en-US" i="1" dirty="0"/>
              <a:t>only</a:t>
            </a:r>
            <a:r>
              <a:rPr lang="en-US" dirty="0"/>
              <a:t> to Malaysia (LC-PCC PS for 16.2.2.12, May 2013).  For example:</a:t>
            </a:r>
          </a:p>
          <a:p>
            <a:pPr eaLnBrk="1" hangingPunct="1">
              <a:spcBef>
                <a:spcPct val="0"/>
              </a:spcBef>
            </a:pPr>
            <a:endParaRPr lang="en-US" dirty="0"/>
          </a:p>
          <a:p>
            <a:pPr eaLnBrk="1" hangingPunct="1">
              <a:spcBef>
                <a:spcPct val="0"/>
              </a:spcBef>
            </a:pPr>
            <a:r>
              <a:rPr lang="en-US" dirty="0" err="1"/>
              <a:t>Segamat</a:t>
            </a:r>
            <a:r>
              <a:rPr lang="en-US" dirty="0"/>
              <a:t> (Johor, Malaysia)   [town of </a:t>
            </a:r>
            <a:r>
              <a:rPr lang="en-US" dirty="0" err="1"/>
              <a:t>Segamat</a:t>
            </a:r>
            <a:r>
              <a:rPr lang="en-US" dirty="0"/>
              <a:t>, located in the state of Johor]</a:t>
            </a:r>
          </a:p>
          <a:p>
            <a:pPr eaLnBrk="1" hangingPunct="1">
              <a:spcBef>
                <a:spcPct val="0"/>
              </a:spcBef>
            </a:pPr>
            <a:r>
              <a:rPr lang="en-US" dirty="0" err="1"/>
              <a:t>Jasin</a:t>
            </a:r>
            <a:r>
              <a:rPr lang="en-US" dirty="0"/>
              <a:t> (Malacca, Malaysia)   [town of </a:t>
            </a:r>
            <a:r>
              <a:rPr lang="en-US" dirty="0" err="1"/>
              <a:t>Jasin</a:t>
            </a:r>
            <a:r>
              <a:rPr lang="en-US" dirty="0"/>
              <a:t>,</a:t>
            </a:r>
            <a:r>
              <a:rPr lang="en-US" baseline="0" dirty="0"/>
              <a:t> located in the state of Malacca]</a:t>
            </a:r>
          </a:p>
          <a:p>
            <a:pPr eaLnBrk="1" hangingPunct="1">
              <a:spcBef>
                <a:spcPct val="0"/>
              </a:spcBef>
            </a:pPr>
            <a:r>
              <a:rPr lang="en-US" dirty="0"/>
              <a:t>Port Dickson (</a:t>
            </a:r>
            <a:r>
              <a:rPr lang="en-US" dirty="0" err="1"/>
              <a:t>Negeri</a:t>
            </a:r>
            <a:r>
              <a:rPr lang="en-US" dirty="0"/>
              <a:t> Sembilan, Malaysia)   [town of Port Dickson, located in the state of </a:t>
            </a:r>
            <a:r>
              <a:rPr lang="en-US" dirty="0" err="1"/>
              <a:t>Negeri</a:t>
            </a:r>
            <a:r>
              <a:rPr lang="en-US" dirty="0"/>
              <a:t> Sembilan]</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a:t>Ipoh (Perak, Malaysia)   [city of Ipoh,</a:t>
            </a:r>
            <a:r>
              <a:rPr lang="en-US" baseline="0" dirty="0"/>
              <a:t> located in the state of Perak]</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a:t>George Town (</a:t>
            </a:r>
            <a:r>
              <a:rPr lang="en-US" dirty="0" err="1"/>
              <a:t>Pulau</a:t>
            </a:r>
            <a:r>
              <a:rPr lang="en-US" dirty="0"/>
              <a:t> Pinang, Malaysia)  [city of George Town, the capital of the state of </a:t>
            </a:r>
            <a:r>
              <a:rPr lang="en-US" dirty="0" err="1"/>
              <a:t>Pulau</a:t>
            </a:r>
            <a:r>
              <a:rPr lang="en-US" dirty="0"/>
              <a:t> Pinang]</a:t>
            </a:r>
          </a:p>
          <a:p>
            <a:pPr eaLnBrk="1" hangingPunct="1">
              <a:spcBef>
                <a:spcPct val="0"/>
              </a:spcBef>
            </a:pPr>
            <a:r>
              <a:rPr lang="en-US" dirty="0"/>
              <a:t>Kota </a:t>
            </a:r>
            <a:r>
              <a:rPr lang="en-US" dirty="0" err="1"/>
              <a:t>Kinabalu</a:t>
            </a:r>
            <a:r>
              <a:rPr lang="en-US" dirty="0"/>
              <a:t> (Sabah, Malaysia)   [city of Kota </a:t>
            </a:r>
            <a:r>
              <a:rPr lang="en-US" dirty="0" err="1"/>
              <a:t>Kinabalu</a:t>
            </a:r>
            <a:r>
              <a:rPr lang="en-US" dirty="0"/>
              <a:t>, located in state of Sabah]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Bintulu (Sarawak, Malaysia)   [city</a:t>
            </a:r>
            <a:r>
              <a:rPr lang="en-US" baseline="0" dirty="0"/>
              <a:t> of Bintulu, located in the state of Sarawak]</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There are 13 states in</a:t>
            </a:r>
            <a:r>
              <a:rPr lang="en-US" baseline="0" dirty="0"/>
              <a:t> Malaysia:</a:t>
            </a:r>
            <a:r>
              <a:rPr lang="en-US" dirty="0"/>
              <a:t> Johor, Kedah, Kelantan, Melaka, </a:t>
            </a:r>
            <a:r>
              <a:rPr lang="en-US" dirty="0" err="1"/>
              <a:t>Negeri</a:t>
            </a:r>
            <a:r>
              <a:rPr lang="en-US" dirty="0"/>
              <a:t> Sembilan, Pahang, Perak, Perlis, </a:t>
            </a:r>
            <a:r>
              <a:rPr lang="en-US" dirty="0" err="1"/>
              <a:t>Pulau</a:t>
            </a:r>
            <a:r>
              <a:rPr lang="en-US" dirty="0"/>
              <a:t> Pinang, Sabah, Sarawak, Selangor, Terengganu; and 1 federal territory (Wilayah Persekutuan) with 3 components, Kuala Lumpur, Labuan, and Putrajaya.</a:t>
            </a:r>
            <a:endParaRPr lang="en-US" baseline="0" dirty="0"/>
          </a:p>
          <a:p>
            <a:pPr eaLnBrk="1" hangingPunct="1">
              <a:spcBef>
                <a:spcPct val="0"/>
              </a:spcBef>
            </a:pPr>
            <a:endParaRPr lang="en-US" dirty="0"/>
          </a:p>
        </p:txBody>
      </p:sp>
      <p:sp>
        <p:nvSpPr>
          <p:cNvPr id="110595" name="Slide Number Placeholder 3"/>
          <p:cNvSpPr>
            <a:spLocks noGrp="1"/>
          </p:cNvSpPr>
          <p:nvPr>
            <p:ph type="sldNum" sz="quarter" idx="5"/>
          </p:nvPr>
        </p:nvSpPr>
        <p:spPr>
          <a:noFill/>
        </p:spPr>
        <p:txBody>
          <a:bodyPr/>
          <a:lstStyle/>
          <a:p>
            <a:pPr defTabSz="922338"/>
            <a:fld id="{30F83BA1-08E4-40D8-B5EC-8D245878B529}" type="slidenum">
              <a:rPr lang="en-US" smtClean="0"/>
              <a:pPr defTabSz="922338"/>
              <a:t>51</a:t>
            </a:fld>
            <a:endParaRPr lang="en-US"/>
          </a:p>
        </p:txBody>
      </p:sp>
    </p:spTree>
    <p:extLst>
      <p:ext uri="{BB962C8B-B14F-4D97-AF65-F5344CB8AC3E}">
        <p14:creationId xmlns:p14="http://schemas.microsoft.com/office/powerpoint/2010/main" val="14764532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LC practice/PCC practice: If the heading for the larger place being added to the smaller place is created according to the provisions of RDA 11.13.1.6 (type of jurisdiction) or RDA 11.13.1.7 (other designation associated with the body), do not include the term for type of jurisdiction or the other designation associated with the body.</a:t>
            </a:r>
          </a:p>
          <a:p>
            <a:pPr eaLnBrk="1" hangingPunct="1">
              <a:spcBef>
                <a:spcPct val="0"/>
              </a:spcBef>
            </a:pPr>
            <a:endParaRPr lang="en-US" dirty="0"/>
          </a:p>
          <a:p>
            <a:pPr eaLnBrk="1" hangingPunct="1">
              <a:spcBef>
                <a:spcPct val="0"/>
              </a:spcBef>
            </a:pPr>
            <a:endParaRPr lang="en-US" dirty="0"/>
          </a:p>
        </p:txBody>
      </p:sp>
      <p:sp>
        <p:nvSpPr>
          <p:cNvPr id="112643" name="Slide Number Placeholder 3"/>
          <p:cNvSpPr>
            <a:spLocks noGrp="1"/>
          </p:cNvSpPr>
          <p:nvPr>
            <p:ph type="sldNum" sz="quarter" idx="5"/>
          </p:nvPr>
        </p:nvSpPr>
        <p:spPr>
          <a:noFill/>
        </p:spPr>
        <p:txBody>
          <a:bodyPr/>
          <a:lstStyle/>
          <a:p>
            <a:pPr defTabSz="922338"/>
            <a:fld id="{3F1D1368-1F12-4BA4-9D1D-AA5B06E5B022}" type="slidenum">
              <a:rPr lang="en-US" smtClean="0"/>
              <a:pPr defTabSz="922338"/>
              <a:t>52</a:t>
            </a:fld>
            <a:endParaRPr lang="en-US"/>
          </a:p>
        </p:txBody>
      </p:sp>
    </p:spTree>
    <p:extLst>
      <p:ext uri="{BB962C8B-B14F-4D97-AF65-F5344CB8AC3E}">
        <p14:creationId xmlns:p14="http://schemas.microsoft.com/office/powerpoint/2010/main" val="41456160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a:noFill/>
          <a:ln/>
        </p:spPr>
        <p:txBody>
          <a:bodyPr/>
          <a:lstStyle/>
          <a:p>
            <a:pPr eaLnBrk="1" hangingPunct="1">
              <a:spcBef>
                <a:spcPct val="0"/>
              </a:spcBef>
            </a:pPr>
            <a:r>
              <a:rPr lang="en-US" dirty="0"/>
              <a:t>February 24, 2014 </a:t>
            </a:r>
          </a:p>
          <a:p>
            <a:pPr eaLnBrk="1" hangingPunct="1">
              <a:spcBef>
                <a:spcPct val="0"/>
              </a:spcBef>
            </a:pPr>
            <a:endParaRPr lang="en-US" dirty="0"/>
          </a:p>
          <a:p>
            <a:pPr eaLnBrk="1" hangingPunct="1">
              <a:spcBef>
                <a:spcPct val="0"/>
              </a:spcBef>
            </a:pPr>
            <a:r>
              <a:rPr lang="en-US" dirty="0"/>
              <a:t>Note that when you are recording the name of the larger place, you must apply appendix B.11 and use the abbreviation found there for the place:</a:t>
            </a:r>
          </a:p>
          <a:p>
            <a:pPr eaLnBrk="1" hangingPunct="1">
              <a:spcBef>
                <a:spcPct val="0"/>
              </a:spcBef>
            </a:pPr>
            <a:endParaRPr lang="en-US" dirty="0"/>
          </a:p>
          <a:p>
            <a:pPr eaLnBrk="1" hangingPunct="1">
              <a:spcBef>
                <a:spcPct val="0"/>
              </a:spcBef>
            </a:pPr>
            <a:r>
              <a:rPr lang="en-US" dirty="0"/>
              <a:t>B.11 </a:t>
            </a:r>
          </a:p>
          <a:p>
            <a:pPr eaLnBrk="1" hangingPunct="1">
              <a:spcBef>
                <a:spcPct val="0"/>
              </a:spcBef>
            </a:pPr>
            <a:r>
              <a:rPr lang="en-US" dirty="0"/>
              <a:t>Use the abbreviations in table B.1 for the names of certain countries and of the names of states, provinces, territories, etc., of Australia, Canada, and the United States when the names are recorded: </a:t>
            </a:r>
          </a:p>
          <a:p>
            <a:pPr eaLnBrk="1" hangingPunct="1">
              <a:spcBef>
                <a:spcPct val="0"/>
              </a:spcBef>
            </a:pPr>
            <a:r>
              <a:rPr lang="en-US" dirty="0"/>
              <a:t>a) as part of the name of a place located in that state, province, territory, etc. (see 16.2.2.9) or other jurisdiction (see 16.2.2.11)</a:t>
            </a:r>
          </a:p>
          <a:p>
            <a:pPr eaLnBrk="1" hangingPunct="1">
              <a:spcBef>
                <a:spcPct val="0"/>
              </a:spcBef>
            </a:pPr>
            <a:r>
              <a:rPr lang="en-US" dirty="0"/>
              <a:t>b) as the name or part of the name of a place associated with a person (see 9.8-9.11) family (see 10.5), or corporate body (see 11.3).</a:t>
            </a:r>
          </a:p>
          <a:p>
            <a:pPr eaLnBrk="1" hangingPunct="1">
              <a:spcBef>
                <a:spcPct val="0"/>
              </a:spcBef>
            </a:pPr>
            <a:endParaRPr lang="en-US" dirty="0"/>
          </a:p>
        </p:txBody>
      </p:sp>
      <p:sp>
        <p:nvSpPr>
          <p:cNvPr id="114691" name="Slide Number Placeholder 3"/>
          <p:cNvSpPr>
            <a:spLocks noGrp="1"/>
          </p:cNvSpPr>
          <p:nvPr>
            <p:ph type="sldNum" sz="quarter" idx="5"/>
          </p:nvPr>
        </p:nvSpPr>
        <p:spPr>
          <a:noFill/>
        </p:spPr>
        <p:txBody>
          <a:bodyPr/>
          <a:lstStyle/>
          <a:p>
            <a:pPr defTabSz="922338"/>
            <a:fld id="{D8E030EB-CC83-42F1-88EE-96BC43AF8D37}" type="slidenum">
              <a:rPr lang="en-US" smtClean="0"/>
              <a:pPr defTabSz="922338"/>
              <a:t>53</a:t>
            </a:fld>
            <a:endParaRPr lang="en-US"/>
          </a:p>
        </p:txBody>
      </p:sp>
    </p:spTree>
    <p:extLst>
      <p:ext uri="{BB962C8B-B14F-4D97-AF65-F5344CB8AC3E}">
        <p14:creationId xmlns:p14="http://schemas.microsoft.com/office/powerpoint/2010/main" val="3905631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a:noFill/>
          <a:ln/>
        </p:spPr>
        <p:txBody>
          <a:bodyPr/>
          <a:lstStyle/>
          <a:p>
            <a:pPr eaLnBrk="1" hangingPunct="1">
              <a:spcBef>
                <a:spcPct val="0"/>
              </a:spcBef>
            </a:pPr>
            <a:r>
              <a:rPr lang="en-US" dirty="0"/>
              <a:t>May 15, 2014 </a:t>
            </a:r>
          </a:p>
          <a:p>
            <a:pPr eaLnBrk="1" hangingPunct="1">
              <a:spcBef>
                <a:spcPct val="0"/>
              </a:spcBef>
            </a:pPr>
            <a:endParaRPr lang="en-US" dirty="0"/>
          </a:p>
          <a:p>
            <a:pPr eaLnBrk="1" hangingPunct="1">
              <a:spcBef>
                <a:spcPct val="0"/>
              </a:spcBef>
            </a:pPr>
            <a:r>
              <a:rPr lang="en-US" dirty="0"/>
              <a:t>In the geographic place (jurisdiction) name authority record, the name of the larger place will be recorded in parentheses.  </a:t>
            </a:r>
          </a:p>
          <a:p>
            <a:pPr eaLnBrk="1" hangingPunct="1">
              <a:spcBef>
                <a:spcPct val="0"/>
              </a:spcBef>
            </a:pPr>
            <a:r>
              <a:rPr lang="en-US" dirty="0"/>
              <a:t>In the 370 field attribute for the associated place, use the authorized access point form found in the authority record in the LC/NAF. </a:t>
            </a:r>
          </a:p>
          <a:p>
            <a:r>
              <a:rPr lang="en-US" dirty="0"/>
              <a:t>If no authorized access point exists in the LC/NACO Authority File for the place, it is not necessary to create a NAR in order to code the 370 field. Use the RDA preferred name for the place, but note that when there is no authorized source, a subfield $2 cannot be added.</a:t>
            </a:r>
          </a:p>
          <a:p>
            <a:pPr eaLnBrk="1" hangingPunct="1">
              <a:spcBef>
                <a:spcPct val="0"/>
              </a:spcBef>
            </a:pPr>
            <a:endParaRPr lang="en-US" dirty="0"/>
          </a:p>
          <a:p>
            <a:pPr eaLnBrk="1" hangingPunct="1">
              <a:spcBef>
                <a:spcPct val="0"/>
              </a:spcBef>
            </a:pPr>
            <a:r>
              <a:rPr lang="en-US" dirty="0"/>
              <a:t>370 subfields used in the examples in this slide:</a:t>
            </a:r>
          </a:p>
          <a:p>
            <a:pPr eaLnBrk="1" hangingPunct="1">
              <a:spcBef>
                <a:spcPct val="0"/>
              </a:spcBef>
            </a:pPr>
            <a:endParaRPr lang="en-US" dirty="0"/>
          </a:p>
          <a:p>
            <a:pPr eaLnBrk="1" hangingPunct="1">
              <a:spcBef>
                <a:spcPct val="0"/>
              </a:spcBef>
            </a:pPr>
            <a:r>
              <a:rPr lang="en-US" dirty="0"/>
              <a:t>$a Place of birth</a:t>
            </a:r>
          </a:p>
          <a:p>
            <a:pPr eaLnBrk="1" hangingPunct="1">
              <a:spcBef>
                <a:spcPct val="0"/>
              </a:spcBef>
            </a:pPr>
            <a:r>
              <a:rPr lang="en-US" dirty="0"/>
              <a:t>$b Place of death</a:t>
            </a:r>
          </a:p>
          <a:p>
            <a:pPr eaLnBrk="1" hangingPunct="1">
              <a:spcBef>
                <a:spcPct val="0"/>
              </a:spcBef>
            </a:pPr>
            <a:r>
              <a:rPr lang="en-US" dirty="0"/>
              <a:t>$e Place of residence/Location of headquarters [includes location of conference]</a:t>
            </a:r>
          </a:p>
          <a:p>
            <a:pPr eaLnBrk="1" hangingPunct="1">
              <a:spcBef>
                <a:spcPct val="0"/>
              </a:spcBef>
            </a:pPr>
            <a:r>
              <a:rPr lang="en-US" dirty="0"/>
              <a:t>$g Place of origin of work</a:t>
            </a:r>
          </a:p>
        </p:txBody>
      </p:sp>
      <p:sp>
        <p:nvSpPr>
          <p:cNvPr id="116739" name="Slide Number Placeholder 3"/>
          <p:cNvSpPr>
            <a:spLocks noGrp="1"/>
          </p:cNvSpPr>
          <p:nvPr>
            <p:ph type="sldNum" sz="quarter" idx="5"/>
          </p:nvPr>
        </p:nvSpPr>
        <p:spPr>
          <a:noFill/>
        </p:spPr>
        <p:txBody>
          <a:bodyPr/>
          <a:lstStyle/>
          <a:p>
            <a:pPr defTabSz="922338"/>
            <a:fld id="{615C580B-7C13-44C2-9CCA-62DA67297F31}" type="slidenum">
              <a:rPr lang="en-US" smtClean="0"/>
              <a:pPr defTabSz="922338"/>
              <a:t>54</a:t>
            </a:fld>
            <a:endParaRPr lang="en-US"/>
          </a:p>
        </p:txBody>
      </p:sp>
    </p:spTree>
    <p:extLst>
      <p:ext uri="{BB962C8B-B14F-4D97-AF65-F5344CB8AC3E}">
        <p14:creationId xmlns:p14="http://schemas.microsoft.com/office/powerpoint/2010/main" val="39485685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a:noFill/>
          <a:ln/>
        </p:spPr>
        <p:txBody>
          <a:bodyPr/>
          <a:lstStyle/>
          <a:p>
            <a:pPr eaLnBrk="1" hangingPunct="1">
              <a:spcBef>
                <a:spcPct val="0"/>
              </a:spcBef>
            </a:pPr>
            <a:r>
              <a:rPr lang="en-US" dirty="0"/>
              <a:t>November 25, 2015: no change in content; change in formatting of slide</a:t>
            </a:r>
            <a:r>
              <a:rPr lang="en-US" baseline="0" dirty="0"/>
              <a:t> only</a:t>
            </a:r>
            <a:endParaRPr lang="en-US" dirty="0"/>
          </a:p>
          <a:p>
            <a:pPr eaLnBrk="1" hangingPunct="1">
              <a:spcBef>
                <a:spcPct val="0"/>
              </a:spcBef>
            </a:pPr>
            <a:endParaRPr lang="en-US" dirty="0"/>
          </a:p>
          <a:p>
            <a:pPr eaLnBrk="1" hangingPunct="1">
              <a:spcBef>
                <a:spcPct val="0"/>
              </a:spcBef>
            </a:pPr>
            <a:r>
              <a:rPr lang="en-US" dirty="0"/>
              <a:t>Note: The form of place name in 370 may differ from the form of place name added to a preferred name of place or an access point per RDA and LC-PCC PS instruction (updated in Nov. 2013)</a:t>
            </a:r>
          </a:p>
          <a:p>
            <a:pPr eaLnBrk="1" hangingPunct="1">
              <a:spcBef>
                <a:spcPct val="0"/>
              </a:spcBef>
            </a:pPr>
            <a:endParaRPr lang="en-US" dirty="0"/>
          </a:p>
        </p:txBody>
      </p:sp>
      <p:sp>
        <p:nvSpPr>
          <p:cNvPr id="118787" name="Slide Number Placeholder 3"/>
          <p:cNvSpPr>
            <a:spLocks noGrp="1"/>
          </p:cNvSpPr>
          <p:nvPr>
            <p:ph type="sldNum" sz="quarter" idx="5"/>
          </p:nvPr>
        </p:nvSpPr>
        <p:spPr>
          <a:noFill/>
        </p:spPr>
        <p:txBody>
          <a:bodyPr/>
          <a:lstStyle/>
          <a:p>
            <a:pPr defTabSz="922338"/>
            <a:fld id="{329614E2-B9D8-4BD2-822B-1B6ACBB197BD}" type="slidenum">
              <a:rPr lang="en-US" smtClean="0"/>
              <a:pPr defTabSz="922338"/>
              <a:t>55</a:t>
            </a:fld>
            <a:endParaRPr lang="en-US"/>
          </a:p>
        </p:txBody>
      </p:sp>
    </p:spTree>
    <p:extLst>
      <p:ext uri="{BB962C8B-B14F-4D97-AF65-F5344CB8AC3E}">
        <p14:creationId xmlns:p14="http://schemas.microsoft.com/office/powerpoint/2010/main" val="41331989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a:noFill/>
          <a:ln/>
        </p:spPr>
        <p:txBody>
          <a:bodyPr/>
          <a:lstStyle/>
          <a:p>
            <a:pPr eaLnBrk="1" hangingPunct="1">
              <a:spcBef>
                <a:spcPct val="0"/>
              </a:spcBef>
            </a:pPr>
            <a:r>
              <a:rPr lang="en-US" dirty="0"/>
              <a:t>December 13,</a:t>
            </a:r>
            <a:r>
              <a:rPr lang="en-US" baseline="0" dirty="0"/>
              <a:t> 2016: RDA instruction number corrected</a:t>
            </a:r>
          </a:p>
          <a:p>
            <a:pPr eaLnBrk="1" hangingPunct="1">
              <a:spcBef>
                <a:spcPct val="0"/>
              </a:spcBef>
            </a:pPr>
            <a:endParaRPr lang="en-US" dirty="0"/>
          </a:p>
        </p:txBody>
      </p:sp>
      <p:sp>
        <p:nvSpPr>
          <p:cNvPr id="120835" name="Slide Number Placeholder 3"/>
          <p:cNvSpPr>
            <a:spLocks noGrp="1"/>
          </p:cNvSpPr>
          <p:nvPr>
            <p:ph type="sldNum" sz="quarter" idx="5"/>
          </p:nvPr>
        </p:nvSpPr>
        <p:spPr>
          <a:noFill/>
        </p:spPr>
        <p:txBody>
          <a:bodyPr/>
          <a:lstStyle/>
          <a:p>
            <a:pPr defTabSz="922338"/>
            <a:fld id="{6C35A57B-A88E-448C-B964-88A0158AD68C}" type="slidenum">
              <a:rPr lang="en-US" smtClean="0"/>
              <a:pPr defTabSz="922338"/>
              <a:t>56</a:t>
            </a:fld>
            <a:endParaRPr lang="en-US"/>
          </a:p>
        </p:txBody>
      </p:sp>
    </p:spTree>
    <p:extLst>
      <p:ext uri="{BB962C8B-B14F-4D97-AF65-F5344CB8AC3E}">
        <p14:creationId xmlns:p14="http://schemas.microsoft.com/office/powerpoint/2010/main" val="3982333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a:noFill/>
          <a:ln/>
        </p:spPr>
        <p:txBody>
          <a:bodyPr/>
          <a:lstStyle/>
          <a:p>
            <a:pPr eaLnBrk="1" hangingPunct="1">
              <a:spcBef>
                <a:spcPct val="0"/>
              </a:spcBef>
            </a:pPr>
            <a:r>
              <a:rPr lang="en-US" dirty="0"/>
              <a:t>December 13,</a:t>
            </a:r>
            <a:r>
              <a:rPr lang="en-US" baseline="0" dirty="0"/>
              <a:t> 2016: RDA instruction number corrected in header, speaker notes modified to account for the deletion from RDA of 16.2.2.8.2</a:t>
            </a:r>
          </a:p>
          <a:p>
            <a:pPr eaLnBrk="1" hangingPunct="1">
              <a:spcBef>
                <a:spcPct val="0"/>
              </a:spcBef>
            </a:pPr>
            <a:endParaRPr lang="en-US" dirty="0"/>
          </a:p>
          <a:p>
            <a:pPr eaLnBrk="1" hangingPunct="1">
              <a:spcBef>
                <a:spcPct val="0"/>
              </a:spcBef>
            </a:pPr>
            <a:r>
              <a:rPr lang="en-US" dirty="0"/>
              <a:t>11.13.1.6 tells us that we </a:t>
            </a:r>
            <a:r>
              <a:rPr lang="en-US" i="1" dirty="0"/>
              <a:t>do not </a:t>
            </a:r>
            <a:r>
              <a:rPr lang="en-US" dirty="0"/>
              <a:t>add a term for type of jurisdiction for cities and towns.  Terms for type of jurisdiction are only added to jurisdictions at higher political/administrative levels than cities and towns (e.g., counties, districts, states, provinces, regions) or places within a city or town (e.g., neighborhoods, parishes, historic districts, special zones, etc.).  If two or more places have the same name in the same larger jurisdiction, 16.2.2.13 applies, and the conflict is usually broken by adding the name of an appropriate smaller place before the name of the larger place.</a:t>
            </a:r>
          </a:p>
          <a:p>
            <a:pPr eaLnBrk="1" hangingPunct="1">
              <a:spcBef>
                <a:spcPct val="0"/>
              </a:spcBef>
            </a:pPr>
            <a:endParaRPr lang="en-US" dirty="0"/>
          </a:p>
          <a:p>
            <a:pPr eaLnBrk="1" hangingPunct="1">
              <a:spcBef>
                <a:spcPct val="0"/>
              </a:spcBef>
            </a:pPr>
            <a:r>
              <a:rPr lang="en-US" dirty="0"/>
              <a:t>11.7.1.5, to which 11.13.1.6 refers, gives instructions for recording the type of jurisdiction as an element. This</a:t>
            </a:r>
            <a:r>
              <a:rPr lang="en-US" baseline="0" dirty="0"/>
              <a:t> element can be recorded for any jurisdiction, including cities and towns (MARC 368 $b). </a:t>
            </a:r>
          </a:p>
          <a:p>
            <a:pPr eaLnBrk="1" hangingPunct="1">
              <a:spcBef>
                <a:spcPct val="0"/>
              </a:spcBef>
            </a:pPr>
            <a:endParaRPr lang="en-US" baseline="0" dirty="0"/>
          </a:p>
          <a:p>
            <a:pPr eaLnBrk="1" hangingPunct="1">
              <a:spcBef>
                <a:spcPct val="0"/>
              </a:spcBef>
            </a:pPr>
            <a:r>
              <a:rPr lang="en-US" baseline="0" dirty="0"/>
              <a:t>If needed in the authorized access point under 11.13.1.6,</a:t>
            </a:r>
            <a:r>
              <a:rPr lang="en-US" dirty="0"/>
              <a:t> record the type of jurisdiction </a:t>
            </a:r>
            <a:r>
              <a:rPr lang="en-US" i="1" baseline="0" dirty="0"/>
              <a:t>f</a:t>
            </a:r>
            <a:r>
              <a:rPr lang="en-US" i="1" dirty="0"/>
              <a:t>or a government other than a city or a town</a:t>
            </a:r>
            <a:r>
              <a:rPr lang="en-US" dirty="0"/>
              <a:t> in the language preferred by the agency creating the data. If there is no equivalent term for the type of jurisdiction in the language preferred by the agency, or in case of doubt, record it in the official language of the jurisdiction.  </a:t>
            </a:r>
          </a:p>
          <a:p>
            <a:pPr eaLnBrk="1" hangingPunct="1">
              <a:spcBef>
                <a:spcPct val="0"/>
              </a:spcBef>
            </a:pPr>
            <a:endParaRPr lang="en-US" dirty="0"/>
          </a:p>
          <a:p>
            <a:pPr rtl="0" eaLnBrk="1" hangingPunct="1">
              <a:spcBef>
                <a:spcPct val="0"/>
              </a:spcBef>
            </a:pPr>
            <a:r>
              <a:rPr lang="en-US" dirty="0"/>
              <a:t>LC-PCC PS for 11.7.1.5: Record the type of jurisdiction in English. If there is no equivalent term for the type of jurisdiction in the language preferred by the agency, or in case of doubt, record it in the official language of the jurisdiction. </a:t>
            </a:r>
            <a:r>
              <a:rPr lang="en-US" i="1" dirty="0"/>
              <a:t>Descriptive Cataloging Manual</a:t>
            </a:r>
            <a:r>
              <a:rPr lang="en-US" i="0" dirty="0"/>
              <a:t> Z1, 368 says to prefer controlled vocabulary for terms</a:t>
            </a:r>
            <a:r>
              <a:rPr lang="en-US" i="0" baseline="0" dirty="0"/>
              <a:t> describing type of jurisdiction. Controlled vocabulary is </a:t>
            </a:r>
            <a:r>
              <a:rPr lang="en-US" i="1" baseline="0" dirty="0"/>
              <a:t>not</a:t>
            </a:r>
            <a:r>
              <a:rPr lang="en-US" i="0" baseline="0" dirty="0"/>
              <a:t> used when type of jurisdiction is recorded under 11.13.1.6 as part of the authorized access point. This means the term recorded as an 11.7.1.5 element (in MARC 368 $b) might not be the same as the term recorded in the authorized access point.</a:t>
            </a:r>
            <a:endParaRPr lang="en-US" dirty="0"/>
          </a:p>
          <a:p>
            <a:pPr eaLnBrk="1" hangingPunct="1">
              <a:spcBef>
                <a:spcPct val="0"/>
              </a:spcBef>
            </a:pPr>
            <a:endParaRPr lang="en-US" dirty="0"/>
          </a:p>
          <a:p>
            <a:pPr eaLnBrk="1" hangingPunct="1">
              <a:spcBef>
                <a:spcPct val="0"/>
              </a:spcBef>
            </a:pPr>
            <a:r>
              <a:rPr lang="en-US" dirty="0"/>
              <a:t>Common types of jurisdictions recorded in the preferred name as a qualifier: District; County; State; Province; Republic; Kingdom; Duchy; Town*; Township*</a:t>
            </a:r>
          </a:p>
          <a:p>
            <a:pPr eaLnBrk="1" hangingPunct="1">
              <a:spcBef>
                <a:spcPct val="0"/>
              </a:spcBef>
            </a:pPr>
            <a:endParaRPr lang="en-US" dirty="0"/>
          </a:p>
          <a:p>
            <a:pPr eaLnBrk="1" hangingPunct="1">
              <a:spcBef>
                <a:spcPct val="0"/>
              </a:spcBef>
            </a:pPr>
            <a:r>
              <a:rPr lang="en-US" dirty="0"/>
              <a:t>* See LC-PCC PS for 16.4, covered in an upcoming slide.  In this case “town” and “township” refer to jurisdictions below the county level in many U.S. states made up of multiple local places.</a:t>
            </a:r>
          </a:p>
        </p:txBody>
      </p:sp>
      <p:sp>
        <p:nvSpPr>
          <p:cNvPr id="122883" name="Slide Number Placeholder 3"/>
          <p:cNvSpPr>
            <a:spLocks noGrp="1"/>
          </p:cNvSpPr>
          <p:nvPr>
            <p:ph type="sldNum" sz="quarter" idx="5"/>
          </p:nvPr>
        </p:nvSpPr>
        <p:spPr>
          <a:noFill/>
        </p:spPr>
        <p:txBody>
          <a:bodyPr/>
          <a:lstStyle/>
          <a:p>
            <a:pPr defTabSz="922338"/>
            <a:fld id="{23E0EA33-2E83-4637-BCF4-C7F862EBA931}" type="slidenum">
              <a:rPr lang="en-US" smtClean="0"/>
              <a:pPr defTabSz="922338"/>
              <a:t>57</a:t>
            </a:fld>
            <a:endParaRPr lang="en-US"/>
          </a:p>
        </p:txBody>
      </p:sp>
    </p:spTree>
    <p:extLst>
      <p:ext uri="{BB962C8B-B14F-4D97-AF65-F5344CB8AC3E}">
        <p14:creationId xmlns:p14="http://schemas.microsoft.com/office/powerpoint/2010/main" val="18029594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a:noFill/>
          <a:ln/>
        </p:spPr>
        <p:txBody>
          <a:bodyPr/>
          <a:lstStyle/>
          <a:p>
            <a:pPr eaLnBrk="1" hangingPunct="1">
              <a:spcBef>
                <a:spcPct val="0"/>
              </a:spcBef>
            </a:pPr>
            <a:r>
              <a:rPr lang="en-US" sz="900" dirty="0"/>
              <a:t>December 14, 2016</a:t>
            </a:r>
          </a:p>
          <a:p>
            <a:pPr eaLnBrk="1" hangingPunct="1">
              <a:spcBef>
                <a:spcPct val="0"/>
              </a:spcBef>
            </a:pPr>
            <a:endParaRPr lang="en-US" sz="900" dirty="0"/>
          </a:p>
          <a:p>
            <a:pPr eaLnBrk="1" hangingPunct="1">
              <a:spcBef>
                <a:spcPct val="0"/>
              </a:spcBef>
            </a:pPr>
            <a:r>
              <a:rPr lang="en-US" sz="900" dirty="0"/>
              <a:t>This slide shows authorized access points for places for which a term for type of jurisdiction is added to differentiate the place from another with the same name. When recorded as a separate element, the type of jurisdiction is put in MARC field 368, subfield $b.  </a:t>
            </a:r>
            <a:r>
              <a:rPr lang="en-US" sz="900" i="1" dirty="0"/>
              <a:t>Note:</a:t>
            </a:r>
            <a:r>
              <a:rPr lang="en-US" sz="900" dirty="0"/>
              <a:t> DCM Z1 says to “Prefer controlled vocabulary for terms, recording the source in subfield $2.”  See next two slides for more examples showing this. If there is no controlled</a:t>
            </a:r>
            <a:r>
              <a:rPr lang="en-US" sz="900" baseline="0" dirty="0"/>
              <a:t> term, the term should be recorded in the singular (see the </a:t>
            </a:r>
            <a:r>
              <a:rPr lang="en-US" sz="900" baseline="0" dirty="0" err="1"/>
              <a:t>Powiat</a:t>
            </a:r>
            <a:r>
              <a:rPr lang="en-US" sz="900" baseline="0" dirty="0"/>
              <a:t> example)</a:t>
            </a:r>
            <a:endParaRPr lang="en-US" sz="900" dirty="0"/>
          </a:p>
          <a:p>
            <a:pPr eaLnBrk="1" hangingPunct="1">
              <a:spcBef>
                <a:spcPct val="0"/>
              </a:spcBef>
            </a:pPr>
            <a:endParaRPr lang="en-US" sz="900" dirty="0"/>
          </a:p>
          <a:p>
            <a:pPr eaLnBrk="1" hangingPunct="1">
              <a:spcBef>
                <a:spcPct val="0"/>
              </a:spcBef>
            </a:pPr>
            <a:r>
              <a:rPr lang="en-US" sz="900" dirty="0"/>
              <a:t>11.7.1.5, to which 11.13.1.6 refers, gives instructions for recording the type of jurisdiction as an element. This</a:t>
            </a:r>
            <a:r>
              <a:rPr lang="en-US" sz="900" baseline="0" dirty="0"/>
              <a:t> element can be recorded for any jurisdiction, including cities and towns (MARC 368 $b). </a:t>
            </a:r>
          </a:p>
          <a:p>
            <a:pPr eaLnBrk="1" hangingPunct="1">
              <a:spcBef>
                <a:spcPct val="0"/>
              </a:spcBef>
            </a:pPr>
            <a:endParaRPr lang="en-US" sz="900" baseline="0" dirty="0"/>
          </a:p>
          <a:p>
            <a:pPr eaLnBrk="1" hangingPunct="1">
              <a:spcBef>
                <a:spcPct val="0"/>
              </a:spcBef>
            </a:pPr>
            <a:r>
              <a:rPr lang="en-US" sz="900" baseline="0" dirty="0"/>
              <a:t>If needed in the authorized access point under 11.13.1.6,</a:t>
            </a:r>
            <a:r>
              <a:rPr lang="en-US" sz="900" dirty="0"/>
              <a:t> record the type of jurisdiction </a:t>
            </a:r>
            <a:r>
              <a:rPr lang="en-US" sz="900" i="1" baseline="0" dirty="0"/>
              <a:t>f</a:t>
            </a:r>
            <a:r>
              <a:rPr lang="en-US" sz="900" i="1" dirty="0"/>
              <a:t>or a government other than a city or a town</a:t>
            </a:r>
            <a:r>
              <a:rPr lang="en-US" sz="900" dirty="0"/>
              <a:t> in the language preferred by the agency creating the data. If there is no equivalent term for the type of jurisdiction in the language preferred by the agency, or in case of doubt, record it in the official language of the jurisdiction.  </a:t>
            </a:r>
          </a:p>
          <a:p>
            <a:pPr eaLnBrk="1" hangingPunct="1">
              <a:spcBef>
                <a:spcPct val="0"/>
              </a:spcBef>
            </a:pPr>
            <a:endParaRPr lang="en-US" sz="900" dirty="0"/>
          </a:p>
          <a:p>
            <a:pPr rtl="0" eaLnBrk="1" hangingPunct="1">
              <a:spcBef>
                <a:spcPct val="0"/>
              </a:spcBef>
            </a:pPr>
            <a:r>
              <a:rPr lang="en-US" sz="900" dirty="0"/>
              <a:t>LC-PCC PS for 11.7.1.5: Record the type of jurisdiction in English. If there is no equivalent term for the type of jurisdiction in the language preferred by the agency, or in case of doubt, record it in the official language of the jurisdiction. </a:t>
            </a:r>
            <a:r>
              <a:rPr lang="en-US" sz="900" i="1" dirty="0"/>
              <a:t>Descriptive Cataloging Manual</a:t>
            </a:r>
            <a:r>
              <a:rPr lang="en-US" sz="900" i="0" dirty="0"/>
              <a:t> Z1, 368 says to prefer controlled vocabulary for terms</a:t>
            </a:r>
            <a:r>
              <a:rPr lang="en-US" sz="900" i="0" baseline="0" dirty="0"/>
              <a:t> describing type of jurisdiction. Controlled vocabulary is </a:t>
            </a:r>
            <a:r>
              <a:rPr lang="en-US" sz="900" i="1" baseline="0" dirty="0"/>
              <a:t>not</a:t>
            </a:r>
            <a:r>
              <a:rPr lang="en-US" sz="900" i="0" baseline="0" dirty="0"/>
              <a:t> used when type of jurisdiction is recorded under 11.13.1.6 as part of the authorized access point. This means the term recorded as an 11.7.1.5 element (in MARC 368 $b) might not be the same as the term recorded in the authorized access point.</a:t>
            </a:r>
            <a:endParaRPr lang="en-US" sz="900" dirty="0"/>
          </a:p>
          <a:p>
            <a:pPr eaLnBrk="1" hangingPunct="1">
              <a:spcBef>
                <a:spcPct val="0"/>
              </a:spcBef>
            </a:pPr>
            <a:endParaRPr lang="en-US" sz="900" dirty="0"/>
          </a:p>
          <a:p>
            <a:pPr eaLnBrk="1" hangingPunct="1">
              <a:spcBef>
                <a:spcPct val="0"/>
              </a:spcBef>
            </a:pPr>
            <a:r>
              <a:rPr lang="en-US" sz="900" dirty="0"/>
              <a:t>The slide illustrates instances where there is no good English term for the type of jurisdiction, so the term in the official language of the jurisdiction is used instead: </a:t>
            </a:r>
            <a:r>
              <a:rPr lang="en-US" sz="900" dirty="0" err="1"/>
              <a:t>Landkreis</a:t>
            </a:r>
            <a:r>
              <a:rPr lang="en-US" sz="900" dirty="0"/>
              <a:t>; </a:t>
            </a:r>
            <a:r>
              <a:rPr lang="en-US" sz="900" dirty="0" err="1"/>
              <a:t>Regierungsbezirk</a:t>
            </a:r>
            <a:r>
              <a:rPr lang="en-US" sz="900" dirty="0"/>
              <a:t>; </a:t>
            </a:r>
            <a:r>
              <a:rPr lang="en-US" sz="900" dirty="0" err="1"/>
              <a:t>Powiat</a:t>
            </a:r>
            <a:r>
              <a:rPr lang="en-US" sz="900" dirty="0"/>
              <a:t>; </a:t>
            </a:r>
            <a:r>
              <a:rPr lang="en-US" sz="900" dirty="0" err="1"/>
              <a:t>Judet</a:t>
            </a:r>
            <a:r>
              <a:rPr lang="en-US" sz="900" dirty="0"/>
              <a:t>.  Other common ones in use are </a:t>
            </a:r>
            <a:r>
              <a:rPr lang="en-US" sz="900" dirty="0" err="1"/>
              <a:t>Amphoe</a:t>
            </a:r>
            <a:r>
              <a:rPr lang="en-US" sz="900" dirty="0"/>
              <a:t> [Thailand jurisdiction]; Arrondissement [French jurisdiction]; Oblast [jurisdiction in many East European countries].</a:t>
            </a:r>
            <a:endParaRPr lang="en-US" sz="900" dirty="0">
              <a:solidFill>
                <a:srgbClr val="FF0000"/>
              </a:solidFill>
            </a:endParaRPr>
          </a:p>
          <a:p>
            <a:pPr eaLnBrk="1" hangingPunct="1">
              <a:spcBef>
                <a:spcPct val="0"/>
              </a:spcBef>
            </a:pPr>
            <a:endParaRPr lang="en-US" sz="900" dirty="0"/>
          </a:p>
          <a:p>
            <a:pPr eaLnBrk="1" hangingPunct="1">
              <a:spcBef>
                <a:spcPct val="0"/>
              </a:spcBef>
            </a:pPr>
            <a:r>
              <a:rPr lang="en-US" sz="900" dirty="0"/>
              <a:t>Common types of English-language jurisdictions recorded in the preferred name as a qualifier: Town*; Township*; District; County; Parish; State; Province; Canton; Region; Republic; Kingdom; Duchy; Principality</a:t>
            </a:r>
          </a:p>
          <a:p>
            <a:pPr eaLnBrk="1" hangingPunct="1">
              <a:spcBef>
                <a:spcPct val="0"/>
              </a:spcBef>
            </a:pPr>
            <a:r>
              <a:rPr lang="en-US" sz="900" dirty="0"/>
              <a:t>* See LC-PCC PS for 16.4, covered in an upcoming slide.  In this case “Town” and “Township” as a qualifier refer to jurisdictions below the county level in many U.S. states made up of multiple local places.</a:t>
            </a:r>
          </a:p>
          <a:p>
            <a:pPr eaLnBrk="1" hangingPunct="1">
              <a:spcBef>
                <a:spcPct val="0"/>
              </a:spcBef>
            </a:pPr>
            <a:endParaRPr lang="en-US" sz="900" dirty="0"/>
          </a:p>
          <a:p>
            <a:pPr eaLnBrk="1" hangingPunct="1">
              <a:spcBef>
                <a:spcPct val="0"/>
              </a:spcBef>
            </a:pPr>
            <a:r>
              <a:rPr lang="en-US" sz="900" dirty="0"/>
              <a:t>Even if a term for type of jurisdiction is not needed in an access point, one or more can be recorded in the 368 field.  The cataloger has the choice of recording it in singular form if the term does not come from any controlled vocabulary, or in plural if the term is found in a controlled vocabulary that uses plural forms.   </a:t>
            </a:r>
          </a:p>
          <a:p>
            <a:pPr eaLnBrk="1" hangingPunct="1">
              <a:spcBef>
                <a:spcPct val="0"/>
              </a:spcBef>
            </a:pPr>
            <a:endParaRPr lang="en-US" sz="900" dirty="0"/>
          </a:p>
          <a:p>
            <a:pPr eaLnBrk="1" hangingPunct="1">
              <a:spcBef>
                <a:spcPct val="0"/>
              </a:spcBef>
            </a:pPr>
            <a:r>
              <a:rPr lang="en-US" sz="900" dirty="0"/>
              <a:t>Examples: </a:t>
            </a:r>
            <a:r>
              <a:rPr lang="en-US" sz="900" b="1" dirty="0"/>
              <a:t>City</a:t>
            </a:r>
            <a:r>
              <a:rPr lang="en-US" sz="900" dirty="0"/>
              <a:t>  [uncontrolled] vs. </a:t>
            </a:r>
            <a:r>
              <a:rPr lang="en-US" sz="900" b="1" dirty="0"/>
              <a:t>Cities and towns</a:t>
            </a:r>
            <a:r>
              <a:rPr lang="en-US" sz="900" dirty="0"/>
              <a:t>  [LCSH form]; </a:t>
            </a:r>
            <a:r>
              <a:rPr lang="en-US" sz="900" b="1" dirty="0"/>
              <a:t>Duchy</a:t>
            </a:r>
            <a:r>
              <a:rPr lang="en-US" sz="900" dirty="0"/>
              <a:t>  [uncontrolled] vs. </a:t>
            </a:r>
            <a:r>
              <a:rPr lang="en-US" sz="900" b="1" dirty="0"/>
              <a:t>Duchies</a:t>
            </a:r>
            <a:r>
              <a:rPr lang="en-US" sz="900" dirty="0"/>
              <a:t> [LCSH form]; </a:t>
            </a:r>
            <a:r>
              <a:rPr lang="en-US" sz="900" b="1" dirty="0"/>
              <a:t>Village</a:t>
            </a:r>
            <a:r>
              <a:rPr lang="en-US" sz="900" dirty="0"/>
              <a:t> [uncontrolled] vs. </a:t>
            </a:r>
            <a:r>
              <a:rPr lang="en-US" sz="900" b="1" dirty="0"/>
              <a:t>Villages</a:t>
            </a:r>
            <a:r>
              <a:rPr lang="en-US" sz="900" dirty="0"/>
              <a:t> [LCSH form]; </a:t>
            </a:r>
            <a:r>
              <a:rPr lang="en-US" sz="900" b="1" dirty="0"/>
              <a:t>Country</a:t>
            </a:r>
            <a:r>
              <a:rPr lang="en-US" sz="900" dirty="0"/>
              <a:t> or </a:t>
            </a:r>
            <a:r>
              <a:rPr lang="en-US" sz="900" b="1" dirty="0"/>
              <a:t>Nation</a:t>
            </a:r>
            <a:r>
              <a:rPr lang="en-US" sz="900" dirty="0"/>
              <a:t> [both uncontrolled - no equivalent in LCSH];</a:t>
            </a:r>
          </a:p>
          <a:p>
            <a:pPr eaLnBrk="1" hangingPunct="1">
              <a:spcBef>
                <a:spcPct val="0"/>
              </a:spcBef>
            </a:pPr>
            <a:r>
              <a:rPr lang="en-US" sz="900" b="1" dirty="0"/>
              <a:t>Tribe</a:t>
            </a:r>
            <a:r>
              <a:rPr lang="en-US" sz="900" dirty="0"/>
              <a:t> or </a:t>
            </a:r>
            <a:r>
              <a:rPr lang="en-US" sz="900" b="1" dirty="0"/>
              <a:t>Indian tribe</a:t>
            </a:r>
            <a:r>
              <a:rPr lang="en-US" sz="900" dirty="0"/>
              <a:t> or </a:t>
            </a:r>
            <a:r>
              <a:rPr lang="en-US" sz="900" b="1" dirty="0"/>
              <a:t>First Nation</a:t>
            </a:r>
            <a:r>
              <a:rPr lang="en-US" sz="900" dirty="0"/>
              <a:t> or </a:t>
            </a:r>
            <a:r>
              <a:rPr lang="en-US" sz="900" b="1" dirty="0"/>
              <a:t>Indian band</a:t>
            </a:r>
            <a:r>
              <a:rPr lang="en-US" sz="900" dirty="0"/>
              <a:t> [all uncontrolled - no exact equivalent in LCSH or Canadian Subject Headings, although LCSH does have “Federally recognized Indian tribes”]</a:t>
            </a:r>
            <a:endParaRPr lang="en-US" dirty="0"/>
          </a:p>
        </p:txBody>
      </p:sp>
      <p:sp>
        <p:nvSpPr>
          <p:cNvPr id="124931" name="Slide Number Placeholder 3"/>
          <p:cNvSpPr>
            <a:spLocks noGrp="1"/>
          </p:cNvSpPr>
          <p:nvPr>
            <p:ph type="sldNum" sz="quarter" idx="5"/>
          </p:nvPr>
        </p:nvSpPr>
        <p:spPr>
          <a:noFill/>
        </p:spPr>
        <p:txBody>
          <a:bodyPr/>
          <a:lstStyle/>
          <a:p>
            <a:pPr defTabSz="922338"/>
            <a:fld id="{41F99867-E7F7-424C-846E-596D295863CF}" type="slidenum">
              <a:rPr lang="en-US" smtClean="0"/>
              <a:pPr defTabSz="922338"/>
              <a:t>58</a:t>
            </a:fld>
            <a:endParaRPr lang="en-US"/>
          </a:p>
        </p:txBody>
      </p:sp>
    </p:spTree>
    <p:extLst>
      <p:ext uri="{BB962C8B-B14F-4D97-AF65-F5344CB8AC3E}">
        <p14:creationId xmlns:p14="http://schemas.microsoft.com/office/powerpoint/2010/main" val="31173894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Type of jurisdiction may be recorded as a separate element even if it is not needed in the authorized access point.  The following examples follow the DCM Z1 instruction for field 368 to “Prefer controlled vocabulary for terms, recording the source in subfield $2.” </a:t>
            </a:r>
          </a:p>
        </p:txBody>
      </p:sp>
      <p:sp>
        <p:nvSpPr>
          <p:cNvPr id="126979" name="Slide Number Placeholder 3"/>
          <p:cNvSpPr>
            <a:spLocks noGrp="1"/>
          </p:cNvSpPr>
          <p:nvPr>
            <p:ph type="sldNum" sz="quarter" idx="5"/>
          </p:nvPr>
        </p:nvSpPr>
        <p:spPr>
          <a:noFill/>
        </p:spPr>
        <p:txBody>
          <a:bodyPr/>
          <a:lstStyle/>
          <a:p>
            <a:pPr defTabSz="922338"/>
            <a:fld id="{837D93EF-D0B0-4921-B3F2-058F73274B27}" type="slidenum">
              <a:rPr lang="en-US" smtClean="0"/>
              <a:pPr defTabSz="922338"/>
              <a:t>59</a:t>
            </a:fld>
            <a:endParaRPr lang="en-US"/>
          </a:p>
        </p:txBody>
      </p:sp>
    </p:spTree>
    <p:extLst>
      <p:ext uri="{BB962C8B-B14F-4D97-AF65-F5344CB8AC3E}">
        <p14:creationId xmlns:p14="http://schemas.microsoft.com/office/powerpoint/2010/main" val="26412070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bwMode="auto">
          <a:noFill/>
          <a:ln>
            <a:solidFill>
              <a:srgbClr val="000000"/>
            </a:solidFill>
            <a:miter lim="800000"/>
            <a:headEnd/>
            <a:tailEnd/>
          </a:ln>
        </p:spPr>
      </p:sp>
      <p:sp>
        <p:nvSpPr>
          <p:cNvPr id="129026" name="Notes Placeholder 2"/>
          <p:cNvSpPr>
            <a:spLocks noGrp="1"/>
          </p:cNvSpPr>
          <p:nvPr>
            <p:ph type="body" idx="1"/>
          </p:nvPr>
        </p:nvSpPr>
        <p:spPr>
          <a:noFill/>
          <a:ln/>
        </p:spPr>
        <p:txBody>
          <a:bodyPr/>
          <a:lstStyle/>
          <a:p>
            <a:r>
              <a:rPr lang="en-US" dirty="0"/>
              <a:t>February 24, 2014</a:t>
            </a:r>
          </a:p>
        </p:txBody>
      </p:sp>
      <p:sp>
        <p:nvSpPr>
          <p:cNvPr id="129027" name="Slide Number Placeholder 3"/>
          <p:cNvSpPr>
            <a:spLocks noGrp="1"/>
          </p:cNvSpPr>
          <p:nvPr>
            <p:ph type="sldNum" sz="quarter" idx="5"/>
          </p:nvPr>
        </p:nvSpPr>
        <p:spPr>
          <a:noFill/>
        </p:spPr>
        <p:txBody>
          <a:bodyPr/>
          <a:lstStyle/>
          <a:p>
            <a:pPr defTabSz="922338"/>
            <a:fld id="{B52253F0-FADE-4268-BAC9-CC8C95343369}" type="slidenum">
              <a:rPr lang="en-US" smtClean="0"/>
              <a:pPr defTabSz="922338"/>
              <a:t>60</a:t>
            </a:fld>
            <a:endParaRPr lang="en-US"/>
          </a:p>
        </p:txBody>
      </p:sp>
    </p:spTree>
    <p:extLst>
      <p:ext uri="{BB962C8B-B14F-4D97-AF65-F5344CB8AC3E}">
        <p14:creationId xmlns:p14="http://schemas.microsoft.com/office/powerpoint/2010/main" val="1378707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a:noFill/>
          <a:ln/>
        </p:spPr>
        <p:txBody>
          <a:bodyPr/>
          <a:lstStyle/>
          <a:p>
            <a:pPr eaLnBrk="1" hangingPunct="1">
              <a:spcBef>
                <a:spcPct val="0"/>
              </a:spcBef>
            </a:pPr>
            <a:r>
              <a:rPr lang="en-US" dirty="0"/>
              <a:t>November</a:t>
            </a:r>
            <a:r>
              <a:rPr lang="en-US" baseline="0" dirty="0"/>
              <a:t> 25, 2015: highlight box moved to show field 368</a:t>
            </a:r>
            <a:endParaRPr lang="en-US" dirty="0"/>
          </a:p>
          <a:p>
            <a:pPr eaLnBrk="1" hangingPunct="1">
              <a:spcBef>
                <a:spcPct val="0"/>
              </a:spcBef>
            </a:pPr>
            <a:endParaRPr lang="en-US" dirty="0"/>
          </a:p>
          <a:p>
            <a:pPr eaLnBrk="1" hangingPunct="1">
              <a:spcBef>
                <a:spcPct val="0"/>
              </a:spcBef>
            </a:pPr>
            <a:r>
              <a:rPr lang="en-US" dirty="0"/>
              <a:t>Multiple types of jurisdiction may be recorded as attributes if applicable and appropriate.</a:t>
            </a:r>
          </a:p>
        </p:txBody>
      </p:sp>
      <p:sp>
        <p:nvSpPr>
          <p:cNvPr id="131075" name="Slide Number Placeholder 3"/>
          <p:cNvSpPr>
            <a:spLocks noGrp="1"/>
          </p:cNvSpPr>
          <p:nvPr>
            <p:ph type="sldNum" sz="quarter" idx="5"/>
          </p:nvPr>
        </p:nvSpPr>
        <p:spPr>
          <a:noFill/>
        </p:spPr>
        <p:txBody>
          <a:bodyPr/>
          <a:lstStyle/>
          <a:p>
            <a:pPr defTabSz="922338"/>
            <a:fld id="{42AC55C1-6595-48E1-9BF1-03A08239E5D9}" type="slidenum">
              <a:rPr lang="en-US" smtClean="0"/>
              <a:pPr defTabSz="922338"/>
              <a:t>61</a:t>
            </a:fld>
            <a:endParaRPr lang="en-US"/>
          </a:p>
        </p:txBody>
      </p:sp>
    </p:spTree>
    <p:extLst>
      <p:ext uri="{BB962C8B-B14F-4D97-AF65-F5344CB8AC3E}">
        <p14:creationId xmlns:p14="http://schemas.microsoft.com/office/powerpoint/2010/main" val="979233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a:noFill/>
          <a:ln/>
        </p:spPr>
        <p:txBody>
          <a:bodyPr/>
          <a:lstStyle/>
          <a:p>
            <a:pPr eaLnBrk="1" hangingPunct="1">
              <a:spcBef>
                <a:spcPct val="0"/>
              </a:spcBef>
            </a:pPr>
            <a:r>
              <a:rPr lang="en-US" dirty="0"/>
              <a:t>August 13, 2019</a:t>
            </a:r>
          </a:p>
          <a:p>
            <a:pPr eaLnBrk="1" hangingPunct="1">
              <a:spcBef>
                <a:spcPct val="0"/>
              </a:spcBef>
            </a:pPr>
            <a:endParaRPr lang="en-US" dirty="0"/>
          </a:p>
          <a:p>
            <a:pPr eaLnBrk="1" hangingPunct="1">
              <a:spcBef>
                <a:spcPct val="0"/>
              </a:spcBef>
            </a:pPr>
            <a:r>
              <a:rPr lang="en-US" dirty="0"/>
              <a:t>If the terms for types of jurisdiction come from different</a:t>
            </a:r>
            <a:r>
              <a:rPr lang="en-US" baseline="0" dirty="0"/>
              <a:t> thesauri/controlled vocabularies, the field must be repeated</a:t>
            </a:r>
            <a:r>
              <a:rPr lang="en-US" dirty="0"/>
              <a:t>.</a:t>
            </a:r>
          </a:p>
        </p:txBody>
      </p:sp>
      <p:sp>
        <p:nvSpPr>
          <p:cNvPr id="131075" name="Slide Number Placeholder 3"/>
          <p:cNvSpPr>
            <a:spLocks noGrp="1"/>
          </p:cNvSpPr>
          <p:nvPr>
            <p:ph type="sldNum" sz="quarter" idx="5"/>
          </p:nvPr>
        </p:nvSpPr>
        <p:spPr>
          <a:noFill/>
        </p:spPr>
        <p:txBody>
          <a:bodyPr/>
          <a:lstStyle/>
          <a:p>
            <a:pPr defTabSz="922338"/>
            <a:fld id="{42AC55C1-6595-48E1-9BF1-03A08239E5D9}" type="slidenum">
              <a:rPr lang="en-US" smtClean="0"/>
              <a:pPr defTabSz="922338"/>
              <a:t>62</a:t>
            </a:fld>
            <a:endParaRPr lang="en-US"/>
          </a:p>
        </p:txBody>
      </p:sp>
    </p:spTree>
    <p:extLst>
      <p:ext uri="{BB962C8B-B14F-4D97-AF65-F5344CB8AC3E}">
        <p14:creationId xmlns:p14="http://schemas.microsoft.com/office/powerpoint/2010/main" val="28668379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a:noFill/>
          <a:ln/>
        </p:spPr>
        <p:txBody>
          <a:bodyPr/>
          <a:lstStyle/>
          <a:p>
            <a:pPr eaLnBrk="1" hangingPunct="1">
              <a:spcBef>
                <a:spcPct val="0"/>
              </a:spcBef>
            </a:pPr>
            <a:r>
              <a:rPr lang="en-US" dirty="0"/>
              <a:t>March 21, 2017: updated</a:t>
            </a:r>
            <a:r>
              <a:rPr lang="en-US" baseline="0" dirty="0"/>
              <a:t> to reflect current LC-PCC PS, revised speaker notes</a:t>
            </a:r>
          </a:p>
          <a:p>
            <a:pPr eaLnBrk="1" hangingPunct="1">
              <a:spcBef>
                <a:spcPct val="0"/>
              </a:spcBef>
            </a:pPr>
            <a:endParaRPr lang="en-US" dirty="0"/>
          </a:p>
          <a:p>
            <a:pPr eaLnBrk="1" hangingPunct="1">
              <a:spcBef>
                <a:spcPct val="0"/>
              </a:spcBef>
            </a:pPr>
            <a:r>
              <a:rPr lang="en-US" sz="1100" dirty="0"/>
              <a:t>LC-PCC PS for 16.4</a:t>
            </a:r>
          </a:p>
          <a:p>
            <a:pPr eaLnBrk="1" hangingPunct="1">
              <a:spcBef>
                <a:spcPct val="0"/>
              </a:spcBef>
            </a:pPr>
            <a:endParaRPr lang="en-US" sz="1100" dirty="0"/>
          </a:p>
          <a:p>
            <a:pPr eaLnBrk="1" hangingPunct="1">
              <a:spcBef>
                <a:spcPct val="0"/>
              </a:spcBef>
            </a:pPr>
            <a:r>
              <a:rPr lang="en-US" sz="1100" b="1" dirty="0"/>
              <a:t>U.S. Townships</a:t>
            </a:r>
          </a:p>
          <a:p>
            <a:pPr eaLnBrk="1" hangingPunct="1">
              <a:spcBef>
                <a:spcPct val="0"/>
              </a:spcBef>
            </a:pPr>
            <a:endParaRPr lang="en-US" sz="1100" b="1" dirty="0"/>
          </a:p>
          <a:p>
            <a:pPr eaLnBrk="1" hangingPunct="1">
              <a:spcBef>
                <a:spcPct val="0"/>
              </a:spcBef>
            </a:pPr>
            <a:r>
              <a:rPr lang="en-US" sz="1100" dirty="0"/>
              <a:t>For U.S. townships (called “towns” in some states) that encompass one or more local communities and the surrounding territory, apply RDA 16.2.2.8 </a:t>
            </a:r>
            <a:r>
              <a:rPr lang="en-CA" sz="1100" dirty="0"/>
              <a:t>to determine whether the term “township” or “town” should be included as part of the name. If such a term is not included in the name, add the term after the name of the state, etc. in the authorized access point. Generally consider U.S. townships listed in GNIS in the form “Township of” or “Town of” to fall under the first condition in RDA 16.2.2.8 and establish them without the first part of the name indicating a type of jurisdiction.</a:t>
            </a:r>
            <a:endParaRPr lang="en-US" sz="1100" dirty="0"/>
          </a:p>
          <a:p>
            <a:pPr eaLnBrk="1" hangingPunct="1">
              <a:spcBef>
                <a:spcPct val="0"/>
              </a:spcBef>
            </a:pPr>
            <a:endParaRPr lang="en-US" sz="1100" dirty="0"/>
          </a:p>
          <a:p>
            <a:pPr eaLnBrk="1" hangingPunct="1">
              <a:spcBef>
                <a:spcPct val="0"/>
              </a:spcBef>
            </a:pPr>
            <a:r>
              <a:rPr lang="en-CA" sz="1100" dirty="0"/>
              <a:t>If the jurisdictional term is not part of the preferred name, add it as an addition to the authorized access point.</a:t>
            </a:r>
            <a:endParaRPr lang="en-US" sz="1100" dirty="0"/>
          </a:p>
          <a:p>
            <a:pPr eaLnBrk="1" hangingPunct="1">
              <a:spcBef>
                <a:spcPct val="0"/>
              </a:spcBef>
            </a:pPr>
            <a:endParaRPr lang="en-US" sz="1100" dirty="0"/>
          </a:p>
          <a:p>
            <a:pPr eaLnBrk="1" hangingPunct="1">
              <a:spcBef>
                <a:spcPct val="0"/>
              </a:spcBef>
            </a:pPr>
            <a:r>
              <a:rPr lang="en-US" sz="1100" dirty="0"/>
              <a:t>EXAMPLE</a:t>
            </a:r>
          </a:p>
          <a:p>
            <a:pPr eaLnBrk="1" hangingPunct="1">
              <a:spcBef>
                <a:spcPct val="0"/>
              </a:spcBef>
            </a:pPr>
            <a:endParaRPr lang="en-US" sz="1100" dirty="0"/>
          </a:p>
          <a:p>
            <a:pPr eaLnBrk="1" hangingPunct="1">
              <a:spcBef>
                <a:spcPct val="0"/>
              </a:spcBef>
            </a:pPr>
            <a:r>
              <a:rPr lang="en-US" sz="1100" dirty="0"/>
              <a:t>BGN GNIS: </a:t>
            </a:r>
            <a:r>
              <a:rPr lang="en-CA" sz="1100" dirty="0"/>
              <a:t>Township of </a:t>
            </a:r>
            <a:r>
              <a:rPr lang="en-CA" sz="1100" dirty="0" err="1"/>
              <a:t>Kintire</a:t>
            </a:r>
            <a:endParaRPr lang="en-CA" sz="1100" dirty="0"/>
          </a:p>
          <a:p>
            <a:pPr eaLnBrk="1" hangingPunct="1">
              <a:spcBef>
                <a:spcPct val="0"/>
              </a:spcBef>
            </a:pPr>
            <a:r>
              <a:rPr lang="en-US" sz="1100" dirty="0"/>
              <a:t>151 ## $a </a:t>
            </a:r>
            <a:r>
              <a:rPr lang="en-US" sz="1100" dirty="0" err="1"/>
              <a:t>Kintire</a:t>
            </a:r>
            <a:r>
              <a:rPr lang="en-US" sz="1100" dirty="0"/>
              <a:t> (Minn. : Township)</a:t>
            </a:r>
          </a:p>
          <a:p>
            <a:pPr eaLnBrk="1" hangingPunct="1">
              <a:spcBef>
                <a:spcPct val="0"/>
              </a:spcBef>
            </a:pPr>
            <a:r>
              <a:rPr lang="en-US" sz="1100" dirty="0"/>
              <a:t>  </a:t>
            </a:r>
          </a:p>
          <a:p>
            <a:pPr eaLnBrk="1" hangingPunct="1">
              <a:spcBef>
                <a:spcPct val="0"/>
              </a:spcBef>
            </a:pPr>
            <a:r>
              <a:rPr lang="en-US" sz="1100" dirty="0"/>
              <a:t>BGN GNIS: </a:t>
            </a:r>
            <a:r>
              <a:rPr lang="en-CA" sz="1100" dirty="0"/>
              <a:t>Town of Milo</a:t>
            </a:r>
          </a:p>
          <a:p>
            <a:pPr eaLnBrk="1" hangingPunct="1">
              <a:spcBef>
                <a:spcPct val="0"/>
              </a:spcBef>
            </a:pPr>
            <a:r>
              <a:rPr lang="en-US" sz="1100" dirty="0"/>
              <a:t>151 ## $a Milo (Me. : Town) </a:t>
            </a:r>
          </a:p>
          <a:p>
            <a:pPr eaLnBrk="1" hangingPunct="1">
              <a:spcBef>
                <a:spcPct val="0"/>
              </a:spcBef>
            </a:pPr>
            <a:r>
              <a:rPr lang="en-US" sz="1100" dirty="0"/>
              <a:t> </a:t>
            </a:r>
          </a:p>
          <a:p>
            <a:pPr eaLnBrk="1" hangingPunct="1">
              <a:spcBef>
                <a:spcPct val="0"/>
              </a:spcBef>
            </a:pPr>
            <a:r>
              <a:rPr lang="en-US" sz="1100" dirty="0"/>
              <a:t>[No longer</a:t>
            </a:r>
            <a:r>
              <a:rPr lang="en-US" sz="1100" baseline="0" dirty="0"/>
              <a:t> included in LC-PCC PS 16.4.] </a:t>
            </a:r>
            <a:r>
              <a:rPr lang="en-US" sz="1100" dirty="0"/>
              <a:t>These non-local jurisdictions are called “townships” in Arkansas, California, Illinois, Indiana, Iowa, Kansas, Michigan, Minnesota, Missouri, Nebraska, New Jersey, North Carolina North Dakota, Ohio, Pennsylvania, and South Dakota; they are called “towns” in Connecticut, Maine, Massachusetts, New Hampshire, New York, Rhode Island, Vermont, and Wisconsin.</a:t>
            </a:r>
            <a:endParaRPr lang="en-US" dirty="0"/>
          </a:p>
        </p:txBody>
      </p:sp>
      <p:sp>
        <p:nvSpPr>
          <p:cNvPr id="133123" name="Slide Number Placeholder 3"/>
          <p:cNvSpPr>
            <a:spLocks noGrp="1"/>
          </p:cNvSpPr>
          <p:nvPr>
            <p:ph type="sldNum" sz="quarter" idx="5"/>
          </p:nvPr>
        </p:nvSpPr>
        <p:spPr>
          <a:noFill/>
        </p:spPr>
        <p:txBody>
          <a:bodyPr/>
          <a:lstStyle/>
          <a:p>
            <a:pPr defTabSz="922338"/>
            <a:fld id="{D9E172D9-F1E1-4983-9DB7-3B97EFE8C7F6}" type="slidenum">
              <a:rPr lang="en-US" smtClean="0"/>
              <a:pPr defTabSz="922338"/>
              <a:t>63</a:t>
            </a:fld>
            <a:endParaRPr lang="en-US"/>
          </a:p>
        </p:txBody>
      </p:sp>
    </p:spTree>
    <p:extLst>
      <p:ext uri="{BB962C8B-B14F-4D97-AF65-F5344CB8AC3E}">
        <p14:creationId xmlns:p14="http://schemas.microsoft.com/office/powerpoint/2010/main" val="14440683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bwMode="auto">
          <a:noFill/>
          <a:ln>
            <a:solidFill>
              <a:srgbClr val="000000"/>
            </a:solidFill>
            <a:miter lim="800000"/>
            <a:headEnd/>
            <a:tailEnd/>
          </a:ln>
        </p:spPr>
      </p:sp>
      <p:sp>
        <p:nvSpPr>
          <p:cNvPr id="13517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Screen shot of a record for the Township of Agnes in North Dakota.  Note that the class code description indicates that this is a county subdivision that is not coextensive with an incorporated place.</a:t>
            </a:r>
          </a:p>
        </p:txBody>
      </p:sp>
      <p:sp>
        <p:nvSpPr>
          <p:cNvPr id="135171" name="Slide Number Placeholder 3"/>
          <p:cNvSpPr>
            <a:spLocks noGrp="1"/>
          </p:cNvSpPr>
          <p:nvPr>
            <p:ph type="sldNum" sz="quarter" idx="5"/>
          </p:nvPr>
        </p:nvSpPr>
        <p:spPr>
          <a:noFill/>
        </p:spPr>
        <p:txBody>
          <a:bodyPr/>
          <a:lstStyle/>
          <a:p>
            <a:pPr defTabSz="922338"/>
            <a:fld id="{47F60395-E021-49E4-92D0-C739115974EA}" type="slidenum">
              <a:rPr lang="en-US" smtClean="0"/>
              <a:pPr defTabSz="922338"/>
              <a:t>64</a:t>
            </a:fld>
            <a:endParaRPr lang="en-US"/>
          </a:p>
        </p:txBody>
      </p:sp>
    </p:spTree>
    <p:extLst>
      <p:ext uri="{BB962C8B-B14F-4D97-AF65-F5344CB8AC3E}">
        <p14:creationId xmlns:p14="http://schemas.microsoft.com/office/powerpoint/2010/main" val="7214993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a:noFill/>
          <a:ln/>
        </p:spPr>
        <p:txBody>
          <a:bodyPr/>
          <a:lstStyle/>
          <a:p>
            <a:pPr eaLnBrk="1" hangingPunct="1">
              <a:spcBef>
                <a:spcPct val="0"/>
              </a:spcBef>
            </a:pPr>
            <a:r>
              <a:rPr lang="en-US" dirty="0"/>
              <a:t>February 24, 2014</a:t>
            </a:r>
          </a:p>
        </p:txBody>
      </p:sp>
      <p:sp>
        <p:nvSpPr>
          <p:cNvPr id="137219" name="Slide Number Placeholder 3"/>
          <p:cNvSpPr>
            <a:spLocks noGrp="1"/>
          </p:cNvSpPr>
          <p:nvPr>
            <p:ph type="sldNum" sz="quarter" idx="5"/>
          </p:nvPr>
        </p:nvSpPr>
        <p:spPr>
          <a:noFill/>
        </p:spPr>
        <p:txBody>
          <a:bodyPr/>
          <a:lstStyle/>
          <a:p>
            <a:pPr defTabSz="922338"/>
            <a:fld id="{D9B0C37C-EB9A-455C-87D2-3DB519A4F17D}" type="slidenum">
              <a:rPr lang="en-US" smtClean="0"/>
              <a:pPr defTabSz="922338"/>
              <a:t>65</a:t>
            </a:fld>
            <a:endParaRPr lang="en-US"/>
          </a:p>
        </p:txBody>
      </p:sp>
    </p:spTree>
    <p:extLst>
      <p:ext uri="{BB962C8B-B14F-4D97-AF65-F5344CB8AC3E}">
        <p14:creationId xmlns:p14="http://schemas.microsoft.com/office/powerpoint/2010/main" val="20888474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a:noFill/>
          <a:ln/>
        </p:spPr>
        <p:txBody>
          <a:bodyPr/>
          <a:lstStyle/>
          <a:p>
            <a:r>
              <a:rPr lang="en-US"/>
              <a:t>May 1, 2013</a:t>
            </a:r>
          </a:p>
          <a:p>
            <a:endParaRPr lang="en-US"/>
          </a:p>
        </p:txBody>
      </p:sp>
      <p:sp>
        <p:nvSpPr>
          <p:cNvPr id="139267" name="Slide Number Placeholder 3"/>
          <p:cNvSpPr>
            <a:spLocks noGrp="1"/>
          </p:cNvSpPr>
          <p:nvPr>
            <p:ph type="sldNum" sz="quarter" idx="5"/>
          </p:nvPr>
        </p:nvSpPr>
        <p:spPr>
          <a:noFill/>
        </p:spPr>
        <p:txBody>
          <a:bodyPr/>
          <a:lstStyle/>
          <a:p>
            <a:pPr defTabSz="922338"/>
            <a:fld id="{083B4230-C373-46A2-A4C7-04E824665CBD}" type="slidenum">
              <a:rPr lang="en-US" smtClean="0"/>
              <a:pPr defTabSz="922338"/>
              <a:t>66</a:t>
            </a:fld>
            <a:endParaRPr lang="en-US"/>
          </a:p>
        </p:txBody>
      </p:sp>
    </p:spTree>
    <p:extLst>
      <p:ext uri="{BB962C8B-B14F-4D97-AF65-F5344CB8AC3E}">
        <p14:creationId xmlns:p14="http://schemas.microsoft.com/office/powerpoint/2010/main" val="32738859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a:noFill/>
          <a:ln/>
        </p:spPr>
        <p:txBody>
          <a:bodyPr/>
          <a:lstStyle/>
          <a:p>
            <a:pPr eaLnBrk="1" hangingPunct="1">
              <a:spcBef>
                <a:spcPct val="0"/>
              </a:spcBef>
            </a:pPr>
            <a:r>
              <a:rPr lang="en-US" dirty="0"/>
              <a:t>March 21, 2017: corrected</a:t>
            </a:r>
            <a:r>
              <a:rPr lang="en-US" baseline="0" dirty="0"/>
              <a:t> RDA instruction number in speaker notes</a:t>
            </a: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Form of place name recorded in the preferred name: </a:t>
            </a:r>
            <a:r>
              <a:rPr lang="en-US" dirty="0" err="1"/>
              <a:t>Warrap</a:t>
            </a:r>
            <a:r>
              <a:rPr lang="en-US" dirty="0"/>
              <a:t> State</a:t>
            </a:r>
          </a:p>
          <a:p>
            <a:pPr eaLnBrk="1" hangingPunct="1">
              <a:spcBef>
                <a:spcPct val="0"/>
              </a:spcBef>
            </a:pPr>
            <a:endParaRPr lang="en-US" dirty="0"/>
          </a:p>
          <a:p>
            <a:pPr eaLnBrk="1" hangingPunct="1">
              <a:spcBef>
                <a:spcPct val="0"/>
              </a:spcBef>
            </a:pPr>
            <a:r>
              <a:rPr lang="en-US" dirty="0"/>
              <a:t>Preferred name: </a:t>
            </a:r>
            <a:r>
              <a:rPr lang="en-US" dirty="0" err="1"/>
              <a:t>Warrap</a:t>
            </a:r>
            <a:r>
              <a:rPr lang="en-US" dirty="0"/>
              <a:t> State (South Sudan)</a:t>
            </a:r>
          </a:p>
          <a:p>
            <a:pPr eaLnBrk="1" hangingPunct="1">
              <a:spcBef>
                <a:spcPct val="0"/>
              </a:spcBef>
            </a:pPr>
            <a:endParaRPr lang="en-US" dirty="0"/>
          </a:p>
          <a:p>
            <a:pPr eaLnBrk="1" hangingPunct="1">
              <a:spcBef>
                <a:spcPct val="0"/>
              </a:spcBef>
            </a:pPr>
            <a:r>
              <a:rPr lang="en-US" dirty="0"/>
              <a:t>Why?: LC-PCC PS for 16.2.2.3 says that if Geographic Names Server shows both a BGN approved and a BGN short form of the place name, generally select the longer form as the preferred name (unless RDA 16.2.2.8 is applicable, which in this case it isn’t).  </a:t>
            </a:r>
            <a:r>
              <a:rPr lang="en-US" i="1" dirty="0"/>
              <a:t>Reminder:</a:t>
            </a:r>
            <a:r>
              <a:rPr lang="en-US" dirty="0"/>
              <a:t> According to 16.2.2.4, the preferred name for the place (other than a country, state, etc. listed in 16.2.2.9.1, 16.2.2.10, or 16.2.2.11) includes the name of the larger place in which it is located or the larger jurisdiction to which it belongs. If the place name is being used as the conventional name for a government, the name of the larger place is enclosed in parentheses.  The authorized access point for the larger place (country) in question is </a:t>
            </a:r>
            <a:r>
              <a:rPr lang="en-US" i="1" dirty="0"/>
              <a:t>South Sudan</a:t>
            </a:r>
            <a:r>
              <a:rPr lang="en-US" dirty="0"/>
              <a:t>.</a:t>
            </a:r>
          </a:p>
          <a:p>
            <a:pPr eaLnBrk="1" hangingPunct="1">
              <a:spcBef>
                <a:spcPct val="0"/>
              </a:spcBef>
            </a:pPr>
            <a:endParaRPr lang="en-US" dirty="0"/>
          </a:p>
          <a:p>
            <a:pPr eaLnBrk="1" hangingPunct="1">
              <a:spcBef>
                <a:spcPct val="0"/>
              </a:spcBef>
            </a:pPr>
            <a:r>
              <a:rPr lang="en-US" dirty="0"/>
              <a:t>Access point for the place (assuming no conflict): </a:t>
            </a:r>
            <a:r>
              <a:rPr lang="en-US" dirty="0" err="1"/>
              <a:t>Warrap</a:t>
            </a:r>
            <a:r>
              <a:rPr lang="en-US" dirty="0"/>
              <a:t> State (South Sudan)</a:t>
            </a:r>
          </a:p>
        </p:txBody>
      </p:sp>
      <p:sp>
        <p:nvSpPr>
          <p:cNvPr id="141315" name="Slide Number Placeholder 3"/>
          <p:cNvSpPr>
            <a:spLocks noGrp="1"/>
          </p:cNvSpPr>
          <p:nvPr>
            <p:ph type="sldNum" sz="quarter" idx="5"/>
          </p:nvPr>
        </p:nvSpPr>
        <p:spPr>
          <a:noFill/>
        </p:spPr>
        <p:txBody>
          <a:bodyPr/>
          <a:lstStyle/>
          <a:p>
            <a:pPr defTabSz="922338"/>
            <a:fld id="{6A9DD943-2097-4432-A08D-DA23B8653CE3}" type="slidenum">
              <a:rPr lang="en-US" smtClean="0"/>
              <a:pPr defTabSz="922338"/>
              <a:t>67</a:t>
            </a:fld>
            <a:endParaRPr lang="en-US"/>
          </a:p>
        </p:txBody>
      </p:sp>
    </p:spTree>
    <p:extLst>
      <p:ext uri="{BB962C8B-B14F-4D97-AF65-F5344CB8AC3E}">
        <p14:creationId xmlns:p14="http://schemas.microsoft.com/office/powerpoint/2010/main" val="31228671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bwMode="auto">
          <a:noFill/>
          <a:ln>
            <a:solidFill>
              <a:srgbClr val="000000"/>
            </a:solidFill>
            <a:miter lim="800000"/>
            <a:headEnd/>
            <a:tailEnd/>
          </a:ln>
        </p:spPr>
      </p:sp>
      <p:sp>
        <p:nvSpPr>
          <p:cNvPr id="143362" name="Notes Placeholder 2"/>
          <p:cNvSpPr>
            <a:spLocks noGrp="1"/>
          </p:cNvSpPr>
          <p:nvPr>
            <p:ph type="body" idx="1"/>
          </p:nvPr>
        </p:nvSpPr>
        <p:spPr>
          <a:noFill/>
          <a:ln/>
        </p:spPr>
        <p:txBody>
          <a:bodyPr/>
          <a:lstStyle/>
          <a:p>
            <a:pPr eaLnBrk="1" hangingPunct="1">
              <a:spcBef>
                <a:spcPct val="0"/>
              </a:spcBef>
            </a:pPr>
            <a:r>
              <a:rPr lang="en-US" dirty="0"/>
              <a:t>March 12, 2014</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Form of place name recorded in the preferred name: Sidon</a:t>
            </a:r>
          </a:p>
          <a:p>
            <a:pPr eaLnBrk="1" hangingPunct="1">
              <a:spcBef>
                <a:spcPct val="0"/>
              </a:spcBef>
            </a:pPr>
            <a:endParaRPr lang="en-US" dirty="0"/>
          </a:p>
          <a:p>
            <a:pPr eaLnBrk="1" hangingPunct="1">
              <a:spcBef>
                <a:spcPct val="0"/>
              </a:spcBef>
            </a:pPr>
            <a:r>
              <a:rPr lang="en-US" dirty="0"/>
              <a:t>Preferred name: Sidon (Lebanon)</a:t>
            </a:r>
          </a:p>
          <a:p>
            <a:pPr eaLnBrk="1" hangingPunct="1">
              <a:spcBef>
                <a:spcPct val="0"/>
              </a:spcBef>
            </a:pPr>
            <a:endParaRPr lang="en-US" dirty="0"/>
          </a:p>
          <a:p>
            <a:pPr eaLnBrk="1" hangingPunct="1">
              <a:spcBef>
                <a:spcPct val="0"/>
              </a:spcBef>
            </a:pPr>
            <a:r>
              <a:rPr lang="en-US" dirty="0"/>
              <a:t>Why?: LC-PCC PS for 16.2.2.3 says if the United States Board on Geographic Names (BGN) approves both an approved and a conventional form, use the conventional form. </a:t>
            </a:r>
            <a:r>
              <a:rPr lang="en-US" i="1" dirty="0"/>
              <a:t>Reminder:</a:t>
            </a:r>
            <a:r>
              <a:rPr lang="en-US" dirty="0"/>
              <a:t> According to 16.2.2.4, the preferred name for the place (other than a country, state, etc. listed in 16.2.2.9.1, 16.2.2.10, or 16.2.2.11) includes the name of the larger place in which it is located or the larger jurisdiction to which it belongs. If the place name is being used as the conventional name for a government, the name of the larger place is enclosed in parentheses. The authorized access point for the larger place (country) in question is </a:t>
            </a:r>
            <a:r>
              <a:rPr lang="en-US" i="1" dirty="0"/>
              <a:t>Lebanon</a:t>
            </a:r>
            <a:r>
              <a:rPr lang="en-US" dirty="0"/>
              <a:t>.</a:t>
            </a:r>
          </a:p>
          <a:p>
            <a:pPr eaLnBrk="1" hangingPunct="1">
              <a:spcBef>
                <a:spcPct val="0"/>
              </a:spcBef>
            </a:pPr>
            <a:endParaRPr lang="en-US" dirty="0"/>
          </a:p>
          <a:p>
            <a:pPr eaLnBrk="1" hangingPunct="1">
              <a:spcBef>
                <a:spcPct val="0"/>
              </a:spcBef>
            </a:pPr>
            <a:r>
              <a:rPr lang="en-US" dirty="0"/>
              <a:t>Access point for the place (assuming no conflict): Sidon (Lebanon)</a:t>
            </a:r>
          </a:p>
        </p:txBody>
      </p:sp>
      <p:sp>
        <p:nvSpPr>
          <p:cNvPr id="143363" name="Slide Number Placeholder 3"/>
          <p:cNvSpPr>
            <a:spLocks noGrp="1"/>
          </p:cNvSpPr>
          <p:nvPr>
            <p:ph type="sldNum" sz="quarter" idx="5"/>
          </p:nvPr>
        </p:nvSpPr>
        <p:spPr>
          <a:noFill/>
        </p:spPr>
        <p:txBody>
          <a:bodyPr/>
          <a:lstStyle/>
          <a:p>
            <a:pPr defTabSz="922338"/>
            <a:fld id="{FE7E82F0-484E-4129-A869-1D65F4F4FFC4}" type="slidenum">
              <a:rPr lang="en-US" smtClean="0"/>
              <a:pPr defTabSz="922338"/>
              <a:t>68</a:t>
            </a:fld>
            <a:endParaRPr lang="en-US"/>
          </a:p>
        </p:txBody>
      </p:sp>
    </p:spTree>
    <p:extLst>
      <p:ext uri="{BB962C8B-B14F-4D97-AF65-F5344CB8AC3E}">
        <p14:creationId xmlns:p14="http://schemas.microsoft.com/office/powerpoint/2010/main" val="15730216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a:noFill/>
          <a:ln/>
        </p:spPr>
        <p:txBody>
          <a:bodyPr/>
          <a:lstStyle/>
          <a:p>
            <a:pPr eaLnBrk="1" hangingPunct="1">
              <a:spcBef>
                <a:spcPct val="0"/>
              </a:spcBef>
            </a:pPr>
            <a:r>
              <a:rPr lang="en-US" dirty="0"/>
              <a:t>March 21, 2017: corrected</a:t>
            </a:r>
            <a:r>
              <a:rPr lang="en-US" baseline="0" dirty="0"/>
              <a:t> LC-PCC PS number in speaker notes</a:t>
            </a:r>
          </a:p>
          <a:p>
            <a:pPr eaLnBrk="1" hangingPunct="1">
              <a:spcBef>
                <a:spcPct val="0"/>
              </a:spcBef>
            </a:pPr>
            <a:r>
              <a:rPr lang="en-US" baseline="0"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Preferred name: Palms (</a:t>
            </a:r>
            <a:r>
              <a:rPr lang="en-US" dirty="0" err="1"/>
              <a:t>Qld</a:t>
            </a:r>
            <a:r>
              <a:rPr lang="en-US" dirty="0"/>
              <a:t>.)</a:t>
            </a:r>
          </a:p>
          <a:p>
            <a:pPr eaLnBrk="1" hangingPunct="1">
              <a:spcBef>
                <a:spcPct val="0"/>
              </a:spcBef>
            </a:pPr>
            <a:endParaRPr lang="en-US" dirty="0"/>
          </a:p>
          <a:p>
            <a:pPr eaLnBrk="1" hangingPunct="1">
              <a:spcBef>
                <a:spcPct val="0"/>
              </a:spcBef>
            </a:pPr>
            <a:r>
              <a:rPr lang="en-US" dirty="0"/>
              <a:t>Why?: LC-PCC PS for 16.2.2.4 says to drop the initial article in a name like this. </a:t>
            </a:r>
            <a:r>
              <a:rPr lang="en-US" i="1" dirty="0"/>
              <a:t>Reminder:</a:t>
            </a:r>
            <a:r>
              <a:rPr lang="en-US" dirty="0"/>
              <a:t> According to 16.2.2.4, the preferred name for the place (other than a country, state, etc. listed in 16.2.2.9.1, 16.2.2.10, or 16.2.2.11) includes the name of the larger place in which it is located or the larger jurisdiction to which it belongs. If the place name is being used as the conventional name for a government, the name of the larger place is enclosed in parentheses. 16.2.2.9.2 says to abbreviate the name of the larger place as instructed in Appendix B (B.2) and B.2 refers catalogers to B.11 (Names of Certain Countries, States, Provinces, Territories, Etc.).  The abbreviation found in B.11 for Queensland is </a:t>
            </a:r>
            <a:r>
              <a:rPr lang="en-US" dirty="0" err="1"/>
              <a:t>Qld</a:t>
            </a:r>
            <a:r>
              <a:rPr lang="en-US" dirty="0"/>
              <a:t>.</a:t>
            </a:r>
          </a:p>
          <a:p>
            <a:pPr eaLnBrk="1" hangingPunct="1">
              <a:spcBef>
                <a:spcPct val="0"/>
              </a:spcBef>
            </a:pPr>
            <a:endParaRPr lang="en-US" dirty="0"/>
          </a:p>
          <a:p>
            <a:pPr eaLnBrk="1" hangingPunct="1">
              <a:spcBef>
                <a:spcPct val="0"/>
              </a:spcBef>
            </a:pPr>
            <a:r>
              <a:rPr lang="en-US" dirty="0"/>
              <a:t>Access point for the place (assuming no conflict): Palms (</a:t>
            </a:r>
            <a:r>
              <a:rPr lang="en-US" dirty="0" err="1"/>
              <a:t>Qld</a:t>
            </a:r>
            <a:r>
              <a:rPr lang="en-US" dirty="0"/>
              <a:t>.)</a:t>
            </a:r>
          </a:p>
        </p:txBody>
      </p:sp>
      <p:sp>
        <p:nvSpPr>
          <p:cNvPr id="145411" name="Slide Number Placeholder 3"/>
          <p:cNvSpPr>
            <a:spLocks noGrp="1"/>
          </p:cNvSpPr>
          <p:nvPr>
            <p:ph type="sldNum" sz="quarter" idx="5"/>
          </p:nvPr>
        </p:nvSpPr>
        <p:spPr>
          <a:noFill/>
        </p:spPr>
        <p:txBody>
          <a:bodyPr/>
          <a:lstStyle/>
          <a:p>
            <a:pPr defTabSz="922338"/>
            <a:fld id="{0B4EA8CB-7B5E-4FA9-B44D-824EBFBA38BA}" type="slidenum">
              <a:rPr lang="en-US" smtClean="0"/>
              <a:pPr defTabSz="922338"/>
              <a:t>69</a:t>
            </a:fld>
            <a:endParaRPr lang="en-US"/>
          </a:p>
        </p:txBody>
      </p:sp>
    </p:spTree>
    <p:extLst>
      <p:ext uri="{BB962C8B-B14F-4D97-AF65-F5344CB8AC3E}">
        <p14:creationId xmlns:p14="http://schemas.microsoft.com/office/powerpoint/2010/main" val="11713123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a:noFill/>
          <a:ln/>
        </p:spPr>
        <p:txBody>
          <a:bodyPr/>
          <a:lstStyle/>
          <a:p>
            <a:pPr eaLnBrk="1" hangingPunct="1">
              <a:spcBef>
                <a:spcPct val="0"/>
              </a:spcBef>
            </a:pPr>
            <a:r>
              <a:rPr lang="en-US" dirty="0"/>
              <a:t>March 21, 2017: corrected</a:t>
            </a:r>
            <a:r>
              <a:rPr lang="en-US" baseline="0" dirty="0"/>
              <a:t> LC-PCC PS 16.2.2.4 number and text in speaker notes</a:t>
            </a:r>
          </a:p>
          <a:p>
            <a:pPr eaLnBrk="1" hangingPunct="1">
              <a:spcBef>
                <a:spcPct val="0"/>
              </a:spcBef>
            </a:pPr>
            <a:r>
              <a:rPr lang="en-US" baseline="0"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Preferred name: La Paloma (Tex.)   </a:t>
            </a:r>
            <a:r>
              <a:rPr lang="en-US" i="1" dirty="0"/>
              <a:t>Note:</a:t>
            </a:r>
            <a:r>
              <a:rPr lang="en-US" dirty="0"/>
              <a:t> La Paloma means “The Dove” in English.</a:t>
            </a:r>
          </a:p>
          <a:p>
            <a:pPr eaLnBrk="1" hangingPunct="1">
              <a:spcBef>
                <a:spcPct val="0"/>
              </a:spcBef>
            </a:pPr>
            <a:endParaRPr lang="en-US" dirty="0"/>
          </a:p>
          <a:p>
            <a:pPr eaLnBrk="1" hangingPunct="1">
              <a:spcBef>
                <a:spcPct val="0"/>
              </a:spcBef>
            </a:pPr>
            <a:r>
              <a:rPr lang="en-US" dirty="0"/>
              <a:t>Why?: LC-PCC PS for 16.2.2.4 says to retain </a:t>
            </a:r>
            <a:r>
              <a:rPr lang="en-CA" dirty="0"/>
              <a:t>the initial article when the name is to be accessed under the initial article, regardless of language (e.g., “Los Angeles”). Retain initial articles for non-English place names in English-speaking countries.</a:t>
            </a:r>
            <a:r>
              <a:rPr lang="en-US" dirty="0"/>
              <a:t> </a:t>
            </a:r>
          </a:p>
          <a:p>
            <a:pPr eaLnBrk="1" hangingPunct="1">
              <a:spcBef>
                <a:spcPct val="0"/>
              </a:spcBef>
            </a:pPr>
            <a:endParaRPr lang="en-US" i="1" dirty="0"/>
          </a:p>
          <a:p>
            <a:pPr eaLnBrk="1" hangingPunct="1">
              <a:spcBef>
                <a:spcPct val="0"/>
              </a:spcBef>
            </a:pPr>
            <a:r>
              <a:rPr lang="en-US" i="1" dirty="0"/>
              <a:t>Reminder:</a:t>
            </a:r>
            <a:r>
              <a:rPr lang="en-US" dirty="0"/>
              <a:t> According to 16.2.2.4, the preferred name for the place (other than a country, state, etc. listed in 16.2.2.9.1, 16.2.2.10, or 16.2.2.11) includes the name of the larger place in which it is located or the larger jurisdiction to which it belongs. If the place name is being used as the conventional name for a government, the name of the larger place is enclosed in parentheses. 16.2.2.9.2 says to abbreviate the name of the larger place as instructed in Appendix B (B.2) and B.2 refers catalogers to B.11 (Names of Certain Countries, States, Provinces, Territories, Etc.).  The abbreviation found in B.11 for Texas is Tex.</a:t>
            </a:r>
          </a:p>
          <a:p>
            <a:pPr eaLnBrk="1" hangingPunct="1">
              <a:spcBef>
                <a:spcPct val="0"/>
              </a:spcBef>
            </a:pPr>
            <a:endParaRPr lang="en-US" dirty="0"/>
          </a:p>
          <a:p>
            <a:pPr eaLnBrk="1" hangingPunct="1">
              <a:spcBef>
                <a:spcPct val="0"/>
              </a:spcBef>
            </a:pPr>
            <a:r>
              <a:rPr lang="en-US" dirty="0"/>
              <a:t>Access point for the place (assuming no conflict): La Paloma (Tex.)</a:t>
            </a:r>
          </a:p>
        </p:txBody>
      </p:sp>
      <p:sp>
        <p:nvSpPr>
          <p:cNvPr id="147459" name="Slide Number Placeholder 3"/>
          <p:cNvSpPr>
            <a:spLocks noGrp="1"/>
          </p:cNvSpPr>
          <p:nvPr>
            <p:ph type="sldNum" sz="quarter" idx="5"/>
          </p:nvPr>
        </p:nvSpPr>
        <p:spPr>
          <a:noFill/>
        </p:spPr>
        <p:txBody>
          <a:bodyPr/>
          <a:lstStyle/>
          <a:p>
            <a:pPr defTabSz="922338"/>
            <a:fld id="{61B84628-4796-465F-9736-99E88190F3A4}" type="slidenum">
              <a:rPr lang="en-US" smtClean="0"/>
              <a:pPr defTabSz="922338"/>
              <a:t>70</a:t>
            </a:fld>
            <a:endParaRPr lang="en-US"/>
          </a:p>
        </p:txBody>
      </p:sp>
    </p:spTree>
    <p:extLst>
      <p:ext uri="{BB962C8B-B14F-4D97-AF65-F5344CB8AC3E}">
        <p14:creationId xmlns:p14="http://schemas.microsoft.com/office/powerpoint/2010/main" val="22808545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Answers on next slide</a:t>
            </a:r>
          </a:p>
        </p:txBody>
      </p:sp>
      <p:sp>
        <p:nvSpPr>
          <p:cNvPr id="149507" name="Slide Number Placeholder 3"/>
          <p:cNvSpPr>
            <a:spLocks noGrp="1"/>
          </p:cNvSpPr>
          <p:nvPr>
            <p:ph type="sldNum" sz="quarter" idx="5"/>
          </p:nvPr>
        </p:nvSpPr>
        <p:spPr>
          <a:noFill/>
        </p:spPr>
        <p:txBody>
          <a:bodyPr/>
          <a:lstStyle/>
          <a:p>
            <a:pPr defTabSz="922338"/>
            <a:fld id="{207E0BD6-6E6E-45E3-982C-96E2886B966E}" type="slidenum">
              <a:rPr lang="en-US" smtClean="0"/>
              <a:pPr defTabSz="922338"/>
              <a:t>71</a:t>
            </a:fld>
            <a:endParaRPr lang="en-US"/>
          </a:p>
        </p:txBody>
      </p:sp>
    </p:spTree>
    <p:extLst>
      <p:ext uri="{BB962C8B-B14F-4D97-AF65-F5344CB8AC3E}">
        <p14:creationId xmlns:p14="http://schemas.microsoft.com/office/powerpoint/2010/main" val="30187763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a:noFill/>
          <a:ln/>
        </p:spPr>
        <p:txBody>
          <a:bodyPr/>
          <a:lstStyle/>
          <a:p>
            <a:pPr eaLnBrk="1" hangingPunct="1">
              <a:spcBef>
                <a:spcPct val="0"/>
              </a:spcBef>
            </a:pPr>
            <a:r>
              <a:rPr lang="en-US" dirty="0"/>
              <a:t>March 21, 2017: updated answers and reference to DCM</a:t>
            </a:r>
            <a:r>
              <a:rPr lang="en-US" baseline="0" dirty="0"/>
              <a:t> Z1 in speaker notes</a:t>
            </a:r>
            <a:endParaRPr lang="en-US" dirty="0"/>
          </a:p>
          <a:p>
            <a:pPr eaLnBrk="1" hangingPunct="1">
              <a:spcBef>
                <a:spcPct val="0"/>
              </a:spcBef>
            </a:pPr>
            <a:r>
              <a:rPr lang="en-US" sz="1100" dirty="0"/>
              <a:t>ANSWERS - ANIMATED SLIDE.  Click to bring in each answer</a:t>
            </a:r>
          </a:p>
          <a:p>
            <a:pPr eaLnBrk="1" hangingPunct="1">
              <a:spcBef>
                <a:spcPct val="0"/>
              </a:spcBef>
            </a:pPr>
            <a:endParaRPr lang="en-US" sz="1100" dirty="0"/>
          </a:p>
          <a:p>
            <a:pPr eaLnBrk="1" hangingPunct="1">
              <a:spcBef>
                <a:spcPct val="0"/>
              </a:spcBef>
            </a:pPr>
            <a:r>
              <a:rPr lang="en-US" sz="1100" dirty="0"/>
              <a:t>You must apply Appendix B.11 and use abbreviations for places listed there, so N.Z. for New Zealand, and U.S. for United States.</a:t>
            </a:r>
          </a:p>
          <a:p>
            <a:pPr eaLnBrk="1" hangingPunct="1">
              <a:spcBef>
                <a:spcPct val="0"/>
              </a:spcBef>
            </a:pPr>
            <a:endParaRPr lang="en-US" sz="1100" dirty="0"/>
          </a:p>
          <a:p>
            <a:pPr eaLnBrk="1" hangingPunct="1">
              <a:spcBef>
                <a:spcPct val="0"/>
              </a:spcBef>
            </a:pPr>
            <a:r>
              <a:rPr lang="en-US" sz="1100" dirty="0"/>
              <a:t>a)  130 _0 $a X factor (Television program : U.S.)</a:t>
            </a:r>
          </a:p>
          <a:p>
            <a:pPr eaLnBrk="1" hangingPunct="1">
              <a:spcBef>
                <a:spcPct val="0"/>
              </a:spcBef>
            </a:pPr>
            <a:r>
              <a:rPr lang="en-US" sz="1100" dirty="0"/>
              <a:t>     370      $g United</a:t>
            </a:r>
            <a:r>
              <a:rPr lang="en-US" sz="1100" baseline="0" dirty="0"/>
              <a:t> States $2 </a:t>
            </a:r>
            <a:r>
              <a:rPr lang="en-US" sz="1100" baseline="0" dirty="0" err="1"/>
              <a:t>naf</a:t>
            </a:r>
            <a:endParaRPr lang="en-US" sz="1100" dirty="0"/>
          </a:p>
          <a:p>
            <a:pPr eaLnBrk="1" hangingPunct="1">
              <a:spcBef>
                <a:spcPct val="0"/>
              </a:spcBef>
            </a:pPr>
            <a:endParaRPr lang="en-US" sz="1100" dirty="0"/>
          </a:p>
          <a:p>
            <a:pPr eaLnBrk="1" hangingPunct="1">
              <a:spcBef>
                <a:spcPct val="0"/>
              </a:spcBef>
            </a:pPr>
            <a:r>
              <a:rPr lang="en-US" sz="1100" dirty="0"/>
              <a:t>b)  130 _0 $a X factor (Television program : Great Britain)</a:t>
            </a:r>
          </a:p>
          <a:p>
            <a:pPr eaLnBrk="1" hangingPunct="1">
              <a:spcBef>
                <a:spcPct val="0"/>
              </a:spcBef>
            </a:pPr>
            <a:r>
              <a:rPr lang="en-US" sz="1100" dirty="0"/>
              <a:t>     370      $g Great Britain $2 </a:t>
            </a:r>
            <a:r>
              <a:rPr lang="en-US" sz="1100" dirty="0" err="1"/>
              <a:t>naf</a:t>
            </a:r>
            <a:endParaRPr lang="en-US" sz="1100" dirty="0"/>
          </a:p>
          <a:p>
            <a:pPr eaLnBrk="1" hangingPunct="1">
              <a:spcBef>
                <a:spcPct val="0"/>
              </a:spcBef>
            </a:pPr>
            <a:endParaRPr lang="en-US" sz="1100" dirty="0"/>
          </a:p>
          <a:p>
            <a:pPr eaLnBrk="1" hangingPunct="1">
              <a:spcBef>
                <a:spcPct val="0"/>
              </a:spcBef>
            </a:pPr>
            <a:r>
              <a:rPr lang="en-US" sz="1100" i="1" dirty="0"/>
              <a:t>Note:</a:t>
            </a:r>
            <a:r>
              <a:rPr lang="en-US" sz="1100" dirty="0"/>
              <a:t> LC-PCC PS for 16.4 says “Follow the British Library’s practice of using ‘Great Britain’ as the conventional name for the government of the United Kingdom.”  Therefore, the abbreviation U.K. will </a:t>
            </a:r>
            <a:r>
              <a:rPr lang="en-US" sz="1100" i="1" dirty="0"/>
              <a:t>never</a:t>
            </a:r>
            <a:r>
              <a:rPr lang="en-US" sz="1100" dirty="0"/>
              <a:t> be used when recording a place.  Always use “Great Britain” for the name of that country.</a:t>
            </a:r>
          </a:p>
          <a:p>
            <a:pPr eaLnBrk="1" hangingPunct="1">
              <a:spcBef>
                <a:spcPct val="0"/>
              </a:spcBef>
            </a:pPr>
            <a:endParaRPr lang="en-US" sz="1100" dirty="0"/>
          </a:p>
          <a:p>
            <a:pPr eaLnBrk="1" hangingPunct="1">
              <a:spcBef>
                <a:spcPct val="0"/>
              </a:spcBef>
            </a:pPr>
            <a:r>
              <a:rPr lang="en-US" sz="1100" dirty="0"/>
              <a:t>c)  130 _0 $a X factor (Television program : N.Z.)</a:t>
            </a:r>
          </a:p>
          <a:p>
            <a:pPr eaLnBrk="1" hangingPunct="1">
              <a:spcBef>
                <a:spcPct val="0"/>
              </a:spcBef>
            </a:pPr>
            <a:r>
              <a:rPr lang="en-US" sz="1100" dirty="0"/>
              <a:t>     370      $g New</a:t>
            </a:r>
            <a:r>
              <a:rPr lang="en-US" sz="1100" baseline="0" dirty="0"/>
              <a:t> Zealand $2 </a:t>
            </a:r>
            <a:r>
              <a:rPr lang="en-US" sz="1100" baseline="0" dirty="0" err="1"/>
              <a:t>naf</a:t>
            </a:r>
            <a:endParaRPr lang="en-US" sz="1100" dirty="0"/>
          </a:p>
          <a:p>
            <a:pPr eaLnBrk="1" hangingPunct="1">
              <a:spcBef>
                <a:spcPct val="0"/>
              </a:spcBef>
            </a:pPr>
            <a:endParaRPr lang="en-US" sz="1100" dirty="0"/>
          </a:p>
          <a:p>
            <a:pPr eaLnBrk="1" hangingPunct="1">
              <a:spcBef>
                <a:spcPct val="0"/>
              </a:spcBef>
            </a:pPr>
            <a:r>
              <a:rPr lang="en-US" sz="1100" dirty="0"/>
              <a:t>d)  130 _0 $a </a:t>
            </a:r>
            <a:r>
              <a:rPr lang="en-US" sz="1100" dirty="0" err="1"/>
              <a:t>Ikʻs-faktor</a:t>
            </a:r>
            <a:endParaRPr lang="en-US" sz="1100" dirty="0"/>
          </a:p>
          <a:p>
            <a:pPr eaLnBrk="1" hangingPunct="1">
              <a:spcBef>
                <a:spcPct val="0"/>
              </a:spcBef>
            </a:pPr>
            <a:r>
              <a:rPr lang="en-US" sz="1100" dirty="0"/>
              <a:t>     430 _0 $a X-factor (Television program : Armenia)</a:t>
            </a:r>
          </a:p>
          <a:p>
            <a:pPr eaLnBrk="1" hangingPunct="1">
              <a:spcBef>
                <a:spcPct val="0"/>
              </a:spcBef>
            </a:pPr>
            <a:r>
              <a:rPr lang="en-US" sz="1100" dirty="0"/>
              <a:t>     370      $g Armenia (Republic) $2 </a:t>
            </a:r>
            <a:r>
              <a:rPr lang="en-US" sz="1100" dirty="0" err="1"/>
              <a:t>naf</a:t>
            </a:r>
            <a:endParaRPr lang="en-US" sz="1100" dirty="0"/>
          </a:p>
          <a:p>
            <a:pPr eaLnBrk="1" hangingPunct="1">
              <a:spcBef>
                <a:spcPct val="0"/>
              </a:spcBef>
            </a:pPr>
            <a:endParaRPr lang="en-US" sz="1100" dirty="0"/>
          </a:p>
          <a:p>
            <a:pPr eaLnBrk="1" hangingPunct="1">
              <a:spcBef>
                <a:spcPct val="0"/>
              </a:spcBef>
            </a:pPr>
            <a:r>
              <a:rPr lang="en-US" sz="1100" dirty="0"/>
              <a:t>Note from the last example that any qualifying term for type of jurisdiction that may be included in the authorized access point is </a:t>
            </a:r>
            <a:r>
              <a:rPr lang="en-US" sz="1100" b="1" dirty="0"/>
              <a:t>not</a:t>
            </a:r>
            <a:r>
              <a:rPr lang="en-US" sz="1100" dirty="0"/>
              <a:t> included in the qualifier.  DCM Z1 for field 370: </a:t>
            </a:r>
          </a:p>
          <a:p>
            <a:pPr eaLnBrk="1" hangingPunct="1">
              <a:spcBef>
                <a:spcPct val="0"/>
              </a:spcBef>
            </a:pPr>
            <a:endParaRPr lang="en-US" sz="1100" dirty="0"/>
          </a:p>
          <a:p>
            <a:r>
              <a:rPr lang="en-CA" sz="1200" b="0" i="0" u="none" strike="noStrike" kern="1200" baseline="0" dirty="0">
                <a:solidFill>
                  <a:schemeClr val="tx1"/>
                </a:solidFill>
                <a:latin typeface="+mn-lt"/>
                <a:ea typeface="+mn-ea"/>
                <a:cs typeface="+mn-cs"/>
              </a:rPr>
              <a:t>For jurisdictions or other place names with authority records in the LC/NAF, use the authorized access point form as found, recording the source in subfield $2. The form of place name in 370 may </a:t>
            </a:r>
          </a:p>
          <a:p>
            <a:r>
              <a:rPr lang="en-CA" sz="1200" b="0" i="0" u="none" strike="noStrike" kern="1200" baseline="0" dirty="0">
                <a:solidFill>
                  <a:schemeClr val="tx1"/>
                </a:solidFill>
                <a:latin typeface="+mn-lt"/>
                <a:ea typeface="+mn-ea"/>
                <a:cs typeface="+mn-cs"/>
              </a:rPr>
              <a:t>differ from the form of place name added to a preferred name of place or an access point per RDA and LC-PCC PS instructions.</a:t>
            </a:r>
            <a:endParaRPr lang="en-US" sz="1100" dirty="0"/>
          </a:p>
        </p:txBody>
      </p:sp>
      <p:sp>
        <p:nvSpPr>
          <p:cNvPr id="151555" name="Slide Number Placeholder 3"/>
          <p:cNvSpPr>
            <a:spLocks noGrp="1"/>
          </p:cNvSpPr>
          <p:nvPr>
            <p:ph type="sldNum" sz="quarter" idx="5"/>
          </p:nvPr>
        </p:nvSpPr>
        <p:spPr>
          <a:noFill/>
        </p:spPr>
        <p:txBody>
          <a:bodyPr/>
          <a:lstStyle/>
          <a:p>
            <a:pPr defTabSz="922338"/>
            <a:fld id="{9B64D39A-5DBE-4F9E-BE60-DED8A011A410}" type="slidenum">
              <a:rPr lang="en-US" smtClean="0"/>
              <a:pPr defTabSz="922338"/>
              <a:t>72</a:t>
            </a:fld>
            <a:endParaRPr lang="en-US"/>
          </a:p>
        </p:txBody>
      </p:sp>
    </p:spTree>
    <p:extLst>
      <p:ext uri="{BB962C8B-B14F-4D97-AF65-F5344CB8AC3E}">
        <p14:creationId xmlns:p14="http://schemas.microsoft.com/office/powerpoint/2010/main" val="17077128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a:noFill/>
          <a:ln/>
        </p:spPr>
        <p:txBody>
          <a:bodyPr/>
          <a:lstStyle/>
          <a:p>
            <a:pPr eaLnBrk="1" hangingPunct="1">
              <a:spcBef>
                <a:spcPct val="0"/>
              </a:spcBef>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dirty="0"/>
              <a:t>Answer on next slide.</a:t>
            </a:r>
          </a:p>
          <a:p>
            <a:pPr eaLnBrk="1" hangingPunct="1">
              <a:spcBef>
                <a:spcPct val="0"/>
              </a:spcBef>
            </a:pPr>
            <a:endParaRPr lang="en-US" dirty="0"/>
          </a:p>
          <a:p>
            <a:pPr eaLnBrk="1" hangingPunct="1">
              <a:spcBef>
                <a:spcPct val="0"/>
              </a:spcBef>
            </a:pPr>
            <a:r>
              <a:rPr lang="en-US" dirty="0"/>
              <a:t>Preferred name for the place: Ujjain (India)</a:t>
            </a:r>
          </a:p>
          <a:p>
            <a:pPr eaLnBrk="1" hangingPunct="1">
              <a:spcBef>
                <a:spcPct val="0"/>
              </a:spcBef>
            </a:pPr>
            <a:endParaRPr lang="en-US" dirty="0"/>
          </a:p>
          <a:p>
            <a:pPr eaLnBrk="1" hangingPunct="1">
              <a:spcBef>
                <a:spcPct val="0"/>
              </a:spcBef>
            </a:pPr>
            <a:r>
              <a:rPr lang="en-US" dirty="0"/>
              <a:t>Access points:</a:t>
            </a:r>
          </a:p>
          <a:p>
            <a:pPr eaLnBrk="1" hangingPunct="1">
              <a:spcBef>
                <a:spcPct val="0"/>
              </a:spcBef>
            </a:pPr>
            <a:endParaRPr lang="en-US" dirty="0"/>
          </a:p>
          <a:p>
            <a:pPr eaLnBrk="1" hangingPunct="1">
              <a:spcBef>
                <a:spcPct val="0"/>
              </a:spcBef>
            </a:pPr>
            <a:r>
              <a:rPr lang="en-US" dirty="0"/>
              <a:t>151 __ $a Ujjain (India : District)</a:t>
            </a:r>
          </a:p>
          <a:p>
            <a:pPr eaLnBrk="1" hangingPunct="1">
              <a:spcBef>
                <a:spcPct val="0"/>
              </a:spcBef>
            </a:pPr>
            <a:r>
              <a:rPr lang="en-US" dirty="0"/>
              <a:t>451 __ $a Ujjain District (India)</a:t>
            </a:r>
          </a:p>
          <a:p>
            <a:pPr eaLnBrk="1" hangingPunct="1">
              <a:spcBef>
                <a:spcPct val="0"/>
              </a:spcBef>
            </a:pPr>
            <a:endParaRPr lang="en-US" dirty="0"/>
          </a:p>
          <a:p>
            <a:pPr eaLnBrk="1" hangingPunct="1">
              <a:spcBef>
                <a:spcPct val="0"/>
              </a:spcBef>
            </a:pPr>
            <a:r>
              <a:rPr lang="en-US" dirty="0"/>
              <a:t>Explanation: BGN approved form is selected as the basis for the preferred name, but it conflicts with a city/town. Therefore type of jurisdiction (11.7.1.5) becomes a core element, since it is needed to differentiate the two jurisdictions with the same name.  11.13.1.6 requires the type of jurisdiction to be added to distinguish one access point from another, but it is only added to the access point for the district in this case. According to 11.13.1.6, a term for type of jurisdiction is only ever added to the name of a government </a:t>
            </a:r>
            <a:r>
              <a:rPr lang="en-US" i="1" dirty="0"/>
              <a:t>other than a city or a town</a:t>
            </a:r>
            <a:r>
              <a:rPr lang="en-US" dirty="0"/>
              <a:t>.</a:t>
            </a:r>
          </a:p>
        </p:txBody>
      </p:sp>
      <p:sp>
        <p:nvSpPr>
          <p:cNvPr id="153603" name="Slide Number Placeholder 3"/>
          <p:cNvSpPr>
            <a:spLocks noGrp="1"/>
          </p:cNvSpPr>
          <p:nvPr>
            <p:ph type="sldNum" sz="quarter" idx="5"/>
          </p:nvPr>
        </p:nvSpPr>
        <p:spPr>
          <a:noFill/>
        </p:spPr>
        <p:txBody>
          <a:bodyPr/>
          <a:lstStyle/>
          <a:p>
            <a:pPr defTabSz="922338"/>
            <a:fld id="{A3067312-A770-4451-A86B-FD9DD55156FF}" type="slidenum">
              <a:rPr lang="en-US" smtClean="0"/>
              <a:pPr defTabSz="922338"/>
              <a:t>73</a:t>
            </a:fld>
            <a:endParaRPr lang="en-US"/>
          </a:p>
        </p:txBody>
      </p:sp>
    </p:spTree>
    <p:extLst>
      <p:ext uri="{BB962C8B-B14F-4D97-AF65-F5344CB8AC3E}">
        <p14:creationId xmlns:p14="http://schemas.microsoft.com/office/powerpoint/2010/main" val="2550165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October 10, 2023: changed </a:t>
            </a:r>
            <a:r>
              <a:rPr lang="en-US" dirty="0" err="1"/>
              <a:t>GEOnet</a:t>
            </a:r>
            <a:r>
              <a:rPr lang="en-US" dirty="0"/>
              <a:t> to GNS in 670</a:t>
            </a:r>
          </a:p>
          <a:p>
            <a:pPr eaLnBrk="1" hangingPunct="1">
              <a:spcBef>
                <a:spcPct val="0"/>
              </a:spcBef>
            </a:pPr>
            <a:r>
              <a:rPr lang="en-US" dirty="0"/>
              <a:t>ANSWER.  ANIMATED SLIDE.  Click to bring in each answer.</a:t>
            </a:r>
          </a:p>
          <a:p>
            <a:pPr eaLnBrk="1" hangingPunct="1">
              <a:spcBef>
                <a:spcPct val="0"/>
              </a:spcBef>
            </a:pPr>
            <a:endParaRPr lang="en-US" dirty="0"/>
          </a:p>
          <a:p>
            <a:pPr eaLnBrk="1" hangingPunct="1">
              <a:spcBef>
                <a:spcPct val="0"/>
              </a:spcBef>
            </a:pPr>
            <a:r>
              <a:rPr lang="en-US" dirty="0"/>
              <a:t>Preferred name for the place: Ujjain (India)</a:t>
            </a:r>
          </a:p>
          <a:p>
            <a:pPr eaLnBrk="1" hangingPunct="1">
              <a:spcBef>
                <a:spcPct val="0"/>
              </a:spcBef>
            </a:pPr>
            <a:endParaRPr lang="en-US" dirty="0"/>
          </a:p>
          <a:p>
            <a:pPr eaLnBrk="1" hangingPunct="1">
              <a:spcBef>
                <a:spcPct val="0"/>
              </a:spcBef>
            </a:pPr>
            <a:r>
              <a:rPr lang="en-US" dirty="0"/>
              <a:t>Access points:</a:t>
            </a:r>
          </a:p>
          <a:p>
            <a:pPr eaLnBrk="1" hangingPunct="1">
              <a:spcBef>
                <a:spcPct val="0"/>
              </a:spcBef>
            </a:pPr>
            <a:endParaRPr lang="en-US" dirty="0"/>
          </a:p>
          <a:p>
            <a:pPr eaLnBrk="1" hangingPunct="1">
              <a:spcBef>
                <a:spcPct val="0"/>
              </a:spcBef>
            </a:pPr>
            <a:r>
              <a:rPr lang="en-US" dirty="0"/>
              <a:t>151 __ $a Ujjain (India : District)</a:t>
            </a:r>
          </a:p>
          <a:p>
            <a:pPr eaLnBrk="1" hangingPunct="1">
              <a:spcBef>
                <a:spcPct val="0"/>
              </a:spcBef>
            </a:pPr>
            <a:r>
              <a:rPr lang="en-US" dirty="0"/>
              <a:t>451 __ $a Ujjain District (India)</a:t>
            </a:r>
          </a:p>
          <a:p>
            <a:pPr eaLnBrk="1" hangingPunct="1">
              <a:spcBef>
                <a:spcPct val="0"/>
              </a:spcBef>
            </a:pPr>
            <a:endParaRPr lang="en-US" dirty="0"/>
          </a:p>
          <a:p>
            <a:pPr eaLnBrk="1" hangingPunct="1">
              <a:spcBef>
                <a:spcPct val="0"/>
              </a:spcBef>
            </a:pPr>
            <a:r>
              <a:rPr lang="en-US" dirty="0"/>
              <a:t>Explanation: BGN approved form is selected as the basis for the preferred name, but it conflicts with a city/town. Therefore type of jurisdiction (11.7.1.5) becomes a core element, since it is needed to differentiate the two jurisdictions with the same name.  11.13.1.6 requires the type of jurisdiction to be added to distinguish one access point from another, but it is only added to the access point for the district in this case. According to 11.13.1.6, a term for type of jurisdiction is only ever added to the name of a government </a:t>
            </a:r>
            <a:r>
              <a:rPr lang="en-US" i="1" dirty="0"/>
              <a:t>other than a city or a town</a:t>
            </a:r>
            <a:r>
              <a:rPr lang="en-US" dirty="0"/>
              <a:t>.</a:t>
            </a:r>
          </a:p>
        </p:txBody>
      </p:sp>
      <p:sp>
        <p:nvSpPr>
          <p:cNvPr id="155651" name="Slide Number Placeholder 3"/>
          <p:cNvSpPr>
            <a:spLocks noGrp="1"/>
          </p:cNvSpPr>
          <p:nvPr>
            <p:ph type="sldNum" sz="quarter" idx="5"/>
          </p:nvPr>
        </p:nvSpPr>
        <p:spPr>
          <a:noFill/>
        </p:spPr>
        <p:txBody>
          <a:bodyPr/>
          <a:lstStyle/>
          <a:p>
            <a:pPr defTabSz="922338"/>
            <a:fld id="{6716CFEE-18F0-4F10-BD82-F35D38925BA5}" type="slidenum">
              <a:rPr lang="en-US" smtClean="0"/>
              <a:pPr defTabSz="922338"/>
              <a:t>74</a:t>
            </a:fld>
            <a:endParaRPr lang="en-US"/>
          </a:p>
        </p:txBody>
      </p:sp>
    </p:spTree>
    <p:extLst>
      <p:ext uri="{BB962C8B-B14F-4D97-AF65-F5344CB8AC3E}">
        <p14:creationId xmlns:p14="http://schemas.microsoft.com/office/powerpoint/2010/main" val="14330233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a:noFill/>
          <a:ln/>
        </p:spPr>
        <p:txBody>
          <a:bodyPr/>
          <a:lstStyle/>
          <a:p>
            <a:r>
              <a:rPr lang="en-US"/>
              <a:t>May 1, 2013</a:t>
            </a:r>
          </a:p>
          <a:p>
            <a:endParaRPr lang="en-US"/>
          </a:p>
        </p:txBody>
      </p:sp>
      <p:sp>
        <p:nvSpPr>
          <p:cNvPr id="157699" name="Slide Number Placeholder 3"/>
          <p:cNvSpPr>
            <a:spLocks noGrp="1"/>
          </p:cNvSpPr>
          <p:nvPr>
            <p:ph type="sldNum" sz="quarter" idx="5"/>
          </p:nvPr>
        </p:nvSpPr>
        <p:spPr>
          <a:noFill/>
        </p:spPr>
        <p:txBody>
          <a:bodyPr/>
          <a:lstStyle/>
          <a:p>
            <a:pPr defTabSz="922338"/>
            <a:fld id="{90A6728E-7FE6-43AD-8B87-D6A11971B515}" type="slidenum">
              <a:rPr lang="en-US" smtClean="0"/>
              <a:pPr defTabSz="922338"/>
              <a:t>75</a:t>
            </a:fld>
            <a:endParaRPr lang="en-US"/>
          </a:p>
        </p:txBody>
      </p:sp>
    </p:spTree>
    <p:extLst>
      <p:ext uri="{BB962C8B-B14F-4D97-AF65-F5344CB8AC3E}">
        <p14:creationId xmlns:p14="http://schemas.microsoft.com/office/powerpoint/2010/main" val="41363330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noFill/>
          <a:ln>
            <a:solidFill>
              <a:srgbClr val="000000"/>
            </a:solidFill>
            <a:miter lim="800000"/>
            <a:headEnd/>
            <a:tailEnd/>
          </a:ln>
        </p:spPr>
      </p:sp>
      <p:sp>
        <p:nvSpPr>
          <p:cNvPr id="159746" name="Notes Placeholder 2"/>
          <p:cNvSpPr>
            <a:spLocks noGrp="1"/>
          </p:cNvSpPr>
          <p:nvPr>
            <p:ph type="body" idx="1"/>
          </p:nvPr>
        </p:nvSpPr>
        <p:spPr>
          <a:noFill/>
          <a:ln/>
        </p:spPr>
        <p:txBody>
          <a:bodyPr/>
          <a:lstStyle/>
          <a:p>
            <a:pPr eaLnBrk="1" hangingPunct="1">
              <a:spcBef>
                <a:spcPct val="0"/>
              </a:spcBef>
            </a:pPr>
            <a:r>
              <a:rPr lang="en-US" dirty="0"/>
              <a:t>March 21, 2017: corrected</a:t>
            </a:r>
            <a:r>
              <a:rPr lang="en-US" baseline="0" dirty="0"/>
              <a:t> RDA instruction number.</a:t>
            </a:r>
          </a:p>
          <a:p>
            <a:pPr eaLnBrk="1" hangingPunct="1">
              <a:spcBef>
                <a:spcPct val="0"/>
              </a:spcBef>
            </a:pPr>
            <a:endParaRPr lang="en-US" dirty="0"/>
          </a:p>
          <a:p>
            <a:pPr eaLnBrk="1" hangingPunct="1">
              <a:spcBef>
                <a:spcPct val="0"/>
              </a:spcBef>
            </a:pPr>
            <a:r>
              <a:rPr lang="en-US" dirty="0"/>
              <a:t>Before we look at the instructions for recording the preferred name for places with the same name, it’s important to remember what the LC-PCC Policy Statement for 16.2.2.13 tells us: research must always be done for place names to determine if there is more than one place with the same name in a particular jurisdiction.  Conflicts must be broken even in cases where the other place is not yet established in the name authority file.</a:t>
            </a:r>
          </a:p>
          <a:p>
            <a:pPr eaLnBrk="1" hangingPunct="1">
              <a:spcBef>
                <a:spcPct val="0"/>
              </a:spcBef>
            </a:pPr>
            <a:endParaRPr lang="en-US" dirty="0"/>
          </a:p>
          <a:p>
            <a:pPr eaLnBrk="1" hangingPunct="1">
              <a:spcBef>
                <a:spcPct val="0"/>
              </a:spcBef>
            </a:pPr>
            <a:r>
              <a:rPr lang="en-US" b="1" dirty="0"/>
              <a:t>Conflicts</a:t>
            </a:r>
          </a:p>
          <a:p>
            <a:pPr eaLnBrk="1" hangingPunct="1">
              <a:spcBef>
                <a:spcPct val="0"/>
              </a:spcBef>
            </a:pPr>
            <a:endParaRPr lang="en-US" b="1" dirty="0"/>
          </a:p>
          <a:p>
            <a:pPr eaLnBrk="1" hangingPunct="1">
              <a:spcBef>
                <a:spcPct val="0"/>
              </a:spcBef>
            </a:pPr>
            <a:r>
              <a:rPr lang="en-US" i="1" dirty="0"/>
              <a:t>LC practice/PCC practice: </a:t>
            </a:r>
            <a:r>
              <a:rPr lang="en-US" dirty="0"/>
              <a:t>Apply either RDA 16.2.2.13 or RDA 11.13.1.6 (type of jurisdiction) to resolve conflicts in preferred names for geographic names and names of governments not already resolved by the additions called for by RDA 16.2.2.9-16.2.2.13. Conflict in place names is not restricted to those already represented in the file against which the searching and cataloging is being done. Instead, if there is no existing conflict in that file, search gazetteers, etc., to determine if two or more places within the same jurisdiction have the same name or if two or more places with the same name would bear the same qualifier for the larger place.</a:t>
            </a:r>
          </a:p>
          <a:p>
            <a:pPr eaLnBrk="1" hangingPunct="1">
              <a:spcBef>
                <a:spcPct val="0"/>
              </a:spcBef>
            </a:pPr>
            <a:endParaRPr lang="en-US" dirty="0"/>
          </a:p>
        </p:txBody>
      </p:sp>
      <p:sp>
        <p:nvSpPr>
          <p:cNvPr id="159747" name="Slide Number Placeholder 3"/>
          <p:cNvSpPr>
            <a:spLocks noGrp="1"/>
          </p:cNvSpPr>
          <p:nvPr>
            <p:ph type="sldNum" sz="quarter" idx="5"/>
          </p:nvPr>
        </p:nvSpPr>
        <p:spPr>
          <a:noFill/>
        </p:spPr>
        <p:txBody>
          <a:bodyPr/>
          <a:lstStyle/>
          <a:p>
            <a:pPr defTabSz="922338"/>
            <a:fld id="{7808F190-13D7-411E-A5FD-4124D796223C}" type="slidenum">
              <a:rPr lang="en-US" smtClean="0"/>
              <a:pPr defTabSz="922338"/>
              <a:t>76</a:t>
            </a:fld>
            <a:endParaRPr lang="en-US"/>
          </a:p>
        </p:txBody>
      </p:sp>
    </p:spTree>
    <p:extLst>
      <p:ext uri="{BB962C8B-B14F-4D97-AF65-F5344CB8AC3E}">
        <p14:creationId xmlns:p14="http://schemas.microsoft.com/office/powerpoint/2010/main" val="25356043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a:noFill/>
          <a:ln/>
        </p:spPr>
        <p:txBody>
          <a:bodyPr/>
          <a:lstStyle/>
          <a:p>
            <a:pPr eaLnBrk="1" hangingPunct="1">
              <a:spcBef>
                <a:spcPct val="0"/>
              </a:spcBef>
            </a:pPr>
            <a:r>
              <a:rPr lang="en-US" dirty="0"/>
              <a:t>March 21, 2017: updated</a:t>
            </a:r>
            <a:r>
              <a:rPr lang="en-US" baseline="0" dirty="0"/>
              <a:t> to reflect current RDA language</a:t>
            </a:r>
            <a:endParaRPr lang="en-US" dirty="0"/>
          </a:p>
          <a:p>
            <a:pPr eaLnBrk="1" hangingPunct="1">
              <a:spcBef>
                <a:spcPct val="0"/>
              </a:spcBef>
            </a:pPr>
            <a:endParaRPr lang="en-US" dirty="0"/>
          </a:p>
          <a:p>
            <a:pPr eaLnBrk="1" hangingPunct="1">
              <a:spcBef>
                <a:spcPct val="0"/>
              </a:spcBef>
            </a:pPr>
            <a:r>
              <a:rPr lang="en-US" dirty="0"/>
              <a:t>If two or more places have the same name in the same larger jurisdiction, 16.2.2.13 applies.  There are two cases addressed by this instruction:</a:t>
            </a:r>
          </a:p>
          <a:p>
            <a:pPr eaLnBrk="1" hangingPunct="1">
              <a:spcBef>
                <a:spcPct val="0"/>
              </a:spcBef>
            </a:pPr>
            <a:endParaRPr lang="en-US" dirty="0"/>
          </a:p>
          <a:p>
            <a:pPr eaLnBrk="1" hangingPunct="1">
              <a:spcBef>
                <a:spcPct val="0"/>
              </a:spcBef>
            </a:pPr>
            <a:r>
              <a:rPr lang="en-US" dirty="0"/>
              <a:t>1) </a:t>
            </a:r>
            <a:r>
              <a:rPr lang="en-CA" dirty="0"/>
              <a:t>If the inclusion of the name of the larger place or jurisdiction (see 16.2.2.9–16.2.2.12) is insufficient to distinguish between two or more places with the same name, include as part of the preferred name a word or phrase commonly used to distinguish them.</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2) </a:t>
            </a:r>
            <a:r>
              <a:rPr lang="en-CA" dirty="0"/>
              <a:t>If there is no commonly used word or phrase to distinguish between places in the same larger place or jurisdiction, record the name of an intermediate place between the name of a place being identified and the larger place or jurisdiction.</a:t>
            </a:r>
            <a:r>
              <a:rPr lang="en-US" dirty="0"/>
              <a:t> [next slide]</a:t>
            </a:r>
          </a:p>
        </p:txBody>
      </p:sp>
      <p:sp>
        <p:nvSpPr>
          <p:cNvPr id="161795" name="Slide Number Placeholder 3"/>
          <p:cNvSpPr>
            <a:spLocks noGrp="1"/>
          </p:cNvSpPr>
          <p:nvPr>
            <p:ph type="sldNum" sz="quarter" idx="5"/>
          </p:nvPr>
        </p:nvSpPr>
        <p:spPr>
          <a:noFill/>
        </p:spPr>
        <p:txBody>
          <a:bodyPr/>
          <a:lstStyle/>
          <a:p>
            <a:pPr defTabSz="922338"/>
            <a:fld id="{F15305E1-22E5-4DD5-B043-66EBBF32FAA1}" type="slidenum">
              <a:rPr lang="en-US" smtClean="0"/>
              <a:pPr defTabSz="922338"/>
              <a:t>77</a:t>
            </a:fld>
            <a:endParaRPr lang="en-US"/>
          </a:p>
        </p:txBody>
      </p:sp>
    </p:spTree>
    <p:extLst>
      <p:ext uri="{BB962C8B-B14F-4D97-AF65-F5344CB8AC3E}">
        <p14:creationId xmlns:p14="http://schemas.microsoft.com/office/powerpoint/2010/main" val="35742191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163842" name="Notes Placeholder 2"/>
          <p:cNvSpPr>
            <a:spLocks noGrp="1"/>
          </p:cNvSpPr>
          <p:nvPr>
            <p:ph type="body" idx="1"/>
          </p:nvPr>
        </p:nvSpPr>
        <p:spPr>
          <a:noFill/>
          <a:ln/>
        </p:spPr>
        <p:txBody>
          <a:bodyPr/>
          <a:lstStyle/>
          <a:p>
            <a:pPr eaLnBrk="1" hangingPunct="1">
              <a:spcBef>
                <a:spcPct val="0"/>
              </a:spcBef>
            </a:pPr>
            <a:r>
              <a:rPr lang="en-US" dirty="0"/>
              <a:t>March 21, 2017: updated</a:t>
            </a:r>
            <a:r>
              <a:rPr lang="en-US" baseline="0" dirty="0"/>
              <a:t> to reflect current RDA language</a:t>
            </a:r>
          </a:p>
          <a:p>
            <a:pPr eaLnBrk="1" hangingPunct="1">
              <a:spcBef>
                <a:spcPct val="0"/>
              </a:spcBef>
            </a:pPr>
            <a:endParaRPr lang="en-US" dirty="0"/>
          </a:p>
          <a:p>
            <a:pPr eaLnBrk="1" hangingPunct="1">
              <a:spcBef>
                <a:spcPct val="0"/>
              </a:spcBef>
            </a:pPr>
            <a:r>
              <a:rPr lang="en-US" dirty="0"/>
              <a:t>If two or more places have the same name in the same larger jurisdiction, 16.2.2.13 applies.  There are two cases addressed by this instruction:</a:t>
            </a:r>
          </a:p>
          <a:p>
            <a:pPr eaLnBrk="1" hangingPunct="1">
              <a:spcBef>
                <a:spcPct val="0"/>
              </a:spcBef>
            </a:pPr>
            <a:endParaRPr lang="en-US" dirty="0"/>
          </a:p>
          <a:p>
            <a:pPr eaLnBrk="1" hangingPunct="1">
              <a:spcBef>
                <a:spcPct val="0"/>
              </a:spcBef>
            </a:pPr>
            <a:r>
              <a:rPr lang="en-US" dirty="0"/>
              <a:t>1) </a:t>
            </a:r>
            <a:r>
              <a:rPr lang="en-CA" dirty="0"/>
              <a:t>If the inclusion of the name of the larger place or jurisdiction (see 16.2.2.9–16.2.2.12) is insufficient to distinguish between two or more places with the same name, include as part of the preferred name a word or phrase commonly used to distinguish them.</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2) </a:t>
            </a:r>
            <a:r>
              <a:rPr lang="en-CA" dirty="0"/>
              <a:t>If there is no commonly used word or phrase to distinguish between places in the same larger place or jurisdiction, record the name of an intermediate place between the name of a place being identified and the larger place or jurisdiction.</a:t>
            </a:r>
            <a:r>
              <a:rPr lang="en-US" dirty="0"/>
              <a:t> </a:t>
            </a:r>
          </a:p>
        </p:txBody>
      </p:sp>
      <p:sp>
        <p:nvSpPr>
          <p:cNvPr id="163843" name="Slide Number Placeholder 3"/>
          <p:cNvSpPr>
            <a:spLocks noGrp="1"/>
          </p:cNvSpPr>
          <p:nvPr>
            <p:ph type="sldNum" sz="quarter" idx="5"/>
          </p:nvPr>
        </p:nvSpPr>
        <p:spPr>
          <a:noFill/>
        </p:spPr>
        <p:txBody>
          <a:bodyPr/>
          <a:lstStyle/>
          <a:p>
            <a:pPr defTabSz="922338"/>
            <a:fld id="{B42EE639-0FEC-4EA8-8E7F-B8398EB638A4}" type="slidenum">
              <a:rPr lang="en-US" smtClean="0"/>
              <a:pPr defTabSz="922338"/>
              <a:t>78</a:t>
            </a:fld>
            <a:endParaRPr lang="en-US"/>
          </a:p>
        </p:txBody>
      </p:sp>
    </p:spTree>
    <p:extLst>
      <p:ext uri="{BB962C8B-B14F-4D97-AF65-F5344CB8AC3E}">
        <p14:creationId xmlns:p14="http://schemas.microsoft.com/office/powerpoint/2010/main" val="42063376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800" dirty="0"/>
              <a:t>March 21, 2017: updated to use</a:t>
            </a:r>
            <a:r>
              <a:rPr lang="en-US" sz="800" baseline="0" dirty="0"/>
              <a:t> preferred name as the qualifier not authorized access point; LC-PCC PS for Hawaii needs to be updated</a:t>
            </a:r>
          </a:p>
          <a:p>
            <a:pPr eaLnBrk="1" fontAlgn="auto" hangingPunct="1">
              <a:spcBef>
                <a:spcPts val="0"/>
              </a:spcBef>
              <a:spcAft>
                <a:spcPts val="0"/>
              </a:spcAft>
              <a:defRPr/>
            </a:pPr>
            <a:endParaRPr lang="en-US" sz="800" dirty="0"/>
          </a:p>
          <a:p>
            <a:pPr eaLnBrk="1" hangingPunct="1">
              <a:spcBef>
                <a:spcPct val="0"/>
              </a:spcBef>
            </a:pPr>
            <a:r>
              <a:rPr lang="en-US" sz="800" dirty="0"/>
              <a:t>If two or more places have the same name in the same larger jurisdiction, 16.2.2.13 applies.  There are two cases addressed by this instruction:</a:t>
            </a:r>
          </a:p>
          <a:p>
            <a:pPr eaLnBrk="1" hangingPunct="1">
              <a:spcBef>
                <a:spcPct val="0"/>
              </a:spcBef>
            </a:pPr>
            <a:endParaRPr lang="en-US" sz="800" dirty="0"/>
          </a:p>
          <a:p>
            <a:pPr eaLnBrk="1" hangingPunct="1">
              <a:spcBef>
                <a:spcPct val="0"/>
              </a:spcBef>
            </a:pPr>
            <a:r>
              <a:rPr lang="en-US" sz="800" dirty="0"/>
              <a:t>1) </a:t>
            </a:r>
            <a:r>
              <a:rPr lang="en-CA" sz="800" dirty="0"/>
              <a:t>If the inclusion of the name of the larger place or jurisdiction (see 16.2.2.9–16.2.2.12) is insufficient to distinguish between two or more places with the same name, include as part of the preferred name a word or phrase commonly used to distinguish them.</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sz="800" dirty="0"/>
              <a:t>2) </a:t>
            </a:r>
            <a:r>
              <a:rPr lang="en-CA" sz="800" dirty="0"/>
              <a:t>If there is no commonly used word or phrase to distinguish between places in the same larger place or jurisdiction, record the name of an intermediate place between the name of a place being identified and the larger place or jurisdiction.</a:t>
            </a:r>
            <a:r>
              <a:rPr lang="en-US" sz="800" dirty="0"/>
              <a:t> </a:t>
            </a:r>
          </a:p>
          <a:p>
            <a:pPr eaLnBrk="1" fontAlgn="auto" hangingPunct="1">
              <a:spcBef>
                <a:spcPts val="0"/>
              </a:spcBef>
              <a:spcAft>
                <a:spcPts val="0"/>
              </a:spcAft>
              <a:defRPr/>
            </a:pPr>
            <a:endParaRPr lang="en-US" sz="800" dirty="0"/>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b="1" dirty="0"/>
              <a:t>LC-PCC PS for 16.2.2.13</a:t>
            </a:r>
            <a:r>
              <a:rPr lang="en-US" sz="800" dirty="0"/>
              <a:t> </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b="1" dirty="0"/>
              <a:t>U.S. Townships</a:t>
            </a:r>
          </a:p>
          <a:p>
            <a:pPr eaLnBrk="1" fontAlgn="auto" hangingPunct="1">
              <a:spcBef>
                <a:spcPts val="0"/>
              </a:spcBef>
              <a:spcAft>
                <a:spcPts val="0"/>
              </a:spcAft>
              <a:defRPr/>
            </a:pPr>
            <a:r>
              <a:rPr lang="en-US" sz="800" i="1" dirty="0"/>
              <a:t>LC practice/PCC practice: </a:t>
            </a:r>
            <a:r>
              <a:rPr lang="en-US" sz="800" i="0" dirty="0"/>
              <a:t>I</a:t>
            </a:r>
            <a:r>
              <a:rPr lang="en-CA" sz="800" dirty="0"/>
              <a:t>f a name of a U.S. township (called “towns” in some states) conflicts with the name of another township within the same state, add the preferred name for the county to each name. Consult GNIS to determine if there is more than one township with the same name in the same state: http://geonames.usgs.gov/pls/gnispublic.</a:t>
            </a:r>
            <a:endParaRPr lang="en-US" sz="800" dirty="0"/>
          </a:p>
          <a:p>
            <a:pPr eaLnBrk="1" fontAlgn="auto" hangingPunct="1">
              <a:spcBef>
                <a:spcPts val="0"/>
              </a:spcBef>
              <a:spcAft>
                <a:spcPts val="0"/>
              </a:spcAft>
              <a:defRPr/>
            </a:pPr>
            <a:r>
              <a:rPr lang="en-US" sz="800" dirty="0"/>
              <a:t> </a:t>
            </a:r>
          </a:p>
          <a:p>
            <a:pPr eaLnBrk="1" fontAlgn="auto" hangingPunct="1">
              <a:spcBef>
                <a:spcPts val="0"/>
              </a:spcBef>
              <a:spcAft>
                <a:spcPts val="0"/>
              </a:spcAft>
              <a:defRPr/>
            </a:pPr>
            <a:r>
              <a:rPr lang="en-US" sz="800" dirty="0"/>
              <a:t>EXAMPLE</a:t>
            </a:r>
          </a:p>
          <a:p>
            <a:pPr eaLnBrk="1" fontAlgn="auto" hangingPunct="1">
              <a:spcBef>
                <a:spcPts val="0"/>
              </a:spcBef>
              <a:spcAft>
                <a:spcPts val="0"/>
              </a:spcAft>
              <a:defRPr/>
            </a:pPr>
            <a:r>
              <a:rPr lang="en-US" sz="800" dirty="0"/>
              <a:t>151   Spring (Berks County, Pa. : Township) </a:t>
            </a:r>
          </a:p>
          <a:p>
            <a:pPr eaLnBrk="1" fontAlgn="auto" hangingPunct="1">
              <a:spcBef>
                <a:spcPts val="0"/>
              </a:spcBef>
              <a:spcAft>
                <a:spcPts val="0"/>
              </a:spcAft>
              <a:defRPr/>
            </a:pPr>
            <a:r>
              <a:rPr lang="en-US" sz="800" dirty="0"/>
              <a:t>151   Spring (Centre County, Pa. : Township) </a:t>
            </a:r>
          </a:p>
          <a:p>
            <a:pPr eaLnBrk="1" fontAlgn="auto" hangingPunct="1">
              <a:spcBef>
                <a:spcPts val="0"/>
              </a:spcBef>
              <a:spcAft>
                <a:spcPts val="0"/>
              </a:spcAft>
              <a:defRPr/>
            </a:pPr>
            <a:r>
              <a:rPr lang="en-US" sz="800" dirty="0"/>
              <a:t> </a:t>
            </a:r>
          </a:p>
          <a:p>
            <a:pPr eaLnBrk="1" fontAlgn="auto" hangingPunct="1">
              <a:spcBef>
                <a:spcPts val="0"/>
              </a:spcBef>
              <a:spcAft>
                <a:spcPts val="0"/>
              </a:spcAft>
              <a:defRPr/>
            </a:pPr>
            <a:r>
              <a:rPr lang="en-US" sz="800" dirty="0"/>
              <a:t>Before May 2007 as the result of differing instructions, some towns or townships that were coextensive with the populated place were subsumed under the authorized access point for the populated place. As these civil jurisdictions are encountered, establish them separately.</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b="1" dirty="0"/>
              <a:t>Hawaii</a:t>
            </a:r>
          </a:p>
          <a:p>
            <a:pPr eaLnBrk="1" fontAlgn="auto" hangingPunct="1">
              <a:spcBef>
                <a:spcPts val="0"/>
              </a:spcBef>
              <a:spcAft>
                <a:spcPts val="0"/>
              </a:spcAft>
              <a:defRPr/>
            </a:pPr>
            <a:r>
              <a:rPr lang="en-US" sz="800" dirty="0"/>
              <a:t>If local places in Hawaii conflict, add to each name the </a:t>
            </a:r>
            <a:r>
              <a:rPr lang="en-US" sz="800" strike="sngStrike" dirty="0"/>
              <a:t>authorized access point</a:t>
            </a:r>
            <a:r>
              <a:rPr lang="en-US" sz="800" dirty="0"/>
              <a:t> preferred name for the island on which the place is located rather than </a:t>
            </a:r>
            <a:r>
              <a:rPr lang="en-US" sz="800" strike="sngStrike" baseline="0" dirty="0"/>
              <a:t>the a</a:t>
            </a:r>
            <a:r>
              <a:rPr lang="en-US" sz="800" strike="sngStrike" dirty="0"/>
              <a:t>uthorized access point</a:t>
            </a:r>
            <a:r>
              <a:rPr lang="en-US" sz="800" dirty="0"/>
              <a:t> for the county.  </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In each of the examples in the slide, there is another place with the same name on a different island/different county.</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[In case anyone wonders, Honolulu is both a city and county (the same as San Francisco, California and Denver, Colorado) and has jurisdiction over the entire island of Oahu and a few small outlying islands:</a:t>
            </a:r>
          </a:p>
          <a:p>
            <a:pPr eaLnBrk="1" fontAlgn="auto" hangingPunct="1">
              <a:spcBef>
                <a:spcPts val="0"/>
              </a:spcBef>
              <a:spcAft>
                <a:spcPts val="0"/>
              </a:spcAft>
              <a:defRPr/>
            </a:pPr>
            <a:endParaRPr lang="en-US" sz="800" dirty="0"/>
          </a:p>
          <a:p>
            <a:pPr marL="218290" indent="-218290" eaLnBrk="1" fontAlgn="auto" hangingPunct="1">
              <a:spcBef>
                <a:spcPts val="0"/>
              </a:spcBef>
              <a:spcAft>
                <a:spcPts val="0"/>
              </a:spcAft>
              <a:buFontTx/>
              <a:buAutoNum type="arabicPlain" startAt="151"/>
              <a:defRPr/>
            </a:pPr>
            <a:r>
              <a:rPr lang="en-US" sz="800" dirty="0"/>
              <a:t>  Honolulu (Hawaii)</a:t>
            </a:r>
          </a:p>
          <a:p>
            <a:pPr marL="218290" indent="-218290" eaLnBrk="1" fontAlgn="auto" hangingPunct="1">
              <a:spcBef>
                <a:spcPts val="0"/>
              </a:spcBef>
              <a:spcAft>
                <a:spcPts val="0"/>
              </a:spcAft>
              <a:buFontTx/>
              <a:buAutoNum type="arabicPlain" startAt="451"/>
              <a:defRPr/>
            </a:pPr>
            <a:r>
              <a:rPr lang="en-US" sz="800" dirty="0"/>
              <a:t>  City and County of Honolulu (Hawaii)</a:t>
            </a:r>
          </a:p>
          <a:p>
            <a:pPr marL="218290" indent="-218290" eaLnBrk="1" fontAlgn="auto" hangingPunct="1">
              <a:spcBef>
                <a:spcPts val="0"/>
              </a:spcBef>
              <a:spcAft>
                <a:spcPts val="0"/>
              </a:spcAft>
              <a:defRPr/>
            </a:pPr>
            <a:r>
              <a:rPr lang="en-US" sz="800" dirty="0"/>
              <a:t>451  Honolulu County (Hawaii)]</a:t>
            </a:r>
          </a:p>
        </p:txBody>
      </p:sp>
      <p:sp>
        <p:nvSpPr>
          <p:cNvPr id="165891" name="Slide Number Placeholder 3"/>
          <p:cNvSpPr>
            <a:spLocks noGrp="1"/>
          </p:cNvSpPr>
          <p:nvPr>
            <p:ph type="sldNum" sz="quarter" idx="5"/>
          </p:nvPr>
        </p:nvSpPr>
        <p:spPr>
          <a:noFill/>
        </p:spPr>
        <p:txBody>
          <a:bodyPr/>
          <a:lstStyle/>
          <a:p>
            <a:pPr defTabSz="922338"/>
            <a:fld id="{2E29165B-B1C7-4CEB-BD05-10BE474FB527}" type="slidenum">
              <a:rPr lang="en-US" smtClean="0"/>
              <a:pPr defTabSz="922338"/>
              <a:t>79</a:t>
            </a:fld>
            <a:endParaRPr lang="en-US"/>
          </a:p>
        </p:txBody>
      </p:sp>
    </p:spTree>
    <p:extLst>
      <p:ext uri="{BB962C8B-B14F-4D97-AF65-F5344CB8AC3E}">
        <p14:creationId xmlns:p14="http://schemas.microsoft.com/office/powerpoint/2010/main" val="38192903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bwMode="auto">
          <a:noFill/>
          <a:ln>
            <a:solidFill>
              <a:srgbClr val="000000"/>
            </a:solidFill>
            <a:miter lim="800000"/>
            <a:headEnd/>
            <a:tailEnd/>
          </a:ln>
        </p:spPr>
      </p:sp>
      <p:sp>
        <p:nvSpPr>
          <p:cNvPr id="16793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[Little Italy image from http://www.web-books.com/eLibrary/Books/B0/B52/MAIN/images/C8S2a.jpg]</a:t>
            </a:r>
          </a:p>
          <a:p>
            <a:pPr eaLnBrk="1" hangingPunct="1">
              <a:spcBef>
                <a:spcPct val="0"/>
              </a:spcBef>
            </a:pPr>
            <a:endParaRPr lang="en-US" dirty="0"/>
          </a:p>
          <a:p>
            <a:pPr eaLnBrk="1" hangingPunct="1">
              <a:spcBef>
                <a:spcPct val="0"/>
              </a:spcBef>
            </a:pPr>
            <a:r>
              <a:rPr lang="en-US" dirty="0"/>
              <a:t>[Rose Quarter image from http://rosequarterblog.com/about/p1000016/]</a:t>
            </a:r>
          </a:p>
          <a:p>
            <a:pPr eaLnBrk="1" hangingPunct="1">
              <a:spcBef>
                <a:spcPct val="0"/>
              </a:spcBef>
            </a:pPr>
            <a:endParaRPr lang="en-US" dirty="0"/>
          </a:p>
          <a:p>
            <a:pPr eaLnBrk="1" hangingPunct="1">
              <a:spcBef>
                <a:spcPct val="0"/>
              </a:spcBef>
            </a:pPr>
            <a:r>
              <a:rPr lang="en-US" dirty="0"/>
              <a:t>[Kings Cross image from http://chanshirley04.blogspot.com/2011/08/kings-cross.html]</a:t>
            </a:r>
          </a:p>
          <a:p>
            <a:pPr eaLnBrk="1" hangingPunct="1">
              <a:spcBef>
                <a:spcPct val="0"/>
              </a:spcBef>
            </a:pPr>
            <a:endParaRPr lang="en-US" dirty="0"/>
          </a:p>
          <a:p>
            <a:pPr eaLnBrk="1" hangingPunct="1">
              <a:spcBef>
                <a:spcPct val="0"/>
              </a:spcBef>
            </a:pPr>
            <a:r>
              <a:rPr lang="en-US" dirty="0"/>
              <a:t>[Art Deco Historic District image from http://ollie.neglerio.com/wp-content/uploads/2011/07/miami-beach-art-deco-district-ocean-blvd-12.jpg]</a:t>
            </a:r>
          </a:p>
        </p:txBody>
      </p:sp>
      <p:sp>
        <p:nvSpPr>
          <p:cNvPr id="167939" name="Slide Number Placeholder 3"/>
          <p:cNvSpPr>
            <a:spLocks noGrp="1"/>
          </p:cNvSpPr>
          <p:nvPr>
            <p:ph type="sldNum" sz="quarter" idx="5"/>
          </p:nvPr>
        </p:nvSpPr>
        <p:spPr>
          <a:noFill/>
        </p:spPr>
        <p:txBody>
          <a:bodyPr/>
          <a:lstStyle/>
          <a:p>
            <a:pPr defTabSz="922338"/>
            <a:fld id="{988A7885-EAAB-4DB0-AB1E-AF8935CE88F5}" type="slidenum">
              <a:rPr lang="en-US" smtClean="0"/>
              <a:pPr defTabSz="922338"/>
              <a:t>80</a:t>
            </a:fld>
            <a:endParaRPr lang="en-US"/>
          </a:p>
        </p:txBody>
      </p:sp>
    </p:spTree>
    <p:extLst>
      <p:ext uri="{BB962C8B-B14F-4D97-AF65-F5344CB8AC3E}">
        <p14:creationId xmlns:p14="http://schemas.microsoft.com/office/powerpoint/2010/main" val="20652233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p:spPr>
      </p:sp>
      <p:sp>
        <p:nvSpPr>
          <p:cNvPr id="169986"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p:txBody>
      </p:sp>
      <p:sp>
        <p:nvSpPr>
          <p:cNvPr id="169987" name="Slide Number Placeholder 3"/>
          <p:cNvSpPr>
            <a:spLocks noGrp="1"/>
          </p:cNvSpPr>
          <p:nvPr>
            <p:ph type="sldNum" sz="quarter" idx="5"/>
          </p:nvPr>
        </p:nvSpPr>
        <p:spPr>
          <a:noFill/>
        </p:spPr>
        <p:txBody>
          <a:bodyPr/>
          <a:lstStyle/>
          <a:p>
            <a:pPr defTabSz="922338"/>
            <a:fld id="{B41F5E23-72C5-4178-AAFF-48470AE3CCD4}" type="slidenum">
              <a:rPr lang="en-US" smtClean="0"/>
              <a:pPr defTabSz="922338"/>
              <a:t>81</a:t>
            </a:fld>
            <a:endParaRPr lang="en-US"/>
          </a:p>
        </p:txBody>
      </p:sp>
    </p:spTree>
    <p:extLst>
      <p:ext uri="{BB962C8B-B14F-4D97-AF65-F5344CB8AC3E}">
        <p14:creationId xmlns:p14="http://schemas.microsoft.com/office/powerpoint/2010/main" val="11911674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p:cNvSpPr>
          <p:nvPr>
            <p:ph type="sldImg"/>
          </p:nvPr>
        </p:nvSpPr>
        <p:spPr bwMode="auto">
          <a:noFill/>
          <a:ln>
            <a:solidFill>
              <a:srgbClr val="000000"/>
            </a:solidFill>
            <a:miter lim="800000"/>
            <a:headEnd/>
            <a:tailEnd/>
          </a:ln>
        </p:spPr>
      </p:sp>
      <p:sp>
        <p:nvSpPr>
          <p:cNvPr id="172034"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p:txBody>
      </p:sp>
      <p:sp>
        <p:nvSpPr>
          <p:cNvPr id="172035" name="Slide Number Placeholder 3"/>
          <p:cNvSpPr>
            <a:spLocks noGrp="1"/>
          </p:cNvSpPr>
          <p:nvPr>
            <p:ph type="sldNum" sz="quarter" idx="5"/>
          </p:nvPr>
        </p:nvSpPr>
        <p:spPr>
          <a:noFill/>
        </p:spPr>
        <p:txBody>
          <a:bodyPr/>
          <a:lstStyle/>
          <a:p>
            <a:pPr defTabSz="922338"/>
            <a:fld id="{A1E6B8A5-FE67-4DA3-8492-CEE06F70CF47}" type="slidenum">
              <a:rPr lang="en-US" smtClean="0"/>
              <a:pPr defTabSz="922338"/>
              <a:t>82</a:t>
            </a:fld>
            <a:endParaRPr lang="en-US"/>
          </a:p>
        </p:txBody>
      </p:sp>
    </p:spTree>
    <p:extLst>
      <p:ext uri="{BB962C8B-B14F-4D97-AF65-F5344CB8AC3E}">
        <p14:creationId xmlns:p14="http://schemas.microsoft.com/office/powerpoint/2010/main" val="18771171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17408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is an example of a city section that is currently found in the LC Subject Authority File that should be transferred to the LC/NACO Authority File when needed as a subject in current cataloging (by creating a new NAR for the place and then requesting/proposing the cancellation of the subject authority record).  </a:t>
            </a:r>
          </a:p>
          <a:p>
            <a:pPr eaLnBrk="1" hangingPunct="1">
              <a:spcBef>
                <a:spcPct val="0"/>
              </a:spcBef>
            </a:pPr>
            <a:endParaRPr lang="en-US" dirty="0"/>
          </a:p>
          <a:p>
            <a:pPr eaLnBrk="1" hangingPunct="1">
              <a:spcBef>
                <a:spcPct val="0"/>
              </a:spcBef>
            </a:pPr>
            <a:r>
              <a:rPr lang="en-US" dirty="0"/>
              <a:t>The fact that this record is a subject authority is seen by the prefix “</a:t>
            </a:r>
            <a:r>
              <a:rPr lang="en-US" dirty="0" err="1"/>
              <a:t>sh</a:t>
            </a:r>
            <a:r>
              <a:rPr lang="en-US" dirty="0"/>
              <a:t>” in the LCCN in the 010 field, as well as by the coding in 008/14 (Heading use code—main or added entry) of “b” (Heading not appropriate for main or added entry) and in 008/10 (Descriptive cataloging rules code) of “n” (Not applicable).  The NAR created for this place would have a prefix beginning with “n”, “</a:t>
            </a:r>
            <a:r>
              <a:rPr lang="en-US" dirty="0" err="1"/>
              <a:t>nb</a:t>
            </a:r>
            <a:r>
              <a:rPr lang="en-US" dirty="0"/>
              <a:t>”, “no”, or “ns”; 008/14 “a” (Heading appropriate for main or added entry); and 008/10 “z” (Other) with subfield $e </a:t>
            </a:r>
            <a:r>
              <a:rPr lang="en-US" dirty="0" err="1"/>
              <a:t>rda</a:t>
            </a:r>
            <a:r>
              <a:rPr lang="en-US" dirty="0"/>
              <a:t> in the 040 field.</a:t>
            </a:r>
          </a:p>
        </p:txBody>
      </p:sp>
      <p:sp>
        <p:nvSpPr>
          <p:cNvPr id="174083" name="Slide Number Placeholder 3"/>
          <p:cNvSpPr>
            <a:spLocks noGrp="1"/>
          </p:cNvSpPr>
          <p:nvPr>
            <p:ph type="sldNum" sz="quarter" idx="5"/>
          </p:nvPr>
        </p:nvSpPr>
        <p:spPr>
          <a:noFill/>
        </p:spPr>
        <p:txBody>
          <a:bodyPr/>
          <a:lstStyle/>
          <a:p>
            <a:pPr defTabSz="922338"/>
            <a:fld id="{A3D60FC6-6EB2-407F-B42E-9A6EA66DA037}" type="slidenum">
              <a:rPr lang="en-US" smtClean="0"/>
              <a:pPr defTabSz="922338"/>
              <a:t>83</a:t>
            </a:fld>
            <a:endParaRPr lang="en-US"/>
          </a:p>
        </p:txBody>
      </p:sp>
    </p:spTree>
    <p:extLst>
      <p:ext uri="{BB962C8B-B14F-4D97-AF65-F5344CB8AC3E}">
        <p14:creationId xmlns:p14="http://schemas.microsoft.com/office/powerpoint/2010/main" val="41530559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noFill/>
          <a:ln>
            <a:solidFill>
              <a:srgbClr val="000000"/>
            </a:solidFill>
            <a:miter lim="800000"/>
            <a:headEnd/>
            <a:tailEnd/>
          </a:ln>
        </p:spPr>
      </p:sp>
      <p:sp>
        <p:nvSpPr>
          <p:cNvPr id="17613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LCSH policy is that subject headings may not be subdivided below the level of a city or town.  In order to bring out a topic in conjunction with a particular city section, the topic can be subdivided down to a particular city and then an additional subject heading for the specific city section is added.</a:t>
            </a:r>
          </a:p>
        </p:txBody>
      </p:sp>
      <p:sp>
        <p:nvSpPr>
          <p:cNvPr id="176131" name="Slide Number Placeholder 3"/>
          <p:cNvSpPr>
            <a:spLocks noGrp="1"/>
          </p:cNvSpPr>
          <p:nvPr>
            <p:ph type="sldNum" sz="quarter" idx="5"/>
          </p:nvPr>
        </p:nvSpPr>
        <p:spPr>
          <a:noFill/>
        </p:spPr>
        <p:txBody>
          <a:bodyPr/>
          <a:lstStyle/>
          <a:p>
            <a:pPr defTabSz="922338"/>
            <a:fld id="{18E32D6C-7CF8-4396-91CB-7B4803EF7F6F}" type="slidenum">
              <a:rPr lang="en-US" smtClean="0"/>
              <a:pPr defTabSz="922338"/>
              <a:t>84</a:t>
            </a:fld>
            <a:endParaRPr lang="en-US"/>
          </a:p>
        </p:txBody>
      </p:sp>
    </p:spTree>
    <p:extLst>
      <p:ext uri="{BB962C8B-B14F-4D97-AF65-F5344CB8AC3E}">
        <p14:creationId xmlns:p14="http://schemas.microsoft.com/office/powerpoint/2010/main" val="36671812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bwMode="auto">
          <a:noFill/>
          <a:ln>
            <a:solidFill>
              <a:srgbClr val="000000"/>
            </a:solidFill>
            <a:miter lim="800000"/>
            <a:headEnd/>
            <a:tailEnd/>
          </a:ln>
        </p:spPr>
      </p:sp>
      <p:sp>
        <p:nvSpPr>
          <p:cNvPr id="1781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DCM Z1 667 - NARs and subject usage</a:t>
            </a:r>
          </a:p>
          <a:p>
            <a:pPr eaLnBrk="1" hangingPunct="1">
              <a:spcBef>
                <a:spcPct val="0"/>
              </a:spcBef>
            </a:pPr>
            <a:endParaRPr lang="en-US" dirty="0"/>
          </a:p>
          <a:p>
            <a:pPr eaLnBrk="1" hangingPunct="1">
              <a:spcBef>
                <a:spcPct val="0"/>
              </a:spcBef>
            </a:pPr>
            <a:r>
              <a:rPr lang="en-US" i="1" dirty="0"/>
              <a:t>PCC optional practice:</a:t>
            </a:r>
            <a:r>
              <a:rPr lang="en-US" dirty="0"/>
              <a:t> </a:t>
            </a:r>
          </a:p>
          <a:p>
            <a:pPr eaLnBrk="1" hangingPunct="1">
              <a:spcBef>
                <a:spcPct val="0"/>
              </a:spcBef>
            </a:pPr>
            <a:endParaRPr lang="en-US" dirty="0"/>
          </a:p>
          <a:p>
            <a:pPr eaLnBrk="1" hangingPunct="1">
              <a:spcBef>
                <a:spcPct val="0"/>
              </a:spcBef>
            </a:pPr>
            <a:r>
              <a:rPr lang="en-US" dirty="0"/>
              <a:t>Add a 667 note to name authority records for geographic names that are not appropriate for use as geographic subdivisions in subject cataloging usage (per SHM H 835) when the name represents an entity within a city and is qualified by the city name.  Such notes will most frequently be needed for names of city sections, districts, neighborhoods, etc.  Make no changes to values in bytes of the 008. </a:t>
            </a:r>
          </a:p>
          <a:p>
            <a:pPr eaLnBrk="1" hangingPunct="1">
              <a:spcBef>
                <a:spcPct val="0"/>
              </a:spcBef>
            </a:pPr>
            <a:endParaRPr lang="en-US" dirty="0"/>
          </a:p>
          <a:p>
            <a:pPr eaLnBrk="1" hangingPunct="1">
              <a:spcBef>
                <a:spcPct val="0"/>
              </a:spcBef>
            </a:pPr>
            <a:r>
              <a:rPr lang="en-US" dirty="0"/>
              <a:t>667   SUBJECT USAGE: This name is not valid for use as a geographic subdivision. </a:t>
            </a:r>
          </a:p>
          <a:p>
            <a:pPr eaLnBrk="1" hangingPunct="1">
              <a:spcBef>
                <a:spcPct val="0"/>
              </a:spcBef>
            </a:pPr>
            <a:endParaRPr lang="en-US" i="1" dirty="0"/>
          </a:p>
          <a:p>
            <a:pPr eaLnBrk="1" hangingPunct="1">
              <a:spcBef>
                <a:spcPct val="0"/>
              </a:spcBef>
            </a:pPr>
            <a:r>
              <a:rPr lang="en-US" i="1" dirty="0"/>
              <a:t>Example:</a:t>
            </a:r>
            <a:r>
              <a:rPr lang="en-US" dirty="0"/>
              <a:t> </a:t>
            </a:r>
          </a:p>
          <a:p>
            <a:pPr eaLnBrk="1" hangingPunct="1">
              <a:spcBef>
                <a:spcPct val="0"/>
              </a:spcBef>
            </a:pPr>
            <a:endParaRPr lang="en-US" dirty="0"/>
          </a:p>
          <a:p>
            <a:pPr eaLnBrk="1" hangingPunct="1">
              <a:spcBef>
                <a:spcPct val="0"/>
              </a:spcBef>
            </a:pPr>
            <a:r>
              <a:rPr lang="en-US" dirty="0"/>
              <a:t>151   Hollywood (Los Angeles, Calif.)</a:t>
            </a:r>
          </a:p>
          <a:p>
            <a:pPr eaLnBrk="1" hangingPunct="1">
              <a:spcBef>
                <a:spcPct val="0"/>
              </a:spcBef>
            </a:pPr>
            <a:r>
              <a:rPr lang="en-US" dirty="0"/>
              <a:t>667   SUBJECT USAGE: This name is not valid for use as a geographic subdivision.</a:t>
            </a:r>
          </a:p>
          <a:p>
            <a:pPr eaLnBrk="1" hangingPunct="1">
              <a:spcBef>
                <a:spcPct val="0"/>
              </a:spcBef>
            </a:pPr>
            <a:endParaRPr lang="en-US" dirty="0"/>
          </a:p>
          <a:p>
            <a:pPr eaLnBrk="1" hangingPunct="1">
              <a:spcBef>
                <a:spcPct val="0"/>
              </a:spcBef>
            </a:pPr>
            <a:r>
              <a:rPr lang="en-US" dirty="0"/>
              <a:t>Follow these guidelines for newly-created authority records.  Add the note to an existing record when making any other change to the record. </a:t>
            </a:r>
          </a:p>
          <a:p>
            <a:pPr eaLnBrk="1" hangingPunct="1">
              <a:spcBef>
                <a:spcPct val="0"/>
              </a:spcBef>
            </a:pPr>
            <a:endParaRPr lang="en-US" dirty="0"/>
          </a:p>
          <a:p>
            <a:pPr eaLnBrk="1" hangingPunct="1">
              <a:spcBef>
                <a:spcPct val="0"/>
              </a:spcBef>
            </a:pPr>
            <a:r>
              <a:rPr lang="en-US" dirty="0"/>
              <a:t>See DCM Z1 781 for guidelines on adding 781 fields to name authority records for geographic names that may also be used as geographic subdivisions.</a:t>
            </a:r>
          </a:p>
        </p:txBody>
      </p:sp>
      <p:sp>
        <p:nvSpPr>
          <p:cNvPr id="178179" name="Slide Number Placeholder 3"/>
          <p:cNvSpPr>
            <a:spLocks noGrp="1"/>
          </p:cNvSpPr>
          <p:nvPr>
            <p:ph type="sldNum" sz="quarter" idx="5"/>
          </p:nvPr>
        </p:nvSpPr>
        <p:spPr>
          <a:noFill/>
        </p:spPr>
        <p:txBody>
          <a:bodyPr/>
          <a:lstStyle/>
          <a:p>
            <a:pPr defTabSz="922338"/>
            <a:fld id="{1A1EBCC9-BB60-469F-88DE-B60E38A4161B}" type="slidenum">
              <a:rPr lang="en-US" smtClean="0"/>
              <a:pPr defTabSz="922338"/>
              <a:t>85</a:t>
            </a:fld>
            <a:endParaRPr lang="en-US"/>
          </a:p>
        </p:txBody>
      </p:sp>
    </p:spTree>
    <p:extLst>
      <p:ext uri="{BB962C8B-B14F-4D97-AF65-F5344CB8AC3E}">
        <p14:creationId xmlns:p14="http://schemas.microsoft.com/office/powerpoint/2010/main" val="19380744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noFill/>
          <a:ln>
            <a:solidFill>
              <a:srgbClr val="000000"/>
            </a:solidFill>
            <a:miter lim="800000"/>
            <a:headEnd/>
            <a:tailEnd/>
          </a:ln>
        </p:spPr>
      </p:sp>
      <p:sp>
        <p:nvSpPr>
          <p:cNvPr id="180226"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a:p>
            <a:pPr eaLnBrk="1" hangingPunct="1">
              <a:spcBef>
                <a:spcPct val="0"/>
              </a:spcBef>
            </a:pPr>
            <a:r>
              <a:rPr lang="en-US"/>
              <a:t>Example of a name authority record for a city section, showing the inclusion of the 667 field alerting catalogers that the access point is not valid for use as a geographic subdivision.</a:t>
            </a:r>
          </a:p>
        </p:txBody>
      </p:sp>
      <p:sp>
        <p:nvSpPr>
          <p:cNvPr id="180227" name="Slide Number Placeholder 3"/>
          <p:cNvSpPr>
            <a:spLocks noGrp="1"/>
          </p:cNvSpPr>
          <p:nvPr>
            <p:ph type="sldNum" sz="quarter" idx="5"/>
          </p:nvPr>
        </p:nvSpPr>
        <p:spPr>
          <a:noFill/>
        </p:spPr>
        <p:txBody>
          <a:bodyPr/>
          <a:lstStyle/>
          <a:p>
            <a:pPr defTabSz="922338"/>
            <a:fld id="{F23C135E-94FF-41A5-B03E-98B8E56F2A00}" type="slidenum">
              <a:rPr lang="en-US" smtClean="0"/>
              <a:pPr defTabSz="922338"/>
              <a:t>86</a:t>
            </a:fld>
            <a:endParaRPr lang="en-US"/>
          </a:p>
        </p:txBody>
      </p:sp>
    </p:spTree>
    <p:extLst>
      <p:ext uri="{BB962C8B-B14F-4D97-AF65-F5344CB8AC3E}">
        <p14:creationId xmlns:p14="http://schemas.microsoft.com/office/powerpoint/2010/main" val="3072765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p:spPr>
      </p:sp>
      <p:sp>
        <p:nvSpPr>
          <p:cNvPr id="18227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Note that even though the last two examples are U.S. military installations, since they are located in another country that other country is used as the qualifier.</a:t>
            </a:r>
          </a:p>
        </p:txBody>
      </p:sp>
      <p:sp>
        <p:nvSpPr>
          <p:cNvPr id="182275" name="Slide Number Placeholder 3"/>
          <p:cNvSpPr>
            <a:spLocks noGrp="1"/>
          </p:cNvSpPr>
          <p:nvPr>
            <p:ph type="sldNum" sz="quarter" idx="5"/>
          </p:nvPr>
        </p:nvSpPr>
        <p:spPr>
          <a:noFill/>
        </p:spPr>
        <p:txBody>
          <a:bodyPr/>
          <a:lstStyle/>
          <a:p>
            <a:pPr defTabSz="922338"/>
            <a:fld id="{C399CD9B-D736-4CC7-A620-5929841CC473}" type="slidenum">
              <a:rPr lang="en-US" smtClean="0"/>
              <a:pPr defTabSz="922338"/>
              <a:t>87</a:t>
            </a:fld>
            <a:endParaRPr lang="en-US"/>
          </a:p>
        </p:txBody>
      </p:sp>
    </p:spTree>
    <p:extLst>
      <p:ext uri="{BB962C8B-B14F-4D97-AF65-F5344CB8AC3E}">
        <p14:creationId xmlns:p14="http://schemas.microsoft.com/office/powerpoint/2010/main" val="42394381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bwMode="auto">
          <a:noFill/>
          <a:ln>
            <a:solidFill>
              <a:srgbClr val="000000"/>
            </a:solidFill>
            <a:miter lim="800000"/>
            <a:headEnd/>
            <a:tailEnd/>
          </a:ln>
        </p:spPr>
      </p:sp>
      <p:sp>
        <p:nvSpPr>
          <p:cNvPr id="184322" name="Notes Placeholder 2"/>
          <p:cNvSpPr>
            <a:spLocks noGrp="1"/>
          </p:cNvSpPr>
          <p:nvPr>
            <p:ph type="body" idx="1"/>
          </p:nvPr>
        </p:nvSpPr>
        <p:spPr>
          <a:noFill/>
          <a:ln/>
        </p:spPr>
        <p:txBody>
          <a:bodyPr/>
          <a:lstStyle/>
          <a:p>
            <a:pPr eaLnBrk="1" hangingPunct="1">
              <a:spcBef>
                <a:spcPct val="0"/>
              </a:spcBef>
            </a:pPr>
            <a:r>
              <a:rPr lang="en-US" dirty="0"/>
              <a:t>September 17,</a:t>
            </a:r>
            <a:r>
              <a:rPr lang="en-US" baseline="0" dirty="0"/>
              <a:t> 2018</a:t>
            </a:r>
            <a:endParaRPr lang="en-US" dirty="0"/>
          </a:p>
          <a:p>
            <a:pPr eaLnBrk="1" hangingPunct="1">
              <a:spcBef>
                <a:spcPct val="0"/>
              </a:spcBef>
            </a:pPr>
            <a:endParaRPr lang="en-US" dirty="0"/>
          </a:p>
          <a:p>
            <a:pPr eaLnBrk="1" hangingPunct="1">
              <a:spcBef>
                <a:spcPct val="0"/>
              </a:spcBef>
            </a:pPr>
            <a:r>
              <a:rPr lang="en-US" dirty="0"/>
              <a:t>An example of a Canadian military base.  The name used in AACR2 (which by agreement with Library and Archives Canada would have followed the LAC-established form) did not necessarily follow the NACO policy of establishing military bases as geographic places.  LAC coded bases as corporate bodies (110) and established them as subordinate units of Canada.  When upgraded to RDA, the authorized access point for a Canadian military installation will need to be reevaluated to see if it follows the policy statement for 16.4.1.  The earlier established AACR2 form can be seen in the slide in the 410 field that has $w </a:t>
            </a:r>
            <a:r>
              <a:rPr lang="en-US" dirty="0" err="1"/>
              <a:t>nnea</a:t>
            </a:r>
            <a:r>
              <a:rPr lang="en-US" dirty="0"/>
              <a:t>.  When this record was upgraded to RDA, since the access point is now coded as a geographic place that is eligible for use as a geographic subdivision, a 781 was also added to the record, as were coded geographic coordinates (034).  An 043 geographic area code could also have been added.</a:t>
            </a:r>
          </a:p>
        </p:txBody>
      </p:sp>
      <p:sp>
        <p:nvSpPr>
          <p:cNvPr id="184323" name="Slide Number Placeholder 3"/>
          <p:cNvSpPr>
            <a:spLocks noGrp="1"/>
          </p:cNvSpPr>
          <p:nvPr>
            <p:ph type="sldNum" sz="quarter" idx="5"/>
          </p:nvPr>
        </p:nvSpPr>
        <p:spPr>
          <a:noFill/>
        </p:spPr>
        <p:txBody>
          <a:bodyPr/>
          <a:lstStyle/>
          <a:p>
            <a:pPr defTabSz="922338"/>
            <a:fld id="{DA153A7A-9089-47BA-8FE6-03B298DDC978}" type="slidenum">
              <a:rPr lang="en-US" smtClean="0"/>
              <a:pPr defTabSz="922338"/>
              <a:t>88</a:t>
            </a:fld>
            <a:endParaRPr lang="en-US"/>
          </a:p>
        </p:txBody>
      </p:sp>
    </p:spTree>
    <p:extLst>
      <p:ext uri="{BB962C8B-B14F-4D97-AF65-F5344CB8AC3E}">
        <p14:creationId xmlns:p14="http://schemas.microsoft.com/office/powerpoint/2010/main" val="30508215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bwMode="auto">
          <a:noFill/>
          <a:ln>
            <a:solidFill>
              <a:srgbClr val="000000"/>
            </a:solidFill>
            <a:miter lim="800000"/>
            <a:headEnd/>
            <a:tailEnd/>
          </a:ln>
        </p:spPr>
      </p:sp>
      <p:sp>
        <p:nvSpPr>
          <p:cNvPr id="186370"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September 17, 2018: removed URL</a:t>
            </a:r>
            <a:r>
              <a:rPr lang="en-US" baseline="0" dirty="0"/>
              <a:t> to </a:t>
            </a:r>
            <a:r>
              <a:rPr lang="en-US" dirty="0"/>
              <a:t>http://www.bia.gov/DocumentLibrary/index.htm, added hyperlink</a:t>
            </a:r>
            <a:r>
              <a:rPr lang="en-US" baseline="0" dirty="0"/>
              <a:t> to slide and </a:t>
            </a:r>
            <a:r>
              <a:rPr lang="en-US" dirty="0"/>
              <a:t>instructions in</a:t>
            </a:r>
            <a:r>
              <a:rPr lang="en-US" baseline="0" dirty="0"/>
              <a:t> speaker notes </a:t>
            </a:r>
            <a:r>
              <a:rPr lang="en-US" dirty="0"/>
              <a:t>to find most recent</a:t>
            </a:r>
            <a:r>
              <a:rPr lang="en-US" baseline="0" dirty="0"/>
              <a:t> list in the Federal Register</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October 10, 2023: updated link in speaker notes to latest version of list available</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r>
              <a:rPr lang="en-US" b="1" dirty="0"/>
              <a:t>LC-PCC PS for 16.4</a:t>
            </a:r>
          </a:p>
          <a:p>
            <a:pPr eaLnBrk="1" hangingPunct="1">
              <a:spcBef>
                <a:spcPct val="0"/>
              </a:spcBef>
            </a:pPr>
            <a:endParaRPr lang="en-US" dirty="0"/>
          </a:p>
          <a:p>
            <a:pPr eaLnBrk="1" hangingPunct="1">
              <a:spcBef>
                <a:spcPct val="0"/>
              </a:spcBef>
            </a:pPr>
            <a:r>
              <a:rPr lang="en-US" b="1" dirty="0"/>
              <a:t>American Indian Tribes</a:t>
            </a:r>
          </a:p>
          <a:p>
            <a:pPr eaLnBrk="1" hangingPunct="1">
              <a:spcBef>
                <a:spcPct val="0"/>
              </a:spcBef>
            </a:pPr>
            <a:r>
              <a:rPr lang="en-US" dirty="0"/>
              <a:t>Tribes recognized by the U.S. government are independent, autonomous political entities with inherent powers of self-government; they possess sovereignty and are equal to national governments. There are over 500 recognized tribes within the continental United States. Nearly all federally recognized tribes have jurisdiction over some delimited area of land, a geographic place, although land and area vary with each tribe.</a:t>
            </a:r>
          </a:p>
          <a:p>
            <a:pPr eaLnBrk="1" hangingPunct="1">
              <a:spcBef>
                <a:spcPct val="0"/>
              </a:spcBef>
            </a:pPr>
            <a:endParaRPr lang="en-US" dirty="0"/>
          </a:p>
          <a:p>
            <a:pPr eaLnBrk="1" hangingPunct="1">
              <a:spcBef>
                <a:spcPct val="0"/>
              </a:spcBef>
            </a:pPr>
            <a:r>
              <a:rPr lang="en-US" dirty="0"/>
              <a:t>Consult the official list created and maintained by the Department of the Interior, Bureau of Indian Affairs, published and updated in the </a:t>
            </a:r>
            <a:r>
              <a:rPr lang="en-US" i="1" dirty="0"/>
              <a:t>Federal Register</a:t>
            </a:r>
            <a:r>
              <a:rPr lang="en-US" dirty="0"/>
              <a:t>. The list of federally recognized tribes, published bi-annually since 1979, entitled: </a:t>
            </a:r>
            <a:r>
              <a:rPr lang="en-US" i="1" dirty="0"/>
              <a:t>Indian Entities Recognized and Eligible to Receive Services from the United States Bureau of Indian Affairs</a:t>
            </a:r>
            <a:r>
              <a:rPr lang="en-US" dirty="0"/>
              <a:t> is </a:t>
            </a:r>
            <a:r>
              <a:rPr lang="en-CA" dirty="0"/>
              <a:t>accessed through the Federal Register website. </a:t>
            </a:r>
            <a:r>
              <a:rPr lang="en-US" dirty="0"/>
              <a:t>This source may be cited as “BIA Indian Entities.” If a name for a tribal entity is not found in the BIA list, conduct additional research and/or construct the authorized access point from information on the resource being cataloged.</a:t>
            </a:r>
          </a:p>
          <a:p>
            <a:pPr eaLnBrk="1" hangingPunct="1">
              <a:spcBef>
                <a:spcPct val="0"/>
              </a:spcBef>
            </a:pPr>
            <a:endParaRPr lang="en-US" dirty="0"/>
          </a:p>
          <a:p>
            <a:pPr eaLnBrk="1" hangingPunct="1">
              <a:spcBef>
                <a:spcPct val="0"/>
              </a:spcBef>
            </a:pPr>
            <a:r>
              <a:rPr lang="en-US" dirty="0"/>
              <a:t>To find</a:t>
            </a:r>
            <a:r>
              <a:rPr lang="en-US" baseline="0" dirty="0"/>
              <a:t> the most recent list:</a:t>
            </a:r>
          </a:p>
          <a:p>
            <a:pPr marL="228600" indent="-228600" eaLnBrk="1" hangingPunct="1">
              <a:spcBef>
                <a:spcPct val="0"/>
              </a:spcBef>
              <a:buAutoNum type="arabicPeriod"/>
            </a:pPr>
            <a:r>
              <a:rPr lang="en-US" baseline="0" dirty="0"/>
              <a:t>Go to https://www.gpo.gov/fdsys/search/home.action</a:t>
            </a:r>
          </a:p>
          <a:p>
            <a:pPr marL="228600" indent="-228600" eaLnBrk="1" hangingPunct="1">
              <a:spcBef>
                <a:spcPct val="0"/>
              </a:spcBef>
              <a:buAutoNum type="arabicPeriod"/>
            </a:pPr>
            <a:r>
              <a:rPr lang="en-US" baseline="0" dirty="0"/>
              <a:t>In the search box, enter: </a:t>
            </a:r>
            <a:r>
              <a:rPr lang="en-CA" baseline="0" dirty="0"/>
              <a:t>title:(Indian Entities Recognized and Eligible To Receive Services From the Bureau of Indian Affairs) AND </a:t>
            </a:r>
            <a:r>
              <a:rPr lang="en-CA" baseline="0" dirty="0" err="1"/>
              <a:t>collection:FR</a:t>
            </a:r>
            <a:endParaRPr lang="en-CA" baseline="0" dirty="0"/>
          </a:p>
          <a:p>
            <a:pPr marL="228600" indent="-228600" eaLnBrk="1" hangingPunct="1">
              <a:spcBef>
                <a:spcPct val="0"/>
              </a:spcBef>
              <a:buAutoNum type="arabicPeriod"/>
            </a:pPr>
            <a:r>
              <a:rPr lang="en-CA" baseline="0" dirty="0"/>
              <a:t>Click Search.</a:t>
            </a:r>
          </a:p>
          <a:p>
            <a:pPr marL="228600" indent="-228600" eaLnBrk="1" hangingPunct="1">
              <a:spcBef>
                <a:spcPct val="0"/>
              </a:spcBef>
              <a:buAutoNum type="arabicPeriod"/>
            </a:pPr>
            <a:r>
              <a:rPr lang="en-CA" baseline="0" dirty="0"/>
              <a:t>Sort by: Date (New to Old).</a:t>
            </a:r>
          </a:p>
          <a:p>
            <a:pPr marL="228600" indent="-228600" eaLnBrk="1" hangingPunct="1">
              <a:spcBef>
                <a:spcPct val="0"/>
              </a:spcBef>
              <a:buAutoNum type="arabicPeriod"/>
            </a:pPr>
            <a:r>
              <a:rPr lang="en-CA" baseline="0" dirty="0"/>
              <a:t>Click Go.</a:t>
            </a:r>
          </a:p>
          <a:p>
            <a:pPr marL="0" indent="0" eaLnBrk="1" hangingPunct="1">
              <a:spcBef>
                <a:spcPct val="0"/>
              </a:spcBef>
              <a:buNone/>
            </a:pPr>
            <a:endParaRPr lang="en-US" dirty="0"/>
          </a:p>
          <a:p>
            <a:pPr marL="0" indent="0" eaLnBrk="1" hangingPunct="1">
              <a:spcBef>
                <a:spcPct val="0"/>
              </a:spcBef>
              <a:buNone/>
            </a:pPr>
            <a:r>
              <a:rPr lang="en-US" dirty="0"/>
              <a:t>Official list as of August 11, 2023</a:t>
            </a:r>
            <a:r>
              <a:rPr lang="en-US" baseline="0" dirty="0"/>
              <a:t>: https://www.govinfo.gov/content/pkg/FR-2023-08-11/pdf/2023-17195.pdf</a:t>
            </a:r>
            <a:endParaRPr lang="en-US" dirty="0"/>
          </a:p>
          <a:p>
            <a:pPr eaLnBrk="1" hangingPunct="1">
              <a:spcBef>
                <a:spcPct val="0"/>
              </a:spcBef>
            </a:pPr>
            <a:r>
              <a:rPr lang="en-US" dirty="0"/>
              <a:t> </a:t>
            </a:r>
          </a:p>
          <a:p>
            <a:pPr eaLnBrk="1" hangingPunct="1">
              <a:spcBef>
                <a:spcPct val="0"/>
              </a:spcBef>
            </a:pPr>
            <a:r>
              <a:rPr lang="en-US" dirty="0"/>
              <a:t>PSD website has a link to version from January 14, 2015: http://www.loc.gov/catdir/cpso/biaind.pdf</a:t>
            </a:r>
          </a:p>
          <a:p>
            <a:pPr eaLnBrk="1" hangingPunct="1">
              <a:spcBef>
                <a:spcPct val="0"/>
              </a:spcBef>
            </a:pPr>
            <a:endParaRPr lang="en-US" dirty="0"/>
          </a:p>
          <a:p>
            <a:pPr eaLnBrk="1" hangingPunct="1">
              <a:spcBef>
                <a:spcPct val="0"/>
              </a:spcBef>
            </a:pPr>
            <a:r>
              <a:rPr lang="en-US" b="1" dirty="0"/>
              <a:t>EXAMPLE</a:t>
            </a:r>
          </a:p>
          <a:p>
            <a:pPr eaLnBrk="1" hangingPunct="1">
              <a:spcBef>
                <a:spcPct val="0"/>
              </a:spcBef>
            </a:pPr>
            <a:endParaRPr lang="en-US" b="1" dirty="0"/>
          </a:p>
          <a:p>
            <a:pPr eaLnBrk="1" hangingPunct="1">
              <a:spcBef>
                <a:spcPct val="0"/>
              </a:spcBef>
            </a:pPr>
            <a:r>
              <a:rPr lang="en-US" dirty="0"/>
              <a:t>151    San Carlos Apache Tribe of the San Carlos Reservation, Arizona</a:t>
            </a:r>
          </a:p>
          <a:p>
            <a:pPr eaLnBrk="1" hangingPunct="1">
              <a:spcBef>
                <a:spcPct val="0"/>
              </a:spcBef>
            </a:pPr>
            <a:r>
              <a:rPr lang="en-US" dirty="0"/>
              <a:t>670    BIA Indian entities, 2005, Dec. 14, 2005 $b (San Carlos Apache tribe of the San Carlos Reservation, Arizona)</a:t>
            </a:r>
          </a:p>
          <a:p>
            <a:pPr eaLnBrk="1" hangingPunct="1">
              <a:spcBef>
                <a:spcPct val="0"/>
              </a:spcBef>
            </a:pPr>
            <a:r>
              <a:rPr lang="en-US" dirty="0"/>
              <a:t> </a:t>
            </a:r>
          </a:p>
          <a:p>
            <a:pPr eaLnBrk="1" hangingPunct="1">
              <a:spcBef>
                <a:spcPct val="0"/>
              </a:spcBef>
            </a:pPr>
            <a:r>
              <a:rPr lang="en-US" dirty="0"/>
              <a:t>Some tribes have federally-approved names that sound as if the name were for a populated place rather than a tribe. Confusion may result when there actually is a populated place of that name. In such cases, the tribe and the populated place are separate entities. </a:t>
            </a:r>
          </a:p>
          <a:p>
            <a:pPr eaLnBrk="1" hangingPunct="1">
              <a:spcBef>
                <a:spcPct val="0"/>
              </a:spcBef>
            </a:pPr>
            <a:r>
              <a:rPr lang="en-US" dirty="0"/>
              <a:t> </a:t>
            </a:r>
          </a:p>
          <a:p>
            <a:pPr eaLnBrk="1" hangingPunct="1">
              <a:spcBef>
                <a:spcPct val="0"/>
              </a:spcBef>
            </a:pPr>
            <a:r>
              <a:rPr lang="en-US" b="1" dirty="0"/>
              <a:t>EXAMPLE</a:t>
            </a:r>
          </a:p>
          <a:p>
            <a:pPr eaLnBrk="1" hangingPunct="1">
              <a:spcBef>
                <a:spcPct val="0"/>
              </a:spcBef>
            </a:pPr>
            <a:endParaRPr lang="en-US" b="1" dirty="0"/>
          </a:p>
          <a:p>
            <a:pPr eaLnBrk="1" hangingPunct="1">
              <a:spcBef>
                <a:spcPct val="0"/>
              </a:spcBef>
            </a:pPr>
            <a:r>
              <a:rPr lang="en-US" dirty="0"/>
              <a:t>151    Native Village of </a:t>
            </a:r>
            <a:r>
              <a:rPr lang="en-US" dirty="0" err="1"/>
              <a:t>Nunapitchuk</a:t>
            </a:r>
            <a:endParaRPr lang="en-US" dirty="0"/>
          </a:p>
          <a:p>
            <a:pPr eaLnBrk="1" hangingPunct="1">
              <a:spcBef>
                <a:spcPct val="0"/>
              </a:spcBef>
            </a:pPr>
            <a:r>
              <a:rPr lang="en-US" b="1" dirty="0"/>
              <a:t>Tribe</a:t>
            </a:r>
          </a:p>
          <a:p>
            <a:pPr eaLnBrk="1" hangingPunct="1">
              <a:spcBef>
                <a:spcPct val="0"/>
              </a:spcBef>
            </a:pPr>
            <a:endParaRPr lang="en-US" b="1" dirty="0"/>
          </a:p>
          <a:p>
            <a:pPr eaLnBrk="1" hangingPunct="1">
              <a:spcBef>
                <a:spcPct val="0"/>
              </a:spcBef>
            </a:pPr>
            <a:r>
              <a:rPr lang="en-US" dirty="0"/>
              <a:t>151    </a:t>
            </a:r>
            <a:r>
              <a:rPr lang="en-US" dirty="0" err="1"/>
              <a:t>Nunapitchuk</a:t>
            </a:r>
            <a:r>
              <a:rPr lang="en-US" dirty="0"/>
              <a:t> (Alaska)</a:t>
            </a:r>
          </a:p>
          <a:p>
            <a:pPr eaLnBrk="1" hangingPunct="1">
              <a:spcBef>
                <a:spcPct val="0"/>
              </a:spcBef>
            </a:pPr>
            <a:r>
              <a:rPr lang="en-US" b="1" dirty="0"/>
              <a:t>Populated place</a:t>
            </a:r>
            <a:endParaRPr lang="en-US" dirty="0"/>
          </a:p>
        </p:txBody>
      </p:sp>
      <p:sp>
        <p:nvSpPr>
          <p:cNvPr id="186371" name="Slide Number Placeholder 3"/>
          <p:cNvSpPr>
            <a:spLocks noGrp="1"/>
          </p:cNvSpPr>
          <p:nvPr>
            <p:ph type="sldNum" sz="quarter" idx="5"/>
          </p:nvPr>
        </p:nvSpPr>
        <p:spPr>
          <a:noFill/>
        </p:spPr>
        <p:txBody>
          <a:bodyPr/>
          <a:lstStyle/>
          <a:p>
            <a:pPr defTabSz="922338"/>
            <a:fld id="{EF55BE2D-4FF6-4FD1-A87B-EE8F3F2CE6ED}" type="slidenum">
              <a:rPr lang="en-US" smtClean="0"/>
              <a:pPr defTabSz="922338"/>
              <a:t>89</a:t>
            </a:fld>
            <a:endParaRPr lang="en-US"/>
          </a:p>
        </p:txBody>
      </p:sp>
    </p:spTree>
    <p:extLst>
      <p:ext uri="{BB962C8B-B14F-4D97-AF65-F5344CB8AC3E}">
        <p14:creationId xmlns:p14="http://schemas.microsoft.com/office/powerpoint/2010/main" val="36959604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noFill/>
          <a:ln>
            <a:solidFill>
              <a:srgbClr val="000000"/>
            </a:solidFill>
            <a:miter lim="800000"/>
            <a:headEnd/>
            <a:tailEnd/>
          </a:ln>
        </p:spPr>
      </p:sp>
      <p:sp>
        <p:nvSpPr>
          <p:cNvPr id="188418"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Example of an authority for an Indian tribe as a geographic place/sovereign nation.  For the preferred name for the tribe, use the form found in BIA Indian Entities.  No qualifier is added to the authorized access point.</a:t>
            </a:r>
          </a:p>
          <a:p>
            <a:pPr eaLnBrk="1" hangingPunct="1">
              <a:spcBef>
                <a:spcPct val="0"/>
              </a:spcBef>
            </a:pPr>
            <a:endParaRPr lang="en-US" dirty="0"/>
          </a:p>
          <a:p>
            <a:pPr eaLnBrk="1" hangingPunct="1">
              <a:spcBef>
                <a:spcPct val="0"/>
              </a:spcBef>
            </a:pPr>
            <a:r>
              <a:rPr lang="en-US" dirty="0"/>
              <a:t>Note also the geographic subdivision practice: as sovereign nations, geographic subdivision is direct through the name of the tribe.</a:t>
            </a:r>
          </a:p>
        </p:txBody>
      </p:sp>
      <p:sp>
        <p:nvSpPr>
          <p:cNvPr id="188419" name="Slide Number Placeholder 3"/>
          <p:cNvSpPr>
            <a:spLocks noGrp="1"/>
          </p:cNvSpPr>
          <p:nvPr>
            <p:ph type="sldNum" sz="quarter" idx="5"/>
          </p:nvPr>
        </p:nvSpPr>
        <p:spPr>
          <a:noFill/>
        </p:spPr>
        <p:txBody>
          <a:bodyPr/>
          <a:lstStyle/>
          <a:p>
            <a:pPr defTabSz="922338"/>
            <a:fld id="{DE84B6A0-7157-4058-B808-C09484F66B68}" type="slidenum">
              <a:rPr lang="en-US" smtClean="0"/>
              <a:pPr defTabSz="922338"/>
              <a:t>90</a:t>
            </a:fld>
            <a:endParaRPr lang="en-US"/>
          </a:p>
        </p:txBody>
      </p:sp>
    </p:spTree>
    <p:extLst>
      <p:ext uri="{BB962C8B-B14F-4D97-AF65-F5344CB8AC3E}">
        <p14:creationId xmlns:p14="http://schemas.microsoft.com/office/powerpoint/2010/main" val="4901340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bwMode="auto">
          <a:noFill/>
          <a:ln>
            <a:solidFill>
              <a:srgbClr val="000000"/>
            </a:solidFill>
            <a:miter lim="800000"/>
            <a:headEnd/>
            <a:tailEnd/>
          </a:ln>
        </p:spPr>
      </p:sp>
      <p:sp>
        <p:nvSpPr>
          <p:cNvPr id="19046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In AACR2, NACO policy was to use the form for Canadian places and corporate bodies approved by Library and Archives Canada.  LAC establishes Canadian First Nations as corporate bodies tagged 110, so this is how you will find them if established under AACR2 (see slide).  Under RDA, they may be treated the same as American Indian tribes. Establish new records for First Nations as geographic places.  When upgrading a record for a Canadian First Nation to RDA, evaluate the access points and retag them as geographic places (X51).  As with American Indian tribes, geographic subdivision is direct through the name of the First Nation.  BFM may need to be reported when upgrading these records.</a:t>
            </a:r>
          </a:p>
        </p:txBody>
      </p:sp>
      <p:sp>
        <p:nvSpPr>
          <p:cNvPr id="190467" name="Slide Number Placeholder 3"/>
          <p:cNvSpPr>
            <a:spLocks noGrp="1"/>
          </p:cNvSpPr>
          <p:nvPr>
            <p:ph type="sldNum" sz="quarter" idx="5"/>
          </p:nvPr>
        </p:nvSpPr>
        <p:spPr>
          <a:noFill/>
        </p:spPr>
        <p:txBody>
          <a:bodyPr/>
          <a:lstStyle/>
          <a:p>
            <a:pPr defTabSz="922338"/>
            <a:fld id="{6F4113A7-30B1-463A-BE9A-E88038AF668F}" type="slidenum">
              <a:rPr lang="en-US" smtClean="0"/>
              <a:pPr defTabSz="922338"/>
              <a:t>91</a:t>
            </a:fld>
            <a:endParaRPr lang="en-US"/>
          </a:p>
        </p:txBody>
      </p:sp>
    </p:spTree>
    <p:extLst>
      <p:ext uri="{BB962C8B-B14F-4D97-AF65-F5344CB8AC3E}">
        <p14:creationId xmlns:p14="http://schemas.microsoft.com/office/powerpoint/2010/main" val="34927398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noFill/>
          <a:ln>
            <a:solidFill>
              <a:srgbClr val="000000"/>
            </a:solidFill>
            <a:miter lim="800000"/>
            <a:headEnd/>
            <a:tailEnd/>
          </a:ln>
        </p:spPr>
      </p:sp>
      <p:sp>
        <p:nvSpPr>
          <p:cNvPr id="192514"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Slide shows the NAR for the </a:t>
            </a:r>
            <a:r>
              <a:rPr lang="en-US" dirty="0" err="1"/>
              <a:t>Kluane</a:t>
            </a:r>
            <a:r>
              <a:rPr lang="en-US" dirty="0"/>
              <a:t> First Nation after it has been upgraded to RDA. X10s have been changed to X51s and a 781 was added to show that the place may be used as a geographic subdivision, directly entered under its name.</a:t>
            </a:r>
          </a:p>
        </p:txBody>
      </p:sp>
      <p:sp>
        <p:nvSpPr>
          <p:cNvPr id="192515" name="Slide Number Placeholder 3"/>
          <p:cNvSpPr>
            <a:spLocks noGrp="1"/>
          </p:cNvSpPr>
          <p:nvPr>
            <p:ph type="sldNum" sz="quarter" idx="5"/>
          </p:nvPr>
        </p:nvSpPr>
        <p:spPr>
          <a:noFill/>
        </p:spPr>
        <p:txBody>
          <a:bodyPr/>
          <a:lstStyle/>
          <a:p>
            <a:pPr defTabSz="922338"/>
            <a:fld id="{61543F9A-9AD8-4875-A163-E2A6E8047C8F}" type="slidenum">
              <a:rPr lang="en-US" smtClean="0"/>
              <a:pPr defTabSz="922338"/>
              <a:t>92</a:t>
            </a:fld>
            <a:endParaRPr lang="en-US"/>
          </a:p>
        </p:txBody>
      </p:sp>
    </p:spTree>
    <p:extLst>
      <p:ext uri="{BB962C8B-B14F-4D97-AF65-F5344CB8AC3E}">
        <p14:creationId xmlns:p14="http://schemas.microsoft.com/office/powerpoint/2010/main" val="15680210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a:noFill/>
          <a:ln/>
        </p:spPr>
        <p:txBody>
          <a:bodyPr/>
          <a:lstStyle/>
          <a:p>
            <a:r>
              <a:rPr lang="en-US"/>
              <a:t>May 1, 2013</a:t>
            </a:r>
          </a:p>
          <a:p>
            <a:endParaRPr lang="en-US"/>
          </a:p>
        </p:txBody>
      </p:sp>
      <p:sp>
        <p:nvSpPr>
          <p:cNvPr id="194563" name="Slide Number Placeholder 3"/>
          <p:cNvSpPr>
            <a:spLocks noGrp="1"/>
          </p:cNvSpPr>
          <p:nvPr>
            <p:ph type="sldNum" sz="quarter" idx="5"/>
          </p:nvPr>
        </p:nvSpPr>
        <p:spPr>
          <a:noFill/>
        </p:spPr>
        <p:txBody>
          <a:bodyPr/>
          <a:lstStyle/>
          <a:p>
            <a:pPr defTabSz="922338"/>
            <a:fld id="{3C20D177-1346-4F45-B877-49A84CD8CBE0}" type="slidenum">
              <a:rPr lang="en-US" smtClean="0"/>
              <a:pPr defTabSz="922338"/>
              <a:t>93</a:t>
            </a:fld>
            <a:endParaRPr lang="en-US"/>
          </a:p>
        </p:txBody>
      </p:sp>
    </p:spTree>
    <p:extLst>
      <p:ext uri="{BB962C8B-B14F-4D97-AF65-F5344CB8AC3E}">
        <p14:creationId xmlns:p14="http://schemas.microsoft.com/office/powerpoint/2010/main" val="6788332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bwMode="auto">
          <a:noFill/>
          <a:ln>
            <a:solidFill>
              <a:srgbClr val="000000"/>
            </a:solidFill>
            <a:miter lim="800000"/>
            <a:headEnd/>
            <a:tailEnd/>
          </a:ln>
        </p:spPr>
      </p:sp>
      <p:sp>
        <p:nvSpPr>
          <p:cNvPr id="196610" name="Notes Placeholder 2"/>
          <p:cNvSpPr>
            <a:spLocks noGrp="1"/>
          </p:cNvSpPr>
          <p:nvPr>
            <p:ph type="body" idx="1"/>
          </p:nvPr>
        </p:nvSpPr>
        <p:spPr>
          <a:noFill/>
          <a:ln/>
        </p:spPr>
        <p:txBody>
          <a:bodyPr/>
          <a:lstStyle/>
          <a:p>
            <a:pPr eaLnBrk="1" hangingPunct="1">
              <a:spcBef>
                <a:spcPct val="0"/>
              </a:spcBef>
            </a:pPr>
            <a:r>
              <a:rPr lang="en-US" dirty="0"/>
              <a:t>March 5, 2019: made</a:t>
            </a:r>
            <a:r>
              <a:rPr lang="en-US" baseline="0" dirty="0"/>
              <a:t> grammatical correction to slide</a:t>
            </a:r>
            <a:endParaRPr lang="en-US" dirty="0"/>
          </a:p>
          <a:p>
            <a:pPr eaLnBrk="1" hangingPunct="1">
              <a:spcBef>
                <a:spcPct val="0"/>
              </a:spcBef>
            </a:pPr>
            <a:endParaRPr lang="en-US" dirty="0"/>
          </a:p>
        </p:txBody>
      </p:sp>
      <p:sp>
        <p:nvSpPr>
          <p:cNvPr id="196611" name="Slide Number Placeholder 3"/>
          <p:cNvSpPr>
            <a:spLocks noGrp="1"/>
          </p:cNvSpPr>
          <p:nvPr>
            <p:ph type="sldNum" sz="quarter" idx="5"/>
          </p:nvPr>
        </p:nvSpPr>
        <p:spPr>
          <a:noFill/>
        </p:spPr>
        <p:txBody>
          <a:bodyPr/>
          <a:lstStyle/>
          <a:p>
            <a:pPr defTabSz="922338"/>
            <a:fld id="{734C0067-4807-4A95-8376-A974ECD77A03}" type="slidenum">
              <a:rPr lang="en-US" smtClean="0"/>
              <a:pPr defTabSz="922338"/>
              <a:t>94</a:t>
            </a:fld>
            <a:endParaRPr lang="en-US"/>
          </a:p>
        </p:txBody>
      </p:sp>
    </p:spTree>
    <p:extLst>
      <p:ext uri="{BB962C8B-B14F-4D97-AF65-F5344CB8AC3E}">
        <p14:creationId xmlns:p14="http://schemas.microsoft.com/office/powerpoint/2010/main" val="177789568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bwMode="auto">
          <a:noFill/>
          <a:ln>
            <a:solidFill>
              <a:srgbClr val="000000"/>
            </a:solidFill>
            <a:miter lim="800000"/>
            <a:headEnd/>
            <a:tailEnd/>
          </a:ln>
        </p:spPr>
      </p:sp>
      <p:sp>
        <p:nvSpPr>
          <p:cNvPr id="19865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N.L. is the abbreviation used for the province Newfoundland and Labrador.  The province’s name changed officially from Newfoundland to Newfoundland and Labrador on December 6, 2001.  The former abbreviation was Nfld., which would still be used for any places that existed only during the time when the province was known by the earlier name.</a:t>
            </a:r>
          </a:p>
        </p:txBody>
      </p:sp>
      <p:sp>
        <p:nvSpPr>
          <p:cNvPr id="198659" name="Slide Number Placeholder 3"/>
          <p:cNvSpPr>
            <a:spLocks noGrp="1"/>
          </p:cNvSpPr>
          <p:nvPr>
            <p:ph type="sldNum" sz="quarter" idx="5"/>
          </p:nvPr>
        </p:nvSpPr>
        <p:spPr>
          <a:noFill/>
        </p:spPr>
        <p:txBody>
          <a:bodyPr/>
          <a:lstStyle/>
          <a:p>
            <a:pPr defTabSz="922338"/>
            <a:fld id="{213D61A9-58D5-4206-AF55-A8EC7E5FE562}" type="slidenum">
              <a:rPr lang="en-US" smtClean="0"/>
              <a:pPr defTabSz="922338"/>
              <a:t>95</a:t>
            </a:fld>
            <a:endParaRPr lang="en-US"/>
          </a:p>
        </p:txBody>
      </p:sp>
    </p:spTree>
    <p:extLst>
      <p:ext uri="{BB962C8B-B14F-4D97-AF65-F5344CB8AC3E}">
        <p14:creationId xmlns:p14="http://schemas.microsoft.com/office/powerpoint/2010/main" val="13821674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bwMode="auto">
          <a:noFill/>
          <a:ln>
            <a:solidFill>
              <a:srgbClr val="000000"/>
            </a:solidFill>
            <a:miter lim="800000"/>
            <a:headEnd/>
            <a:tailEnd/>
          </a:ln>
        </p:spPr>
      </p:sp>
      <p:sp>
        <p:nvSpPr>
          <p:cNvPr id="20070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Examples of initialisms recorded as variant names</a:t>
            </a:r>
          </a:p>
        </p:txBody>
      </p:sp>
      <p:sp>
        <p:nvSpPr>
          <p:cNvPr id="200707" name="Slide Number Placeholder 3"/>
          <p:cNvSpPr>
            <a:spLocks noGrp="1"/>
          </p:cNvSpPr>
          <p:nvPr>
            <p:ph type="sldNum" sz="quarter" idx="5"/>
          </p:nvPr>
        </p:nvSpPr>
        <p:spPr>
          <a:noFill/>
        </p:spPr>
        <p:txBody>
          <a:bodyPr/>
          <a:lstStyle/>
          <a:p>
            <a:pPr defTabSz="922338"/>
            <a:fld id="{94EED85E-4508-4C3A-9183-594E17331758}" type="slidenum">
              <a:rPr lang="en-US" smtClean="0"/>
              <a:pPr defTabSz="922338"/>
              <a:t>96</a:t>
            </a:fld>
            <a:endParaRPr lang="en-US"/>
          </a:p>
        </p:txBody>
      </p:sp>
    </p:spTree>
    <p:extLst>
      <p:ext uri="{BB962C8B-B14F-4D97-AF65-F5344CB8AC3E}">
        <p14:creationId xmlns:p14="http://schemas.microsoft.com/office/powerpoint/2010/main" val="30117720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Image Placeholder 1"/>
          <p:cNvSpPr>
            <a:spLocks noGrp="1" noRot="1" noChangeAspect="1"/>
          </p:cNvSpPr>
          <p:nvPr>
            <p:ph type="sldImg"/>
          </p:nvPr>
        </p:nvSpPr>
        <p:spPr bwMode="auto">
          <a:noFill/>
          <a:ln>
            <a:solidFill>
              <a:srgbClr val="000000"/>
            </a:solidFill>
            <a:miter lim="800000"/>
            <a:headEnd/>
            <a:tailEnd/>
          </a:ln>
        </p:spPr>
      </p:sp>
      <p:sp>
        <p:nvSpPr>
          <p:cNvPr id="20275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Examples of abbreviated forms recorded as variant names</a:t>
            </a:r>
          </a:p>
        </p:txBody>
      </p:sp>
      <p:sp>
        <p:nvSpPr>
          <p:cNvPr id="202755" name="Slide Number Placeholder 3"/>
          <p:cNvSpPr>
            <a:spLocks noGrp="1"/>
          </p:cNvSpPr>
          <p:nvPr>
            <p:ph type="sldNum" sz="quarter" idx="5"/>
          </p:nvPr>
        </p:nvSpPr>
        <p:spPr>
          <a:noFill/>
        </p:spPr>
        <p:txBody>
          <a:bodyPr/>
          <a:lstStyle/>
          <a:p>
            <a:pPr defTabSz="922338"/>
            <a:fld id="{CD5E6803-219A-4675-9C88-A5B6E8CEDD9F}" type="slidenum">
              <a:rPr lang="en-US" smtClean="0"/>
              <a:pPr defTabSz="922338"/>
              <a:t>97</a:t>
            </a:fld>
            <a:endParaRPr lang="en-US"/>
          </a:p>
        </p:txBody>
      </p:sp>
    </p:spTree>
    <p:extLst>
      <p:ext uri="{BB962C8B-B14F-4D97-AF65-F5344CB8AC3E}">
        <p14:creationId xmlns:p14="http://schemas.microsoft.com/office/powerpoint/2010/main" val="84857980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p:cNvSpPr>
          <p:nvPr>
            <p:ph type="sldImg"/>
          </p:nvPr>
        </p:nvSpPr>
        <p:spPr bwMode="auto">
          <a:noFill/>
          <a:ln>
            <a:solidFill>
              <a:srgbClr val="000000"/>
            </a:solidFill>
            <a:miter lim="800000"/>
            <a:headEnd/>
            <a:tailEnd/>
          </a:ln>
        </p:spPr>
      </p:sp>
      <p:sp>
        <p:nvSpPr>
          <p:cNvPr id="204802" name="Notes Placeholder 2"/>
          <p:cNvSpPr>
            <a:spLocks noGrp="1"/>
          </p:cNvSpPr>
          <p:nvPr>
            <p:ph type="body" idx="1"/>
          </p:nvPr>
        </p:nvSpPr>
        <p:spPr>
          <a:noFill/>
          <a:ln/>
        </p:spPr>
        <p:txBody>
          <a:bodyPr/>
          <a:lstStyle/>
          <a:p>
            <a:r>
              <a:rPr lang="en-US"/>
              <a:t>May 1, 2013</a:t>
            </a:r>
          </a:p>
          <a:p>
            <a:endParaRPr lang="en-US"/>
          </a:p>
        </p:txBody>
      </p:sp>
      <p:sp>
        <p:nvSpPr>
          <p:cNvPr id="204803" name="Slide Number Placeholder 3"/>
          <p:cNvSpPr>
            <a:spLocks noGrp="1"/>
          </p:cNvSpPr>
          <p:nvPr>
            <p:ph type="sldNum" sz="quarter" idx="5"/>
          </p:nvPr>
        </p:nvSpPr>
        <p:spPr>
          <a:noFill/>
        </p:spPr>
        <p:txBody>
          <a:bodyPr/>
          <a:lstStyle/>
          <a:p>
            <a:pPr defTabSz="922338"/>
            <a:fld id="{7AECAE66-152F-4DEC-A2C2-AE353B36B70B}" type="slidenum">
              <a:rPr lang="en-US" smtClean="0"/>
              <a:pPr defTabSz="922338"/>
              <a:t>98</a:t>
            </a:fld>
            <a:endParaRPr lang="en-US"/>
          </a:p>
        </p:txBody>
      </p:sp>
    </p:spTree>
    <p:extLst>
      <p:ext uri="{BB962C8B-B14F-4D97-AF65-F5344CB8AC3E}">
        <p14:creationId xmlns:p14="http://schemas.microsoft.com/office/powerpoint/2010/main" val="9867416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bwMode="auto">
          <a:noFill/>
          <a:ln>
            <a:solidFill>
              <a:srgbClr val="000000"/>
            </a:solidFill>
            <a:miter lim="800000"/>
            <a:headEnd/>
            <a:tailEnd/>
          </a:ln>
        </p:spPr>
      </p:sp>
      <p:sp>
        <p:nvSpPr>
          <p:cNvPr id="20685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16.2.3.7 deals with alternative linguistic forms of the name for a place, and the examples are categorized as seen in the bullets in this slide.</a:t>
            </a:r>
          </a:p>
          <a:p>
            <a:pPr eaLnBrk="1" hangingPunct="1">
              <a:spcBef>
                <a:spcPct val="0"/>
              </a:spcBef>
            </a:pPr>
            <a:endParaRPr lang="en-US" dirty="0"/>
          </a:p>
          <a:p>
            <a:pPr eaLnBrk="1" hangingPunct="1">
              <a:spcBef>
                <a:spcPct val="0"/>
              </a:spcBef>
            </a:pPr>
            <a:r>
              <a:rPr lang="en-US" dirty="0"/>
              <a:t>Different Language: Suomi vs. Finland</a:t>
            </a:r>
          </a:p>
          <a:p>
            <a:pPr eaLnBrk="1" hangingPunct="1">
              <a:spcBef>
                <a:spcPct val="0"/>
              </a:spcBef>
            </a:pPr>
            <a:endParaRPr lang="en-US" dirty="0"/>
          </a:p>
          <a:p>
            <a:pPr eaLnBrk="1" hangingPunct="1">
              <a:spcBef>
                <a:spcPct val="0"/>
              </a:spcBef>
            </a:pPr>
            <a:r>
              <a:rPr lang="en-US" dirty="0"/>
              <a:t>Different Script: </a:t>
            </a:r>
            <a:r>
              <a:rPr lang="az-Cyrl-AZ" dirty="0"/>
              <a:t>Србија </a:t>
            </a:r>
            <a:r>
              <a:rPr lang="en-US" dirty="0"/>
              <a:t>vs. </a:t>
            </a:r>
            <a:r>
              <a:rPr lang="en-US" dirty="0" err="1"/>
              <a:t>Srbija</a:t>
            </a:r>
            <a:endParaRPr lang="en-US" dirty="0"/>
          </a:p>
          <a:p>
            <a:pPr eaLnBrk="1" hangingPunct="1">
              <a:spcBef>
                <a:spcPct val="0"/>
              </a:spcBef>
            </a:pPr>
            <a:endParaRPr lang="en-US" dirty="0"/>
          </a:p>
          <a:p>
            <a:pPr eaLnBrk="1" hangingPunct="1">
              <a:spcBef>
                <a:spcPct val="0"/>
              </a:spcBef>
            </a:pPr>
            <a:r>
              <a:rPr lang="en-US" dirty="0"/>
              <a:t>Different Spelling: Rumania vs. Romania</a:t>
            </a:r>
          </a:p>
          <a:p>
            <a:pPr eaLnBrk="1" hangingPunct="1">
              <a:spcBef>
                <a:spcPct val="0"/>
              </a:spcBef>
            </a:pPr>
            <a:endParaRPr lang="en-US" dirty="0"/>
          </a:p>
          <a:p>
            <a:pPr eaLnBrk="1" hangingPunct="1">
              <a:spcBef>
                <a:spcPct val="0"/>
              </a:spcBef>
            </a:pPr>
            <a:r>
              <a:rPr lang="en-US" dirty="0"/>
              <a:t>Different Transliteration: Aqaba or </a:t>
            </a:r>
            <a:r>
              <a:rPr lang="en-US" dirty="0" err="1"/>
              <a:t>Akaba</a:t>
            </a:r>
            <a:r>
              <a:rPr lang="en-US" dirty="0"/>
              <a:t> vs. </a:t>
            </a:r>
            <a:r>
              <a:rPr lang="en-US" dirty="0" err="1"/>
              <a:t>ʿAqabah</a:t>
            </a:r>
            <a:endParaRPr lang="en-US" dirty="0"/>
          </a:p>
          <a:p>
            <a:pPr eaLnBrk="1" hangingPunct="1">
              <a:spcBef>
                <a:spcPct val="0"/>
              </a:spcBef>
            </a:pPr>
            <a:endParaRPr lang="en-US" dirty="0"/>
          </a:p>
          <a:p>
            <a:pPr eaLnBrk="1" hangingPunct="1">
              <a:spcBef>
                <a:spcPct val="0"/>
              </a:spcBef>
            </a:pPr>
            <a:r>
              <a:rPr lang="en-US" dirty="0"/>
              <a:t>Different Representation of Numbers: </a:t>
            </a:r>
            <a:r>
              <a:rPr lang="en-US" dirty="0" err="1"/>
              <a:t>Zweiter</a:t>
            </a:r>
            <a:r>
              <a:rPr lang="en-US" dirty="0"/>
              <a:t> </a:t>
            </a:r>
            <a:r>
              <a:rPr lang="en-US" dirty="0" err="1"/>
              <a:t>Bezirk</a:t>
            </a:r>
            <a:r>
              <a:rPr lang="en-US" dirty="0"/>
              <a:t> vs. 2. </a:t>
            </a:r>
            <a:r>
              <a:rPr lang="en-US" dirty="0" err="1"/>
              <a:t>Bezirk</a:t>
            </a:r>
            <a:r>
              <a:rPr lang="en-US" dirty="0"/>
              <a:t>; </a:t>
            </a:r>
            <a:r>
              <a:rPr lang="it-IT" dirty="0"/>
              <a:t>Tredicesima Circoscrizione vs. </a:t>
            </a:r>
            <a:r>
              <a:rPr lang="en-US" dirty="0"/>
              <a:t>XIII </a:t>
            </a:r>
            <a:r>
              <a:rPr lang="en-US" dirty="0" err="1"/>
              <a:t>Circoscrizione</a:t>
            </a:r>
            <a:r>
              <a:rPr lang="en-US" dirty="0"/>
              <a:t>; East Seventh Avenue Historic District vs. East 7th Avenue Historic District; 9th Ward vs. Ninth Ward</a:t>
            </a:r>
          </a:p>
          <a:p>
            <a:pPr eaLnBrk="1" hangingPunct="1">
              <a:spcBef>
                <a:spcPct val="0"/>
              </a:spcBef>
            </a:pPr>
            <a:endParaRPr lang="en-US" dirty="0"/>
          </a:p>
          <a:p>
            <a:pPr eaLnBrk="1" hangingPunct="1">
              <a:spcBef>
                <a:spcPct val="0"/>
              </a:spcBef>
            </a:pPr>
            <a:r>
              <a:rPr lang="en-US" dirty="0"/>
              <a:t>FYI: All the names shown at the bottom of this slide are for Japan, in various languages and in scripts that are eligible for inclusion in name authority records (Arabic, Chinese, Cyrillic, Greek, Hebrew, Japanese, and Korean scripts).  If you have a name in any other script (examples include: Armenian, Burmese, Cherokee, Devanagari, Georgian, Inuktitut, Mongolian, Sinhalese, Tamil, Thai, Tibetan) you must transliterate it according to the ALA-LC Romanization Tables (online at http://www.loc.gov/catdir/cpso/roman.html).  At the present time, only the </a:t>
            </a:r>
            <a:r>
              <a:rPr lang="en-US" dirty="0" err="1"/>
              <a:t>romanized</a:t>
            </a:r>
            <a:r>
              <a:rPr lang="en-US" dirty="0"/>
              <a:t> forms of names in such scripts may be included in NARs.</a:t>
            </a:r>
          </a:p>
        </p:txBody>
      </p:sp>
      <p:sp>
        <p:nvSpPr>
          <p:cNvPr id="206851" name="Slide Number Placeholder 3"/>
          <p:cNvSpPr>
            <a:spLocks noGrp="1"/>
          </p:cNvSpPr>
          <p:nvPr>
            <p:ph type="sldNum" sz="quarter" idx="5"/>
          </p:nvPr>
        </p:nvSpPr>
        <p:spPr>
          <a:noFill/>
        </p:spPr>
        <p:txBody>
          <a:bodyPr/>
          <a:lstStyle/>
          <a:p>
            <a:pPr defTabSz="922338"/>
            <a:fld id="{72728DCC-D465-4E83-9519-341B4F1B3157}" type="slidenum">
              <a:rPr lang="en-US" smtClean="0"/>
              <a:pPr defTabSz="922338"/>
              <a:t>99</a:t>
            </a:fld>
            <a:endParaRPr lang="en-US"/>
          </a:p>
        </p:txBody>
      </p:sp>
    </p:spTree>
    <p:extLst>
      <p:ext uri="{BB962C8B-B14F-4D97-AF65-F5344CB8AC3E}">
        <p14:creationId xmlns:p14="http://schemas.microsoft.com/office/powerpoint/2010/main" val="28105172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bwMode="auto">
          <a:noFill/>
          <a:ln>
            <a:solidFill>
              <a:srgbClr val="000000"/>
            </a:solidFill>
            <a:miter lim="800000"/>
            <a:headEnd/>
            <a:tailEnd/>
          </a:ln>
        </p:spPr>
      </p:sp>
      <p:sp>
        <p:nvSpPr>
          <p:cNvPr id="208898" name="Notes Placeholder 2"/>
          <p:cNvSpPr>
            <a:spLocks noGrp="1"/>
          </p:cNvSpPr>
          <p:nvPr>
            <p:ph type="body" idx="1"/>
          </p:nvPr>
        </p:nvSpPr>
        <p:spPr>
          <a:noFill/>
          <a:ln/>
        </p:spPr>
        <p:txBody>
          <a:bodyPr/>
          <a:lstStyle/>
          <a:p>
            <a:pPr eaLnBrk="1" hangingPunct="1">
              <a:spcBef>
                <a:spcPct val="0"/>
              </a:spcBef>
            </a:pPr>
            <a:r>
              <a:rPr lang="en-US" dirty="0"/>
              <a:t>October 7, 2024: Updated speaker notes</a:t>
            </a:r>
          </a:p>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slide shows a number of variant names for Hawaii, including some variant English names, names in other languages, and names in other scripts.  Remember that if you add non-Latin script references (and you are encouraged to!), that the 008/29 (Ref status in OCLC) must be coded with value “b” and a 667 note “Non-Latin script reference(s) not evaluated” must also be added (next slide).</a:t>
            </a:r>
          </a:p>
          <a:p>
            <a:pPr eaLnBrk="1" hangingPunct="1">
              <a:spcBef>
                <a:spcPct val="0"/>
              </a:spcBef>
            </a:pPr>
            <a:endParaRPr lang="en-US" dirty="0"/>
          </a:p>
          <a:p>
            <a:pPr eaLnBrk="1" hangingPunct="1">
              <a:spcBef>
                <a:spcPct val="0"/>
              </a:spcBef>
            </a:pPr>
            <a:r>
              <a:rPr lang="en-US" dirty="0"/>
              <a:t>LC Guidelines 008/29: Code b will also occur in all name/series records with non-Latin script references until guidelines for evaluating non-Latin script references are developed.  When code b is used in this latter case assure that a 667 note with the statement: "Non-Latin script reference not evaluated" is also present in the NAR.</a:t>
            </a:r>
          </a:p>
          <a:p>
            <a:pPr eaLnBrk="1" hangingPunct="1">
              <a:spcBef>
                <a:spcPct val="0"/>
              </a:spcBef>
            </a:pPr>
            <a:endParaRPr lang="en-US" dirty="0"/>
          </a:p>
          <a:p>
            <a:pPr eaLnBrk="1" hangingPunct="1">
              <a:spcBef>
                <a:spcPct val="0"/>
              </a:spcBef>
            </a:pPr>
            <a:r>
              <a:rPr lang="en-US" i="1" dirty="0"/>
              <a:t>Note:</a:t>
            </a:r>
            <a:r>
              <a:rPr lang="en-US" dirty="0"/>
              <a:t> In September 2024 the PCC SCS Task Group on Evaluation Guidelines for Non-Latin Script References in Name Authority Records (https://wiki.lyrasis.org/display/PFCCP/SCS+Task+Group+on+Evaluation+Guidelines+for+Non-Latin+Script+References+in+NARs) issued its final report and recommendations for ceasing the coding currently done in records with non-Latin script variant access points.  If the recommendations are approved, all non-Latin script references in new authority records will be evaluated by catalogers and some variant access points will be marked as preferred non-Latin script variants.  References in existing authorities will be evaluated according to the same principles.  Implementation date for the new policy is currently undetermined.</a:t>
            </a:r>
          </a:p>
        </p:txBody>
      </p:sp>
      <p:sp>
        <p:nvSpPr>
          <p:cNvPr id="208899" name="Slide Number Placeholder 3"/>
          <p:cNvSpPr>
            <a:spLocks noGrp="1"/>
          </p:cNvSpPr>
          <p:nvPr>
            <p:ph type="sldNum" sz="quarter" idx="5"/>
          </p:nvPr>
        </p:nvSpPr>
        <p:spPr>
          <a:noFill/>
        </p:spPr>
        <p:txBody>
          <a:bodyPr/>
          <a:lstStyle/>
          <a:p>
            <a:pPr defTabSz="922338"/>
            <a:fld id="{1BDB4D3F-8469-4D1E-8E87-6856A23724FA}" type="slidenum">
              <a:rPr lang="en-US" smtClean="0"/>
              <a:pPr defTabSz="922338"/>
              <a:t>100</a:t>
            </a:fld>
            <a:endParaRPr lang="en-US"/>
          </a:p>
        </p:txBody>
      </p:sp>
    </p:spTree>
    <p:extLst>
      <p:ext uri="{BB962C8B-B14F-4D97-AF65-F5344CB8AC3E}">
        <p14:creationId xmlns:p14="http://schemas.microsoft.com/office/powerpoint/2010/main" val="350151221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p:cNvSpPr>
          <p:nvPr>
            <p:ph type="sldImg"/>
          </p:nvPr>
        </p:nvSpPr>
        <p:spPr bwMode="auto">
          <a:noFill/>
          <a:ln>
            <a:solidFill>
              <a:srgbClr val="000000"/>
            </a:solidFill>
            <a:miter lim="800000"/>
            <a:headEnd/>
            <a:tailEnd/>
          </a:ln>
        </p:spPr>
      </p:sp>
      <p:sp>
        <p:nvSpPr>
          <p:cNvPr id="21094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Remember: Justify any non-Latin references you add with 670s. Only </a:t>
            </a:r>
            <a:r>
              <a:rPr lang="en-US" dirty="0" err="1"/>
              <a:t>romanized</a:t>
            </a:r>
            <a:r>
              <a:rPr lang="en-US" dirty="0"/>
              <a:t> forms of names in non-Latin scripts are required in NARs; addition of the non-Latin script form is optional.</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i="1" dirty="0"/>
              <a:t>Note:</a:t>
            </a:r>
            <a:r>
              <a:rPr lang="en-US" dirty="0"/>
              <a:t> In September 2024 the PCC SCS Task Group on Evaluation Guidelines for Non-Latin Script References in Name Authority Records (https://wiki.lyrasis.org/display/PFCCP/SCS+Task+Group+on+Evaluation+Guidelines+for+Non-Latin+Script+References+in+NARs) issued its final report and recommendations for ceasing the coding currently done in records with non-Latin script variant access points.  If the recommendations are approved, all non-Latin script references in new authority records will be evaluated by catalogers and some variant access points will be marked as preferred non-Latin script variants.  References in existing authorities will be evaluated according to the same principles.  Implementation date for the new policy is currently undetermined.</a:t>
            </a:r>
          </a:p>
          <a:p>
            <a:pPr eaLnBrk="1" hangingPunct="1">
              <a:spcBef>
                <a:spcPct val="0"/>
              </a:spcBef>
            </a:pPr>
            <a:endParaRPr lang="en-US" dirty="0"/>
          </a:p>
        </p:txBody>
      </p:sp>
      <p:sp>
        <p:nvSpPr>
          <p:cNvPr id="210947" name="Slide Number Placeholder 3"/>
          <p:cNvSpPr>
            <a:spLocks noGrp="1"/>
          </p:cNvSpPr>
          <p:nvPr>
            <p:ph type="sldNum" sz="quarter" idx="5"/>
          </p:nvPr>
        </p:nvSpPr>
        <p:spPr>
          <a:noFill/>
        </p:spPr>
        <p:txBody>
          <a:bodyPr/>
          <a:lstStyle/>
          <a:p>
            <a:pPr defTabSz="922338"/>
            <a:fld id="{6E318D98-633C-4C19-920F-A192D5DBDD95}" type="slidenum">
              <a:rPr lang="en-US" smtClean="0"/>
              <a:pPr defTabSz="922338"/>
              <a:t>101</a:t>
            </a:fld>
            <a:endParaRPr lang="en-US"/>
          </a:p>
        </p:txBody>
      </p:sp>
    </p:spTree>
    <p:extLst>
      <p:ext uri="{BB962C8B-B14F-4D97-AF65-F5344CB8AC3E}">
        <p14:creationId xmlns:p14="http://schemas.microsoft.com/office/powerpoint/2010/main" val="23145260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bwMode="auto">
          <a:noFill/>
          <a:ln>
            <a:solidFill>
              <a:srgbClr val="000000"/>
            </a:solidFill>
            <a:miter lim="800000"/>
            <a:headEnd/>
            <a:tailEnd/>
          </a:ln>
        </p:spPr>
      </p:sp>
      <p:sp>
        <p:nvSpPr>
          <p:cNvPr id="212994" name="Notes Placeholder 2"/>
          <p:cNvSpPr>
            <a:spLocks noGrp="1"/>
          </p:cNvSpPr>
          <p:nvPr>
            <p:ph type="body" idx="1"/>
          </p:nvPr>
        </p:nvSpPr>
        <p:spPr>
          <a:noFill/>
          <a:ln/>
        </p:spPr>
        <p:txBody>
          <a:bodyPr/>
          <a:lstStyle/>
          <a:p>
            <a:pPr eaLnBrk="1" hangingPunct="1">
              <a:spcBef>
                <a:spcPct val="0"/>
              </a:spcBef>
            </a:pPr>
            <a:r>
              <a:rPr lang="en-US" dirty="0"/>
              <a:t>March 21, 2017: updated </a:t>
            </a:r>
            <a:r>
              <a:rPr lang="en-US" baseline="0" dirty="0"/>
              <a:t>speaker notes to reflect current RDA language</a:t>
            </a:r>
          </a:p>
          <a:p>
            <a:pPr eaLnBrk="1" hangingPunct="1">
              <a:spcBef>
                <a:spcPct val="0"/>
              </a:spcBef>
            </a:pPr>
            <a:endParaRPr lang="en-US" dirty="0"/>
          </a:p>
          <a:p>
            <a:pPr eaLnBrk="1" hangingPunct="1">
              <a:spcBef>
                <a:spcPct val="0"/>
              </a:spcBef>
            </a:pPr>
            <a:r>
              <a:rPr lang="en-US" dirty="0"/>
              <a:t>16.2.3.8 tells us to record </a:t>
            </a:r>
            <a:r>
              <a:rPr lang="en-CA" dirty="0"/>
              <a:t>other variant names and variant forms of the name not covered by 16.2.3.4–16.2.3.7, if considered important for identification or access.</a:t>
            </a:r>
            <a:r>
              <a:rPr lang="en-US" dirty="0"/>
              <a:t>  It lists two situations covered in this instruction: different names, and name of place within a city as subdivision of authorized access point for the city.  But the instruction does not limit catalogers to these two situations.  Anything not covered under 16.2.3.4-16.2.3.7 is eligible for recording as a variant name under 16.2.3.8.</a:t>
            </a:r>
          </a:p>
          <a:p>
            <a:pPr eaLnBrk="1" hangingPunct="1">
              <a:spcBef>
                <a:spcPct val="0"/>
              </a:spcBef>
            </a:pPr>
            <a:endParaRPr lang="en-US" dirty="0"/>
          </a:p>
          <a:p>
            <a:pPr eaLnBrk="1" hangingPunct="1">
              <a:spcBef>
                <a:spcPct val="0"/>
              </a:spcBef>
            </a:pPr>
            <a:r>
              <a:rPr lang="en-US" dirty="0"/>
              <a:t>Here’s an example not covered by any of the rules: a neighborhood or other kind of city section within some larger neighborhood or city section.  For example, the Garment District of New York City is located within the borough of Manhattan.  In addition to the variant access point shown in the slide, the cataloger might decide it was useful to record a variant access point for the neighborhood as a subdivision of the borough in which it is located:</a:t>
            </a:r>
          </a:p>
          <a:p>
            <a:pPr eaLnBrk="1" hangingPunct="1">
              <a:spcBef>
                <a:spcPct val="0"/>
              </a:spcBef>
            </a:pPr>
            <a:endParaRPr lang="en-US" dirty="0"/>
          </a:p>
          <a:p>
            <a:pPr eaLnBrk="1" hangingPunct="1">
              <a:spcBef>
                <a:spcPct val="0"/>
              </a:spcBef>
            </a:pPr>
            <a:r>
              <a:rPr lang="en-US" dirty="0"/>
              <a:t>410 1_ Manhattan (New York, N.Y.). $b Garment District</a:t>
            </a:r>
          </a:p>
        </p:txBody>
      </p:sp>
      <p:sp>
        <p:nvSpPr>
          <p:cNvPr id="212995" name="Slide Number Placeholder 3"/>
          <p:cNvSpPr>
            <a:spLocks noGrp="1"/>
          </p:cNvSpPr>
          <p:nvPr>
            <p:ph type="sldNum" sz="quarter" idx="5"/>
          </p:nvPr>
        </p:nvSpPr>
        <p:spPr>
          <a:noFill/>
        </p:spPr>
        <p:txBody>
          <a:bodyPr/>
          <a:lstStyle/>
          <a:p>
            <a:pPr defTabSz="922338"/>
            <a:fld id="{9616DD64-8D1C-432C-A0F9-2DA59ED68438}" type="slidenum">
              <a:rPr lang="en-US" smtClean="0"/>
              <a:pPr defTabSz="922338"/>
              <a:t>102</a:t>
            </a:fld>
            <a:endParaRPr lang="en-US"/>
          </a:p>
        </p:txBody>
      </p:sp>
    </p:spTree>
    <p:extLst>
      <p:ext uri="{BB962C8B-B14F-4D97-AF65-F5344CB8AC3E}">
        <p14:creationId xmlns:p14="http://schemas.microsoft.com/office/powerpoint/2010/main" val="10551099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p:cNvSpPr>
          <p:nvPr>
            <p:ph type="sldImg"/>
          </p:nvPr>
        </p:nvSpPr>
        <p:spPr bwMode="auto">
          <a:noFill/>
          <a:ln>
            <a:solidFill>
              <a:srgbClr val="000000"/>
            </a:solidFill>
            <a:miter lim="800000"/>
            <a:headEnd/>
            <a:tailEnd/>
          </a:ln>
        </p:spPr>
      </p:sp>
      <p:sp>
        <p:nvSpPr>
          <p:cNvPr id="21504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 situation not explicitly covered in RDA, but permitted under instruction 16.2.3.8: a neighborhood that is part of a larger neighborhood.  Lower Queen Anne in Seattle is a separately named part of the Queen Anne neighborhood.  In addition to a variant access point made for the neighborhood as a subdivision of the city (first 410 in the record), an additional variant access point has been made for the neighborhood as a subdivision of the larger neighborhood.</a:t>
            </a:r>
          </a:p>
        </p:txBody>
      </p:sp>
      <p:sp>
        <p:nvSpPr>
          <p:cNvPr id="215043" name="Slide Number Placeholder 3"/>
          <p:cNvSpPr>
            <a:spLocks noGrp="1"/>
          </p:cNvSpPr>
          <p:nvPr>
            <p:ph type="sldNum" sz="quarter" idx="5"/>
          </p:nvPr>
        </p:nvSpPr>
        <p:spPr>
          <a:noFill/>
        </p:spPr>
        <p:txBody>
          <a:bodyPr/>
          <a:lstStyle/>
          <a:p>
            <a:pPr defTabSz="922338"/>
            <a:fld id="{B037C061-2381-4586-A1C1-D3A89D1747AB}" type="slidenum">
              <a:rPr lang="en-US" smtClean="0"/>
              <a:pPr defTabSz="922338"/>
              <a:t>103</a:t>
            </a:fld>
            <a:endParaRPr lang="en-US"/>
          </a:p>
        </p:txBody>
      </p:sp>
    </p:spTree>
    <p:extLst>
      <p:ext uri="{BB962C8B-B14F-4D97-AF65-F5344CB8AC3E}">
        <p14:creationId xmlns:p14="http://schemas.microsoft.com/office/powerpoint/2010/main" val="20446441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p:cNvSpPr>
          <p:nvPr>
            <p:ph type="sldImg"/>
          </p:nvPr>
        </p:nvSpPr>
        <p:spPr bwMode="auto">
          <a:noFill/>
          <a:ln>
            <a:solidFill>
              <a:srgbClr val="000000"/>
            </a:solidFill>
            <a:miter lim="800000"/>
            <a:headEnd/>
            <a:tailEnd/>
          </a:ln>
        </p:spPr>
      </p:sp>
      <p:sp>
        <p:nvSpPr>
          <p:cNvPr id="21709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Summary example: This slide illustrates a number of different kinds of variant names that have been recorded in the authority record for the neighborhood South of Market in San Francisco.  </a:t>
            </a:r>
          </a:p>
          <a:p>
            <a:pPr eaLnBrk="1" hangingPunct="1">
              <a:spcBef>
                <a:spcPct val="0"/>
              </a:spcBef>
            </a:pPr>
            <a:endParaRPr lang="en-US" dirty="0"/>
          </a:p>
          <a:p>
            <a:pPr eaLnBrk="1" hangingPunct="1">
              <a:spcBef>
                <a:spcPct val="0"/>
              </a:spcBef>
            </a:pPr>
            <a:r>
              <a:rPr lang="en-US" dirty="0"/>
              <a:t>Reminder: Places within cities cannot be used as geographic subdivisions, so including a 667 SUBJECT USAGE note would be helpful to other catalogers.</a:t>
            </a:r>
          </a:p>
        </p:txBody>
      </p:sp>
      <p:sp>
        <p:nvSpPr>
          <p:cNvPr id="217091" name="Slide Number Placeholder 3"/>
          <p:cNvSpPr>
            <a:spLocks noGrp="1"/>
          </p:cNvSpPr>
          <p:nvPr>
            <p:ph type="sldNum" sz="quarter" idx="5"/>
          </p:nvPr>
        </p:nvSpPr>
        <p:spPr>
          <a:noFill/>
        </p:spPr>
        <p:txBody>
          <a:bodyPr/>
          <a:lstStyle/>
          <a:p>
            <a:pPr defTabSz="922338"/>
            <a:fld id="{62A27D3B-A242-4B53-909A-C6108C891FDC}" type="slidenum">
              <a:rPr lang="en-US" smtClean="0"/>
              <a:pPr defTabSz="922338"/>
              <a:t>104</a:t>
            </a:fld>
            <a:endParaRPr lang="en-US"/>
          </a:p>
        </p:txBody>
      </p:sp>
    </p:spTree>
    <p:extLst>
      <p:ext uri="{BB962C8B-B14F-4D97-AF65-F5344CB8AC3E}">
        <p14:creationId xmlns:p14="http://schemas.microsoft.com/office/powerpoint/2010/main" val="30185654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p:cNvSpPr>
          <p:nvPr>
            <p:ph type="sldImg"/>
          </p:nvPr>
        </p:nvSpPr>
        <p:spPr bwMode="auto">
          <a:noFill/>
          <a:ln>
            <a:solidFill>
              <a:srgbClr val="000000"/>
            </a:solidFill>
            <a:miter lim="800000"/>
            <a:headEnd/>
            <a:tailEnd/>
          </a:ln>
        </p:spPr>
      </p:sp>
      <p:sp>
        <p:nvSpPr>
          <p:cNvPr id="219138" name="Notes Placeholder 2"/>
          <p:cNvSpPr>
            <a:spLocks noGrp="1"/>
          </p:cNvSpPr>
          <p:nvPr>
            <p:ph type="body" idx="1"/>
          </p:nvPr>
        </p:nvSpPr>
        <p:spPr>
          <a:noFill/>
          <a:ln/>
        </p:spPr>
        <p:txBody>
          <a:bodyPr/>
          <a:lstStyle/>
          <a:p>
            <a:pPr eaLnBrk="1" hangingPunct="1">
              <a:spcBef>
                <a:spcPct val="0"/>
              </a:spcBef>
            </a:pPr>
            <a:r>
              <a:rPr lang="en-US" dirty="0"/>
              <a:t>November 14, 2016</a:t>
            </a:r>
          </a:p>
          <a:p>
            <a:pPr eaLnBrk="1" hangingPunct="1">
              <a:spcBef>
                <a:spcPct val="0"/>
              </a:spcBef>
            </a:pPr>
            <a:endParaRPr lang="en-US" dirty="0"/>
          </a:p>
          <a:p>
            <a:pPr eaLnBrk="1" hangingPunct="1">
              <a:spcBef>
                <a:spcPct val="0"/>
              </a:spcBef>
            </a:pPr>
            <a:r>
              <a:rPr lang="en-US" dirty="0"/>
              <a:t>LC-PCC PS for 16.4.2</a:t>
            </a:r>
          </a:p>
          <a:p>
            <a:pPr eaLnBrk="1" hangingPunct="1">
              <a:spcBef>
                <a:spcPct val="0"/>
              </a:spcBef>
            </a:pPr>
            <a:endParaRPr lang="en-US" dirty="0"/>
          </a:p>
          <a:p>
            <a:pPr eaLnBrk="1" hangingPunct="1">
              <a:spcBef>
                <a:spcPct val="0"/>
              </a:spcBef>
            </a:pPr>
            <a:r>
              <a:rPr lang="en-US" b="1" dirty="0"/>
              <a:t>Choice of Larger Place</a:t>
            </a:r>
          </a:p>
          <a:p>
            <a:pPr eaLnBrk="1" hangingPunct="1">
              <a:spcBef>
                <a:spcPct val="0"/>
              </a:spcBef>
            </a:pPr>
            <a:r>
              <a:rPr lang="en-US" i="1" dirty="0"/>
              <a:t>LC practice/PCC practice:</a:t>
            </a:r>
            <a:r>
              <a:rPr lang="en-US" dirty="0"/>
              <a:t> When adding the name of a larger place as a qualifier, use the current name of the larger place (see RDA 16.2.2.9-RDA 16.2.2.12), and apply Appendix B.11, as applicable. If the smaller place existed when the larger place had an earlier name, and the name in the resource pertains to the earlier period, consider recording a variant access point from the form that shows the earlier name of the larger place if the qualifier is appropriate for the smaller place.</a:t>
            </a:r>
          </a:p>
          <a:p>
            <a:pPr eaLnBrk="1" hangingPunct="1">
              <a:spcBef>
                <a:spcPct val="0"/>
              </a:spcBef>
            </a:pPr>
            <a:r>
              <a:rPr lang="en-US" dirty="0"/>
              <a:t>  </a:t>
            </a:r>
          </a:p>
          <a:p>
            <a:pPr eaLnBrk="1" hangingPunct="1">
              <a:spcBef>
                <a:spcPct val="0"/>
              </a:spcBef>
            </a:pPr>
            <a:r>
              <a:rPr lang="en-US" b="1" dirty="0"/>
              <a:t>EXAMPLE</a:t>
            </a:r>
          </a:p>
          <a:p>
            <a:pPr eaLnBrk="1" hangingPunct="1">
              <a:spcBef>
                <a:spcPct val="0"/>
              </a:spcBef>
            </a:pPr>
            <a:endParaRPr lang="en-US" dirty="0"/>
          </a:p>
          <a:p>
            <a:pPr eaLnBrk="1" hangingPunct="1">
              <a:spcBef>
                <a:spcPct val="0"/>
              </a:spcBef>
            </a:pPr>
            <a:r>
              <a:rPr lang="en-US" dirty="0"/>
              <a:t>151 ## $a Minsk (Belarus) </a:t>
            </a:r>
          </a:p>
          <a:p>
            <a:pPr eaLnBrk="1" hangingPunct="1">
              <a:spcBef>
                <a:spcPct val="0"/>
              </a:spcBef>
            </a:pPr>
            <a:r>
              <a:rPr lang="en-US" dirty="0"/>
              <a:t>451 ## $w </a:t>
            </a:r>
            <a:r>
              <a:rPr lang="en-US" dirty="0" err="1"/>
              <a:t>nne</a:t>
            </a:r>
            <a:r>
              <a:rPr lang="en-US" dirty="0"/>
              <a:t> $a Minsk (Byelorussian S.S.R.) </a:t>
            </a:r>
          </a:p>
          <a:p>
            <a:pPr eaLnBrk="1" hangingPunct="1">
              <a:spcBef>
                <a:spcPct val="0"/>
              </a:spcBef>
            </a:pPr>
            <a:r>
              <a:rPr lang="en-US" dirty="0"/>
              <a:t>Variant access point that was previously used as authorized form. Byelorussian S.S.R. became Belarus</a:t>
            </a:r>
          </a:p>
          <a:p>
            <a:pPr eaLnBrk="1" hangingPunct="1">
              <a:spcBef>
                <a:spcPct val="0"/>
              </a:spcBef>
            </a:pPr>
            <a:endParaRPr lang="en-US" dirty="0"/>
          </a:p>
          <a:p>
            <a:pPr eaLnBrk="1" hangingPunct="1">
              <a:spcBef>
                <a:spcPct val="0"/>
              </a:spcBef>
            </a:pPr>
            <a:r>
              <a:rPr lang="en-US" dirty="0"/>
              <a:t>151 ## $a Torit (South Sudan) </a:t>
            </a:r>
          </a:p>
          <a:p>
            <a:pPr eaLnBrk="1" hangingPunct="1">
              <a:spcBef>
                <a:spcPct val="0"/>
              </a:spcBef>
            </a:pPr>
            <a:r>
              <a:rPr lang="en-US" dirty="0"/>
              <a:t>451 ## $w </a:t>
            </a:r>
            <a:r>
              <a:rPr lang="en-US" dirty="0" err="1"/>
              <a:t>nne</a:t>
            </a:r>
            <a:r>
              <a:rPr lang="en-US" dirty="0"/>
              <a:t> $a Torit (Sudan) </a:t>
            </a:r>
          </a:p>
          <a:p>
            <a:pPr eaLnBrk="1" hangingPunct="1">
              <a:spcBef>
                <a:spcPct val="0"/>
              </a:spcBef>
            </a:pPr>
            <a:r>
              <a:rPr lang="en-US" dirty="0"/>
              <a:t>Variant access point that was previously used as authorized form. Torit became part of the new country South Sudan</a:t>
            </a:r>
          </a:p>
          <a:p>
            <a:pPr eaLnBrk="1" hangingPunct="1">
              <a:spcBef>
                <a:spcPct val="0"/>
              </a:spcBef>
            </a:pPr>
            <a:endParaRPr lang="en-US" dirty="0"/>
          </a:p>
          <a:p>
            <a:pPr eaLnBrk="1" hangingPunct="1">
              <a:spcBef>
                <a:spcPct val="0"/>
              </a:spcBef>
            </a:pPr>
            <a:r>
              <a:rPr lang="en-US" dirty="0"/>
              <a:t>151 ## $a Charles Town (W. Va.) </a:t>
            </a:r>
          </a:p>
          <a:p>
            <a:pPr eaLnBrk="1" hangingPunct="1">
              <a:spcBef>
                <a:spcPct val="0"/>
              </a:spcBef>
            </a:pPr>
            <a:r>
              <a:rPr lang="en-US" dirty="0"/>
              <a:t>451 ## $a Charles Town (Va.) </a:t>
            </a:r>
          </a:p>
          <a:p>
            <a:pPr eaLnBrk="1" hangingPunct="1">
              <a:spcBef>
                <a:spcPct val="0"/>
              </a:spcBef>
            </a:pPr>
            <a:r>
              <a:rPr lang="en-US" dirty="0"/>
              <a:t>Variant access point that was not previously used as authorized form</a:t>
            </a:r>
          </a:p>
          <a:p>
            <a:pPr eaLnBrk="1" hangingPunct="1">
              <a:spcBef>
                <a:spcPct val="0"/>
              </a:spcBef>
            </a:pPr>
            <a:endParaRPr lang="en-US" dirty="0"/>
          </a:p>
          <a:p>
            <a:pPr eaLnBrk="1" hangingPunct="1">
              <a:spcBef>
                <a:spcPct val="0"/>
              </a:spcBef>
            </a:pPr>
            <a:r>
              <a:rPr lang="en-US" dirty="0"/>
              <a:t>151 ## $a Ballard (Seattle, Wash.) </a:t>
            </a:r>
          </a:p>
          <a:p>
            <a:pPr eaLnBrk="1" hangingPunct="1">
              <a:spcBef>
                <a:spcPct val="0"/>
              </a:spcBef>
            </a:pPr>
            <a:r>
              <a:rPr lang="en-US" dirty="0"/>
              <a:t>451 ## $a Ballard (Wash.) </a:t>
            </a:r>
          </a:p>
          <a:p>
            <a:pPr eaLnBrk="1" hangingPunct="1">
              <a:spcBef>
                <a:spcPct val="0"/>
              </a:spcBef>
            </a:pPr>
            <a:r>
              <a:rPr lang="en-US" dirty="0"/>
              <a:t>Variant access point that was not previously used as authorized form. The city Ballard became a city section of Seattle</a:t>
            </a:r>
          </a:p>
          <a:p>
            <a:pPr eaLnBrk="1" hangingPunct="1">
              <a:spcBef>
                <a:spcPct val="0"/>
              </a:spcBef>
            </a:pPr>
            <a:endParaRPr lang="en-US" dirty="0"/>
          </a:p>
        </p:txBody>
      </p:sp>
      <p:sp>
        <p:nvSpPr>
          <p:cNvPr id="219139" name="Slide Number Placeholder 3"/>
          <p:cNvSpPr>
            <a:spLocks noGrp="1"/>
          </p:cNvSpPr>
          <p:nvPr>
            <p:ph type="sldNum" sz="quarter" idx="5"/>
          </p:nvPr>
        </p:nvSpPr>
        <p:spPr>
          <a:noFill/>
        </p:spPr>
        <p:txBody>
          <a:bodyPr/>
          <a:lstStyle/>
          <a:p>
            <a:pPr defTabSz="922338"/>
            <a:fld id="{26F8A3FB-6779-48D0-870A-22A110A5B386}" type="slidenum">
              <a:rPr lang="en-US" smtClean="0"/>
              <a:pPr defTabSz="922338"/>
              <a:t>105</a:t>
            </a:fld>
            <a:endParaRPr lang="en-US"/>
          </a:p>
        </p:txBody>
      </p:sp>
    </p:spTree>
    <p:extLst>
      <p:ext uri="{BB962C8B-B14F-4D97-AF65-F5344CB8AC3E}">
        <p14:creationId xmlns:p14="http://schemas.microsoft.com/office/powerpoint/2010/main" val="27742385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bwMode="auto">
          <a:noFill/>
          <a:ln>
            <a:solidFill>
              <a:srgbClr val="000000"/>
            </a:solidFill>
            <a:miter lim="800000"/>
            <a:headEnd/>
            <a:tailEnd/>
          </a:ln>
        </p:spPr>
      </p:sp>
      <p:sp>
        <p:nvSpPr>
          <p:cNvPr id="221186" name="Notes Placeholder 2"/>
          <p:cNvSpPr>
            <a:spLocks noGrp="1"/>
          </p:cNvSpPr>
          <p:nvPr>
            <p:ph type="body" idx="1"/>
          </p:nvPr>
        </p:nvSpPr>
        <p:spPr>
          <a:noFill/>
          <a:ln/>
        </p:spPr>
        <p:txBody>
          <a:bodyPr/>
          <a:lstStyle/>
          <a:p>
            <a:pPr eaLnBrk="1" hangingPunct="1">
              <a:spcBef>
                <a:spcPct val="0"/>
              </a:spcBef>
            </a:pPr>
            <a:r>
              <a:rPr lang="en-US" baseline="0" dirty="0"/>
              <a:t>September 17, 2018</a:t>
            </a:r>
          </a:p>
          <a:p>
            <a:pPr eaLnBrk="1" hangingPunct="1">
              <a:spcBef>
                <a:spcPct val="0"/>
              </a:spcBef>
            </a:pPr>
            <a:endParaRPr lang="en-US" dirty="0"/>
          </a:p>
          <a:p>
            <a:pPr eaLnBrk="1" hangingPunct="1">
              <a:spcBef>
                <a:spcPct val="0"/>
              </a:spcBef>
            </a:pPr>
            <a:r>
              <a:rPr lang="en-US" dirty="0"/>
              <a:t>Slide illustrates the situation where there is already an established access point for a place, and the name of the larger place in which the smaller place is located changes.  This can happen with mergers and splits (e.g., Prague, Czechoslovakia becomes Prague, Czech Republic) or simply when a larger jurisdiction changes its name (example in this slide; another example is Kinshasa, Zaire becomes Kinshasa, Congo).  In this case, the qualifier in the 151 and 451s is changed to the current name for the larger place, and a 451 is made for the previously authorized access point for the place.  Don’t forget also to change the 781 field if it is in the record!</a:t>
            </a:r>
          </a:p>
        </p:txBody>
      </p:sp>
      <p:sp>
        <p:nvSpPr>
          <p:cNvPr id="221187" name="Slide Number Placeholder 3"/>
          <p:cNvSpPr>
            <a:spLocks noGrp="1"/>
          </p:cNvSpPr>
          <p:nvPr>
            <p:ph type="sldNum" sz="quarter" idx="5"/>
          </p:nvPr>
        </p:nvSpPr>
        <p:spPr>
          <a:noFill/>
        </p:spPr>
        <p:txBody>
          <a:bodyPr/>
          <a:lstStyle/>
          <a:p>
            <a:pPr defTabSz="922338"/>
            <a:fld id="{23E324D0-5703-418D-BADB-BD7B13B2D070}" type="slidenum">
              <a:rPr lang="en-US" smtClean="0"/>
              <a:pPr defTabSz="922338"/>
              <a:t>106</a:t>
            </a:fld>
            <a:endParaRPr lang="en-US"/>
          </a:p>
        </p:txBody>
      </p:sp>
    </p:spTree>
    <p:extLst>
      <p:ext uri="{BB962C8B-B14F-4D97-AF65-F5344CB8AC3E}">
        <p14:creationId xmlns:p14="http://schemas.microsoft.com/office/powerpoint/2010/main" val="6759511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bwMode="auto">
          <a:noFill/>
          <a:ln>
            <a:solidFill>
              <a:srgbClr val="000000"/>
            </a:solidFill>
            <a:miter lim="800000"/>
            <a:headEnd/>
            <a:tailEnd/>
          </a:ln>
        </p:spPr>
      </p:sp>
      <p:sp>
        <p:nvSpPr>
          <p:cNvPr id="258050"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November 14, 2016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Ballard example from LC-PCC PS for 16.4.2. </a:t>
            </a:r>
          </a:p>
          <a:p>
            <a:pPr eaLnBrk="1" hangingPunct="1">
              <a:spcBef>
                <a:spcPct val="0"/>
              </a:spcBef>
            </a:pPr>
            <a:endParaRPr lang="en-US" dirty="0"/>
          </a:p>
          <a:p>
            <a:pPr eaLnBrk="1" hangingPunct="1">
              <a:spcBef>
                <a:spcPct val="0"/>
              </a:spcBef>
            </a:pPr>
            <a:r>
              <a:rPr lang="en-US" dirty="0"/>
              <a:t>Note: Rule for qualifier is in LC-PCC PS for 16.2.2.14:</a:t>
            </a:r>
          </a:p>
          <a:p>
            <a:pPr eaLnBrk="1" hangingPunct="1">
              <a:spcBef>
                <a:spcPct val="0"/>
              </a:spcBef>
            </a:pPr>
            <a:endParaRPr lang="en-US" dirty="0"/>
          </a:p>
          <a:p>
            <a:pPr eaLnBrk="1" hangingPunct="1">
              <a:spcBef>
                <a:spcPct val="0"/>
              </a:spcBef>
            </a:pPr>
            <a:r>
              <a:rPr lang="en-US" i="1" dirty="0"/>
              <a:t>LC practice/PCC practice: </a:t>
            </a:r>
            <a:r>
              <a:rPr lang="en-US" dirty="0"/>
              <a:t>For places within cities, add the city in parentheses. </a:t>
            </a:r>
            <a:r>
              <a:rPr lang="en-US" b="1" dirty="0"/>
              <a:t>Use the access point reflecting its current status for the entire period of the place within the city’s existence, including any earlier independent existence it may have had, </a:t>
            </a:r>
            <a:r>
              <a:rPr lang="en-US" b="1" i="1" dirty="0"/>
              <a:t>provided the name remains constant</a:t>
            </a:r>
            <a:r>
              <a:rPr lang="en-US" b="1" dirty="0"/>
              <a:t>. </a:t>
            </a:r>
            <a:r>
              <a:rPr lang="en-US" dirty="0"/>
              <a:t>Consider making a variant access point from the name of the place within the city as a subheading of the name of the city.</a:t>
            </a:r>
          </a:p>
          <a:p>
            <a:pPr eaLnBrk="1" hangingPunct="1">
              <a:spcBef>
                <a:spcPct val="0"/>
              </a:spcBef>
            </a:pPr>
            <a:endParaRPr lang="en-US" dirty="0"/>
          </a:p>
          <a:p>
            <a:pPr eaLnBrk="1" hangingPunct="1">
              <a:spcBef>
                <a:spcPct val="0"/>
              </a:spcBef>
            </a:pPr>
            <a:r>
              <a:rPr lang="en-US" dirty="0"/>
              <a:t>Based on this policy statement, Ballard (Seattle, Wash.) is used as the access point for both the current section/neighborhood of Seattle as well as for the place when it was a separate city prior to annexation by Seattle (1890-1907).</a:t>
            </a:r>
          </a:p>
          <a:p>
            <a:pPr eaLnBrk="1" hangingPunct="1">
              <a:spcBef>
                <a:spcPct val="0"/>
              </a:spcBef>
            </a:pPr>
            <a:endParaRPr lang="en-US" dirty="0"/>
          </a:p>
          <a:p>
            <a:pPr eaLnBrk="1" hangingPunct="1">
              <a:spcBef>
                <a:spcPct val="0"/>
              </a:spcBef>
            </a:pPr>
            <a:r>
              <a:rPr lang="en-US" dirty="0"/>
              <a:t>However, if the place within the city once had an independent existence but changed its name when it was absorbed into the larger place, create an authorized access point for each name.</a:t>
            </a:r>
          </a:p>
          <a:p>
            <a:pPr eaLnBrk="1" hangingPunct="1">
              <a:spcBef>
                <a:spcPct val="0"/>
              </a:spcBef>
            </a:pPr>
            <a:endParaRPr lang="en-US" dirty="0"/>
          </a:p>
          <a:p>
            <a:pPr eaLnBrk="1" hangingPunct="1">
              <a:spcBef>
                <a:spcPct val="0"/>
              </a:spcBef>
            </a:pPr>
            <a:r>
              <a:rPr lang="en-US" dirty="0"/>
              <a:t>EXAMPLE</a:t>
            </a:r>
          </a:p>
          <a:p>
            <a:pPr eaLnBrk="1" hangingPunct="1">
              <a:spcBef>
                <a:spcPct val="0"/>
              </a:spcBef>
            </a:pPr>
            <a:r>
              <a:rPr lang="en-US" dirty="0"/>
              <a:t>For resources issued before 1975:</a:t>
            </a:r>
          </a:p>
          <a:p>
            <a:pPr eaLnBrk="1" hangingPunct="1">
              <a:spcBef>
                <a:spcPct val="0"/>
              </a:spcBef>
            </a:pPr>
            <a:r>
              <a:rPr lang="en-US" dirty="0"/>
              <a:t>151     </a:t>
            </a:r>
            <a:r>
              <a:rPr lang="en-US" dirty="0" err="1"/>
              <a:t>Endersbach</a:t>
            </a:r>
            <a:r>
              <a:rPr lang="en-US" dirty="0"/>
              <a:t> (Germany) </a:t>
            </a:r>
          </a:p>
          <a:p>
            <a:pPr eaLnBrk="1" hangingPunct="1">
              <a:spcBef>
                <a:spcPct val="0"/>
              </a:spcBef>
            </a:pPr>
            <a:endParaRPr lang="en-US" dirty="0"/>
          </a:p>
          <a:p>
            <a:pPr eaLnBrk="1" hangingPunct="1">
              <a:spcBef>
                <a:spcPct val="0"/>
              </a:spcBef>
            </a:pPr>
            <a:r>
              <a:rPr lang="en-US" dirty="0"/>
              <a:t>For resources issued after 1974:</a:t>
            </a:r>
          </a:p>
          <a:p>
            <a:pPr eaLnBrk="1" hangingPunct="1">
              <a:spcBef>
                <a:spcPct val="0"/>
              </a:spcBef>
            </a:pPr>
            <a:r>
              <a:rPr lang="en-US" dirty="0"/>
              <a:t>151     </a:t>
            </a:r>
            <a:r>
              <a:rPr lang="en-US" dirty="0" err="1"/>
              <a:t>Weinstadt-Endersbach</a:t>
            </a:r>
            <a:r>
              <a:rPr lang="en-US" dirty="0"/>
              <a:t> (</a:t>
            </a:r>
            <a:r>
              <a:rPr lang="en-US" dirty="0" err="1"/>
              <a:t>Weinstadt</a:t>
            </a:r>
            <a:r>
              <a:rPr lang="en-US" dirty="0"/>
              <a:t>, Germany)</a:t>
            </a:r>
          </a:p>
          <a:p>
            <a:pPr eaLnBrk="1" hangingPunct="1">
              <a:spcBef>
                <a:spcPct val="0"/>
              </a:spcBef>
            </a:pPr>
            <a:r>
              <a:rPr lang="en-US" dirty="0"/>
              <a:t>410 1_ </a:t>
            </a:r>
            <a:r>
              <a:rPr lang="en-US" dirty="0" err="1"/>
              <a:t>Weinstadt</a:t>
            </a:r>
            <a:r>
              <a:rPr lang="en-US" dirty="0"/>
              <a:t> (Germany). $b </a:t>
            </a:r>
            <a:r>
              <a:rPr lang="en-US" dirty="0" err="1"/>
              <a:t>Weinstadt-Endersbach</a:t>
            </a:r>
            <a:endParaRPr lang="en-US" dirty="0"/>
          </a:p>
        </p:txBody>
      </p:sp>
      <p:sp>
        <p:nvSpPr>
          <p:cNvPr id="258051" name="Slide Number Placeholder 3"/>
          <p:cNvSpPr>
            <a:spLocks noGrp="1"/>
          </p:cNvSpPr>
          <p:nvPr>
            <p:ph type="sldNum" sz="quarter" idx="5"/>
          </p:nvPr>
        </p:nvSpPr>
        <p:spPr>
          <a:noFill/>
        </p:spPr>
        <p:txBody>
          <a:bodyPr/>
          <a:lstStyle/>
          <a:p>
            <a:pPr defTabSz="922338"/>
            <a:fld id="{592147A1-A87E-4F9F-B543-5C0400C88D9B}" type="slidenum">
              <a:rPr lang="en-US" smtClean="0"/>
              <a:pPr defTabSz="922338"/>
              <a:t>107</a:t>
            </a:fld>
            <a:endParaRPr lang="en-US"/>
          </a:p>
        </p:txBody>
      </p:sp>
    </p:spTree>
    <p:extLst>
      <p:ext uri="{BB962C8B-B14F-4D97-AF65-F5344CB8AC3E}">
        <p14:creationId xmlns:p14="http://schemas.microsoft.com/office/powerpoint/2010/main" val="37866130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bwMode="auto">
          <a:noFill/>
          <a:ln>
            <a:solidFill>
              <a:srgbClr val="000000"/>
            </a:solidFill>
            <a:miter lim="800000"/>
            <a:headEnd/>
            <a:tailEnd/>
          </a:ln>
        </p:spPr>
      </p:sp>
      <p:sp>
        <p:nvSpPr>
          <p:cNvPr id="260098" name="Notes Placeholder 2"/>
          <p:cNvSpPr>
            <a:spLocks noGrp="1"/>
          </p:cNvSpPr>
          <p:nvPr>
            <p:ph type="body" idx="1"/>
          </p:nvPr>
        </p:nvSpPr>
        <p:spPr>
          <a:noFill/>
          <a:ln/>
        </p:spPr>
        <p:txBody>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This practice means that you could have a somewhat unusual situation where a subordinate body for the period where the place had an independent existence, would be entered under the access point for the current city section:</a:t>
            </a:r>
          </a:p>
          <a:p>
            <a:pPr eaLnBrk="1" hangingPunct="1">
              <a:spcBef>
                <a:spcPct val="0"/>
              </a:spcBef>
            </a:pPr>
            <a:endParaRPr lang="en-US" dirty="0"/>
          </a:p>
          <a:p>
            <a:pPr eaLnBrk="1" hangingPunct="1">
              <a:spcBef>
                <a:spcPct val="0"/>
              </a:spcBef>
            </a:pPr>
            <a:r>
              <a:rPr lang="en-US" dirty="0"/>
              <a:t>110 1_ Ballard (Seattle, Wash.). $b City Council</a:t>
            </a:r>
          </a:p>
          <a:p>
            <a:pPr eaLnBrk="1" hangingPunct="1">
              <a:spcBef>
                <a:spcPct val="0"/>
              </a:spcBef>
            </a:pPr>
            <a:endParaRPr lang="en-US" dirty="0"/>
          </a:p>
          <a:p>
            <a:pPr eaLnBrk="1" hangingPunct="1">
              <a:spcBef>
                <a:spcPct val="0"/>
              </a:spcBef>
            </a:pPr>
            <a:r>
              <a:rPr lang="en-US" dirty="0"/>
              <a:t>110 1_ Ballard (Seattle, Wash.). $b Fire Department</a:t>
            </a:r>
          </a:p>
        </p:txBody>
      </p:sp>
      <p:sp>
        <p:nvSpPr>
          <p:cNvPr id="260099" name="Slide Number Placeholder 3"/>
          <p:cNvSpPr>
            <a:spLocks noGrp="1"/>
          </p:cNvSpPr>
          <p:nvPr>
            <p:ph type="sldNum" sz="quarter" idx="5"/>
          </p:nvPr>
        </p:nvSpPr>
        <p:spPr>
          <a:noFill/>
        </p:spPr>
        <p:txBody>
          <a:bodyPr/>
          <a:lstStyle/>
          <a:p>
            <a:pPr defTabSz="922338"/>
            <a:fld id="{45CD7C2F-4E16-4F39-9A93-05D16DF6702D}" type="slidenum">
              <a:rPr lang="en-US" smtClean="0"/>
              <a:pPr defTabSz="922338"/>
              <a:t>108</a:t>
            </a:fld>
            <a:endParaRPr lang="en-US"/>
          </a:p>
        </p:txBody>
      </p:sp>
    </p:spTree>
    <p:extLst>
      <p:ext uri="{BB962C8B-B14F-4D97-AF65-F5344CB8AC3E}">
        <p14:creationId xmlns:p14="http://schemas.microsoft.com/office/powerpoint/2010/main" val="32011218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p:cNvSpPr>
          <p:nvPr>
            <p:ph type="sldImg"/>
          </p:nvPr>
        </p:nvSpPr>
        <p:spPr bwMode="auto">
          <a:noFill/>
          <a:ln>
            <a:solidFill>
              <a:srgbClr val="000000"/>
            </a:solidFill>
            <a:miter lim="800000"/>
            <a:headEnd/>
            <a:tailEnd/>
          </a:ln>
        </p:spPr>
      </p:sp>
      <p:sp>
        <p:nvSpPr>
          <p:cNvPr id="22323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LC-PCC PS for 16.4.2</a:t>
            </a:r>
          </a:p>
          <a:p>
            <a:pPr eaLnBrk="1" hangingPunct="1">
              <a:spcBef>
                <a:spcPct val="0"/>
              </a:spcBef>
            </a:pPr>
            <a:endParaRPr lang="en-US" dirty="0"/>
          </a:p>
          <a:p>
            <a:pPr eaLnBrk="1" hangingPunct="1">
              <a:spcBef>
                <a:spcPct val="0"/>
              </a:spcBef>
            </a:pPr>
            <a:r>
              <a:rPr lang="en-US" b="1" dirty="0"/>
              <a:t>Military Installations</a:t>
            </a:r>
          </a:p>
          <a:p>
            <a:pPr eaLnBrk="1" hangingPunct="1">
              <a:spcBef>
                <a:spcPct val="0"/>
              </a:spcBef>
            </a:pPr>
            <a:r>
              <a:rPr lang="en-US" i="1" dirty="0"/>
              <a:t>LC practice/PCC practice:</a:t>
            </a:r>
            <a:r>
              <a:rPr lang="en-US" dirty="0"/>
              <a:t> Construct variant access points from the name as a subheading of the country that controls it and as a subheading of the military branch to which it belongs.</a:t>
            </a:r>
          </a:p>
          <a:p>
            <a:pPr eaLnBrk="1" hangingPunct="1">
              <a:spcBef>
                <a:spcPct val="0"/>
              </a:spcBef>
            </a:pPr>
            <a:r>
              <a:rPr lang="en-US" dirty="0"/>
              <a:t> </a:t>
            </a:r>
          </a:p>
          <a:p>
            <a:pPr eaLnBrk="1" hangingPunct="1">
              <a:spcBef>
                <a:spcPct val="0"/>
              </a:spcBef>
            </a:pPr>
            <a:r>
              <a:rPr lang="en-US" b="1" dirty="0"/>
              <a:t>EXAMPLE</a:t>
            </a:r>
          </a:p>
          <a:p>
            <a:pPr eaLnBrk="1" hangingPunct="1">
              <a:spcBef>
                <a:spcPct val="0"/>
              </a:spcBef>
            </a:pPr>
            <a:r>
              <a:rPr lang="en-US" dirty="0"/>
              <a:t>151      Fort Hood (Tex.)</a:t>
            </a:r>
          </a:p>
          <a:p>
            <a:pPr eaLnBrk="1" hangingPunct="1">
              <a:spcBef>
                <a:spcPct val="0"/>
              </a:spcBef>
            </a:pPr>
            <a:r>
              <a:rPr lang="en-US" dirty="0"/>
              <a:t>410 1_ United States. $b Fort Hood</a:t>
            </a:r>
          </a:p>
          <a:p>
            <a:pPr eaLnBrk="1" hangingPunct="1">
              <a:spcBef>
                <a:spcPct val="0"/>
              </a:spcBef>
            </a:pPr>
            <a:r>
              <a:rPr lang="en-US" dirty="0"/>
              <a:t>410 1_ United States. $b Army. $b Fort Hood</a:t>
            </a:r>
          </a:p>
          <a:p>
            <a:pPr eaLnBrk="1" hangingPunct="1">
              <a:spcBef>
                <a:spcPct val="0"/>
              </a:spcBef>
            </a:pPr>
            <a:endParaRPr lang="en-US" b="1" dirty="0"/>
          </a:p>
          <a:p>
            <a:pPr eaLnBrk="1" hangingPunct="1">
              <a:spcBef>
                <a:spcPct val="0"/>
              </a:spcBef>
            </a:pPr>
            <a:r>
              <a:rPr lang="en-US" dirty="0"/>
              <a:t>151      March Air Force Base (Calif.)</a:t>
            </a:r>
          </a:p>
          <a:p>
            <a:pPr eaLnBrk="1" hangingPunct="1">
              <a:spcBef>
                <a:spcPct val="0"/>
              </a:spcBef>
            </a:pPr>
            <a:r>
              <a:rPr lang="en-US" dirty="0"/>
              <a:t>410 1_ United States. $b March Air Force Base</a:t>
            </a:r>
          </a:p>
          <a:p>
            <a:pPr eaLnBrk="1" hangingPunct="1">
              <a:spcBef>
                <a:spcPct val="0"/>
              </a:spcBef>
            </a:pPr>
            <a:r>
              <a:rPr lang="en-US" dirty="0"/>
              <a:t>410 1_ United States. $b Air Force. $b March Air Force Base</a:t>
            </a:r>
          </a:p>
          <a:p>
            <a:pPr eaLnBrk="1" hangingPunct="1">
              <a:spcBef>
                <a:spcPct val="0"/>
              </a:spcBef>
            </a:pPr>
            <a:endParaRPr lang="en-US" b="1" dirty="0"/>
          </a:p>
          <a:p>
            <a:pPr eaLnBrk="1" hangingPunct="1">
              <a:spcBef>
                <a:spcPct val="0"/>
              </a:spcBef>
            </a:pPr>
            <a:r>
              <a:rPr lang="en-US" dirty="0"/>
              <a:t>151      Yokosuka Naval Base (Japan)</a:t>
            </a:r>
          </a:p>
          <a:p>
            <a:pPr eaLnBrk="1" hangingPunct="1">
              <a:spcBef>
                <a:spcPct val="0"/>
              </a:spcBef>
            </a:pPr>
            <a:r>
              <a:rPr lang="en-US" dirty="0"/>
              <a:t>410 1_ United States. $b Yokosuka Naval Base</a:t>
            </a:r>
          </a:p>
          <a:p>
            <a:pPr eaLnBrk="1" hangingPunct="1">
              <a:spcBef>
                <a:spcPct val="0"/>
              </a:spcBef>
            </a:pPr>
            <a:r>
              <a:rPr lang="en-US" dirty="0"/>
              <a:t>410 1_ United States. $b Navy. $b Yokosuka Naval Base</a:t>
            </a:r>
          </a:p>
        </p:txBody>
      </p:sp>
      <p:sp>
        <p:nvSpPr>
          <p:cNvPr id="223235" name="Slide Number Placeholder 3"/>
          <p:cNvSpPr>
            <a:spLocks noGrp="1"/>
          </p:cNvSpPr>
          <p:nvPr>
            <p:ph type="sldNum" sz="quarter" idx="5"/>
          </p:nvPr>
        </p:nvSpPr>
        <p:spPr>
          <a:noFill/>
        </p:spPr>
        <p:txBody>
          <a:bodyPr/>
          <a:lstStyle/>
          <a:p>
            <a:pPr defTabSz="922338"/>
            <a:fld id="{FB197D6A-B852-41B4-BE13-2875D94A861B}" type="slidenum">
              <a:rPr lang="en-US" smtClean="0"/>
              <a:pPr defTabSz="922338"/>
              <a:t>109</a:t>
            </a:fld>
            <a:endParaRPr lang="en-US"/>
          </a:p>
        </p:txBody>
      </p:sp>
    </p:spTree>
    <p:extLst>
      <p:ext uri="{BB962C8B-B14F-4D97-AF65-F5344CB8AC3E}">
        <p14:creationId xmlns:p14="http://schemas.microsoft.com/office/powerpoint/2010/main" val="18177048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bwMode="auto">
          <a:noFill/>
          <a:ln>
            <a:solidFill>
              <a:srgbClr val="000000"/>
            </a:solidFill>
            <a:miter lim="800000"/>
            <a:headEnd/>
            <a:tailEnd/>
          </a:ln>
        </p:spPr>
      </p:sp>
      <p:sp>
        <p:nvSpPr>
          <p:cNvPr id="225282"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An example of a non-U.S. military installation authority record.</a:t>
            </a:r>
          </a:p>
        </p:txBody>
      </p:sp>
      <p:sp>
        <p:nvSpPr>
          <p:cNvPr id="225283" name="Slide Number Placeholder 3"/>
          <p:cNvSpPr>
            <a:spLocks noGrp="1"/>
          </p:cNvSpPr>
          <p:nvPr>
            <p:ph type="sldNum" sz="quarter" idx="5"/>
          </p:nvPr>
        </p:nvSpPr>
        <p:spPr>
          <a:noFill/>
        </p:spPr>
        <p:txBody>
          <a:bodyPr/>
          <a:lstStyle/>
          <a:p>
            <a:pPr defTabSz="922338"/>
            <a:fld id="{6FB05B57-8708-46B0-9E09-A0F13B4B4318}" type="slidenum">
              <a:rPr lang="en-US" smtClean="0"/>
              <a:pPr defTabSz="922338"/>
              <a:t>110</a:t>
            </a:fld>
            <a:endParaRPr lang="en-US"/>
          </a:p>
        </p:txBody>
      </p:sp>
    </p:spTree>
    <p:extLst>
      <p:ext uri="{BB962C8B-B14F-4D97-AF65-F5344CB8AC3E}">
        <p14:creationId xmlns:p14="http://schemas.microsoft.com/office/powerpoint/2010/main" val="42127030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bwMode="auto">
          <a:noFill/>
          <a:ln>
            <a:solidFill>
              <a:srgbClr val="000000"/>
            </a:solidFill>
            <a:miter lim="800000"/>
            <a:headEnd/>
            <a:tailEnd/>
          </a:ln>
        </p:spPr>
      </p:sp>
      <p:sp>
        <p:nvSpPr>
          <p:cNvPr id="227330" name="Notes Placeholder 2"/>
          <p:cNvSpPr>
            <a:spLocks noGrp="1"/>
          </p:cNvSpPr>
          <p:nvPr>
            <p:ph type="body" idx="1"/>
          </p:nvPr>
        </p:nvSpPr>
        <p:spPr>
          <a:noFill/>
          <a:ln/>
        </p:spPr>
        <p:txBody>
          <a:bodyPr/>
          <a:lstStyle/>
          <a:p>
            <a:r>
              <a:rPr lang="en-US"/>
              <a:t>May 1, 2013</a:t>
            </a:r>
          </a:p>
          <a:p>
            <a:endParaRPr lang="en-US"/>
          </a:p>
        </p:txBody>
      </p:sp>
      <p:sp>
        <p:nvSpPr>
          <p:cNvPr id="227331" name="Slide Number Placeholder 3"/>
          <p:cNvSpPr>
            <a:spLocks noGrp="1"/>
          </p:cNvSpPr>
          <p:nvPr>
            <p:ph type="sldNum" sz="quarter" idx="5"/>
          </p:nvPr>
        </p:nvSpPr>
        <p:spPr>
          <a:noFill/>
        </p:spPr>
        <p:txBody>
          <a:bodyPr/>
          <a:lstStyle/>
          <a:p>
            <a:pPr defTabSz="922338"/>
            <a:fld id="{B7C004F0-225F-45AF-97D8-80108EC300D9}" type="slidenum">
              <a:rPr lang="en-US" smtClean="0"/>
              <a:pPr defTabSz="922338"/>
              <a:t>111</a:t>
            </a:fld>
            <a:endParaRPr lang="en-US"/>
          </a:p>
        </p:txBody>
      </p:sp>
    </p:spTree>
    <p:extLst>
      <p:ext uri="{BB962C8B-B14F-4D97-AF65-F5344CB8AC3E}">
        <p14:creationId xmlns:p14="http://schemas.microsoft.com/office/powerpoint/2010/main" val="35505813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bwMode="auto">
          <a:noFill/>
          <a:ln>
            <a:solidFill>
              <a:srgbClr val="000000"/>
            </a:solidFill>
            <a:miter lim="800000"/>
            <a:headEnd/>
            <a:tailEnd/>
          </a:ln>
        </p:spPr>
      </p:sp>
      <p:sp>
        <p:nvSpPr>
          <p:cNvPr id="2293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NOTE: ANSWER SLIDES TO VARIANT NAMES EXERCISES ARE AFTER ALL THE VARIANT NAME EXERCISES</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151  Palms (</a:t>
            </a:r>
            <a:r>
              <a:rPr lang="en-US" dirty="0" err="1"/>
              <a:t>Qld</a:t>
            </a:r>
            <a:r>
              <a:rPr lang="en-US" dirty="0"/>
              <a:t>.)</a:t>
            </a:r>
          </a:p>
          <a:p>
            <a:pPr eaLnBrk="1" hangingPunct="1">
              <a:spcBef>
                <a:spcPct val="0"/>
              </a:spcBef>
            </a:pPr>
            <a:r>
              <a:rPr lang="en-US" dirty="0"/>
              <a:t>451  The Palms (</a:t>
            </a:r>
            <a:r>
              <a:rPr lang="en-US" dirty="0" err="1"/>
              <a:t>Qld</a:t>
            </a:r>
            <a:r>
              <a:rPr lang="en-US" dirty="0"/>
              <a:t>.)</a:t>
            </a:r>
          </a:p>
          <a:p>
            <a:pPr eaLnBrk="1" hangingPunct="1">
              <a:spcBef>
                <a:spcPct val="0"/>
              </a:spcBef>
            </a:pPr>
            <a:endParaRPr lang="en-US" dirty="0"/>
          </a:p>
          <a:p>
            <a:pPr eaLnBrk="1" hangingPunct="1">
              <a:spcBef>
                <a:spcPct val="0"/>
              </a:spcBef>
            </a:pPr>
            <a:r>
              <a:rPr lang="en-US" i="1" dirty="0"/>
              <a:t>Remember:</a:t>
            </a:r>
            <a:r>
              <a:rPr lang="en-US" dirty="0"/>
              <a:t> You must also check for conflicts for any variant forms of names that you are recording, and if there is a conflict with other places in the same larger place, you must break that conflict if possible.  Assume no conflicts in this example.</a:t>
            </a:r>
          </a:p>
          <a:p>
            <a:pPr eaLnBrk="1" hangingPunct="1">
              <a:spcBef>
                <a:spcPct val="0"/>
              </a:spcBef>
            </a:pPr>
            <a:endParaRPr lang="en-US" dirty="0"/>
          </a:p>
        </p:txBody>
      </p:sp>
      <p:sp>
        <p:nvSpPr>
          <p:cNvPr id="229379" name="Slide Number Placeholder 3"/>
          <p:cNvSpPr>
            <a:spLocks noGrp="1"/>
          </p:cNvSpPr>
          <p:nvPr>
            <p:ph type="sldNum" sz="quarter" idx="5"/>
          </p:nvPr>
        </p:nvSpPr>
        <p:spPr>
          <a:noFill/>
        </p:spPr>
        <p:txBody>
          <a:bodyPr/>
          <a:lstStyle/>
          <a:p>
            <a:pPr defTabSz="922338"/>
            <a:fld id="{44924E77-FE15-4490-A1C9-EFE9E08DD281}" type="slidenum">
              <a:rPr lang="en-US" smtClean="0"/>
              <a:pPr defTabSz="922338"/>
              <a:t>112</a:t>
            </a:fld>
            <a:endParaRPr lang="en-US"/>
          </a:p>
        </p:txBody>
      </p:sp>
    </p:spTree>
    <p:extLst>
      <p:ext uri="{BB962C8B-B14F-4D97-AF65-F5344CB8AC3E}">
        <p14:creationId xmlns:p14="http://schemas.microsoft.com/office/powerpoint/2010/main" val="36889673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bwMode="auto">
          <a:noFill/>
          <a:ln>
            <a:solidFill>
              <a:srgbClr val="000000"/>
            </a:solidFill>
            <a:miter lim="800000"/>
            <a:headEnd/>
            <a:tailEnd/>
          </a:ln>
        </p:spPr>
      </p:sp>
      <p:sp>
        <p:nvSpPr>
          <p:cNvPr id="231426"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r>
              <a:rPr lang="en-US"/>
              <a:t>ANSWER</a:t>
            </a:r>
          </a:p>
          <a:p>
            <a:pPr eaLnBrk="1" hangingPunct="1">
              <a:spcBef>
                <a:spcPct val="0"/>
              </a:spcBef>
            </a:pPr>
            <a:endParaRPr lang="en-US"/>
          </a:p>
          <a:p>
            <a:pPr eaLnBrk="1" hangingPunct="1">
              <a:spcBef>
                <a:spcPct val="0"/>
              </a:spcBef>
            </a:pPr>
            <a:r>
              <a:rPr lang="en-US"/>
              <a:t>151  La Paloma (Tex.)</a:t>
            </a:r>
          </a:p>
          <a:p>
            <a:pPr eaLnBrk="1" hangingPunct="1">
              <a:spcBef>
                <a:spcPct val="0"/>
              </a:spcBef>
            </a:pPr>
            <a:r>
              <a:rPr lang="en-US"/>
              <a:t>451  Paloma (Tex.)</a:t>
            </a:r>
          </a:p>
          <a:p>
            <a:pPr eaLnBrk="1" hangingPunct="1">
              <a:spcBef>
                <a:spcPct val="0"/>
              </a:spcBef>
            </a:pPr>
            <a:endParaRPr lang="en-US"/>
          </a:p>
          <a:p>
            <a:pPr eaLnBrk="1" hangingPunct="1">
              <a:spcBef>
                <a:spcPct val="0"/>
              </a:spcBef>
            </a:pPr>
            <a:r>
              <a:rPr lang="en-US" i="1"/>
              <a:t>Remember:</a:t>
            </a:r>
            <a:r>
              <a:rPr lang="en-US"/>
              <a:t> You must also check for conflicts for any variant forms of names that you are recording, and if there is a conflict with other places in the same larger place, you must break that conflict if possible.  Assume no conflicts in this example.</a:t>
            </a:r>
          </a:p>
        </p:txBody>
      </p:sp>
      <p:sp>
        <p:nvSpPr>
          <p:cNvPr id="231427" name="Slide Number Placeholder 3"/>
          <p:cNvSpPr>
            <a:spLocks noGrp="1"/>
          </p:cNvSpPr>
          <p:nvPr>
            <p:ph type="sldNum" sz="quarter" idx="5"/>
          </p:nvPr>
        </p:nvSpPr>
        <p:spPr>
          <a:noFill/>
        </p:spPr>
        <p:txBody>
          <a:bodyPr/>
          <a:lstStyle/>
          <a:p>
            <a:pPr defTabSz="922338"/>
            <a:fld id="{B014B895-0755-4453-9E15-B8F6EC051549}" type="slidenum">
              <a:rPr lang="en-US" smtClean="0"/>
              <a:pPr defTabSz="922338"/>
              <a:t>113</a:t>
            </a:fld>
            <a:endParaRPr lang="en-US"/>
          </a:p>
        </p:txBody>
      </p:sp>
    </p:spTree>
    <p:extLst>
      <p:ext uri="{BB962C8B-B14F-4D97-AF65-F5344CB8AC3E}">
        <p14:creationId xmlns:p14="http://schemas.microsoft.com/office/powerpoint/2010/main" val="20093157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bwMode="auto">
          <a:noFill/>
          <a:ln>
            <a:solidFill>
              <a:srgbClr val="000000"/>
            </a:solidFill>
            <a:miter lim="800000"/>
            <a:headEnd/>
            <a:tailEnd/>
          </a:ln>
        </p:spPr>
      </p:sp>
      <p:sp>
        <p:nvSpPr>
          <p:cNvPr id="233474" name="Notes Placeholder 2"/>
          <p:cNvSpPr>
            <a:spLocks noGrp="1"/>
          </p:cNvSpPr>
          <p:nvPr>
            <p:ph type="body" idx="1"/>
          </p:nvPr>
        </p:nvSpPr>
        <p:spPr>
          <a:noFill/>
          <a:ln/>
        </p:spPr>
        <p:txBody>
          <a:bodyPr/>
          <a:lstStyle/>
          <a:p>
            <a:pPr eaLnBrk="1" hangingPunct="1">
              <a:spcBef>
                <a:spcPct val="0"/>
              </a:spcBef>
            </a:pPr>
            <a:r>
              <a:rPr lang="en-US" dirty="0"/>
              <a:t>Updated: November 25, 2015</a:t>
            </a:r>
          </a:p>
          <a:p>
            <a:pPr eaLnBrk="1" hangingPunct="1">
              <a:spcBef>
                <a:spcPct val="0"/>
              </a:spcBef>
            </a:pPr>
            <a:r>
              <a:rPr lang="en-US" dirty="0"/>
              <a:t>ANSWERS</a:t>
            </a:r>
          </a:p>
          <a:p>
            <a:pPr eaLnBrk="1" hangingPunct="1">
              <a:spcBef>
                <a:spcPct val="0"/>
              </a:spcBef>
            </a:pPr>
            <a:endParaRPr lang="en-US" dirty="0"/>
          </a:p>
          <a:p>
            <a:pPr eaLnBrk="1" hangingPunct="1">
              <a:spcBef>
                <a:spcPct val="0"/>
              </a:spcBef>
            </a:pPr>
            <a:r>
              <a:rPr lang="en-US" dirty="0"/>
              <a:t>151   Mount Healthy (Ohio)</a:t>
            </a:r>
          </a:p>
          <a:p>
            <a:pPr eaLnBrk="1" hangingPunct="1">
              <a:spcBef>
                <a:spcPct val="0"/>
              </a:spcBef>
            </a:pPr>
            <a:r>
              <a:rPr lang="en-US" dirty="0"/>
              <a:t>451   Mt. Healthy (Ohio)</a:t>
            </a:r>
          </a:p>
          <a:p>
            <a:pPr eaLnBrk="1" hangingPunct="1">
              <a:spcBef>
                <a:spcPct val="0"/>
              </a:spcBef>
            </a:pPr>
            <a:r>
              <a:rPr lang="en-US" dirty="0"/>
              <a:t>451   City of Mt. Healthy (Ohio)</a:t>
            </a:r>
          </a:p>
          <a:p>
            <a:pPr eaLnBrk="1" hangingPunct="1">
              <a:spcBef>
                <a:spcPct val="0"/>
              </a:spcBef>
            </a:pPr>
            <a:r>
              <a:rPr lang="en-US" i="1" dirty="0"/>
              <a:t>451  </a:t>
            </a:r>
            <a:r>
              <a:rPr lang="en-US" i="1" baseline="0" dirty="0"/>
              <a:t> City of Mount Healthy (Ohio) is also a possible variant</a:t>
            </a:r>
            <a:endParaRPr lang="en-US" i="1" dirty="0"/>
          </a:p>
          <a:p>
            <a:pPr eaLnBrk="1" hangingPunct="1">
              <a:spcBef>
                <a:spcPct val="0"/>
              </a:spcBef>
            </a:pPr>
            <a:endParaRPr lang="en-US" i="1" dirty="0"/>
          </a:p>
          <a:p>
            <a:pPr eaLnBrk="1" hangingPunct="1">
              <a:spcBef>
                <a:spcPct val="0"/>
              </a:spcBef>
            </a:pPr>
            <a:r>
              <a:rPr lang="en-US" dirty="0"/>
              <a:t>151   Saint Louis (Mo.)</a:t>
            </a:r>
          </a:p>
          <a:p>
            <a:pPr eaLnBrk="1" hangingPunct="1">
              <a:spcBef>
                <a:spcPct val="0"/>
              </a:spcBef>
            </a:pPr>
            <a:r>
              <a:rPr lang="en-US" dirty="0"/>
              <a:t>451   St. Louis (Mo.)</a:t>
            </a:r>
          </a:p>
          <a:p>
            <a:pPr eaLnBrk="1" hangingPunct="1">
              <a:spcBef>
                <a:spcPct val="0"/>
              </a:spcBef>
            </a:pPr>
            <a:r>
              <a:rPr lang="en-US" dirty="0"/>
              <a:t>451   City of St. Louis (Mo.)</a:t>
            </a:r>
          </a:p>
          <a:p>
            <a:pPr eaLnBrk="1" hangingPunct="1">
              <a:spcBef>
                <a:spcPct val="0"/>
              </a:spcBef>
            </a:pPr>
            <a:r>
              <a:rPr lang="en-US" i="1" dirty="0"/>
              <a:t>451   City of Saint Louis (Mo.) is also a possible variant</a:t>
            </a:r>
          </a:p>
          <a:p>
            <a:pPr eaLnBrk="1" hangingPunct="1">
              <a:spcBef>
                <a:spcPct val="0"/>
              </a:spcBef>
            </a:pPr>
            <a:endParaRPr lang="en-US" dirty="0"/>
          </a:p>
          <a:p>
            <a:pPr eaLnBrk="1" hangingPunct="1">
              <a:spcBef>
                <a:spcPct val="0"/>
              </a:spcBef>
            </a:pPr>
            <a:endParaRPr lang="en-US" dirty="0"/>
          </a:p>
        </p:txBody>
      </p:sp>
      <p:sp>
        <p:nvSpPr>
          <p:cNvPr id="233475" name="Slide Number Placeholder 3"/>
          <p:cNvSpPr>
            <a:spLocks noGrp="1"/>
          </p:cNvSpPr>
          <p:nvPr>
            <p:ph type="sldNum" sz="quarter" idx="5"/>
          </p:nvPr>
        </p:nvSpPr>
        <p:spPr>
          <a:noFill/>
        </p:spPr>
        <p:txBody>
          <a:bodyPr/>
          <a:lstStyle/>
          <a:p>
            <a:pPr defTabSz="922338"/>
            <a:fld id="{57ECF4A5-EEDA-452A-BF0C-88BC10081019}" type="slidenum">
              <a:rPr lang="en-US" smtClean="0"/>
              <a:pPr defTabSz="922338"/>
              <a:t>114</a:t>
            </a:fld>
            <a:endParaRPr lang="en-US"/>
          </a:p>
        </p:txBody>
      </p:sp>
    </p:spTree>
    <p:extLst>
      <p:ext uri="{BB962C8B-B14F-4D97-AF65-F5344CB8AC3E}">
        <p14:creationId xmlns:p14="http://schemas.microsoft.com/office/powerpoint/2010/main" val="25706407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bwMode="auto">
          <a:noFill/>
          <a:ln>
            <a:solidFill>
              <a:srgbClr val="000000"/>
            </a:solidFill>
            <a:miter lim="800000"/>
            <a:headEnd/>
            <a:tailEnd/>
          </a:ln>
        </p:spPr>
      </p:sp>
      <p:sp>
        <p:nvSpPr>
          <p:cNvPr id="235522" name="Notes Placeholder 2"/>
          <p:cNvSpPr>
            <a:spLocks noGrp="1"/>
          </p:cNvSpPr>
          <p:nvPr>
            <p:ph type="body" idx="1"/>
          </p:nvPr>
        </p:nvSpPr>
        <p:spPr>
          <a:noFill/>
          <a:ln/>
        </p:spPr>
        <p:txBody>
          <a:bodyPr/>
          <a:lstStyle/>
          <a:p>
            <a:pPr eaLnBrk="1" hangingPunct="1">
              <a:spcBef>
                <a:spcPct val="0"/>
              </a:spcBef>
            </a:pPr>
            <a:r>
              <a:rPr lang="en-US" dirty="0"/>
              <a:t>May 1, 2013</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dirty="0"/>
              <a:t>Preferred name for the place: Ujjain (India)</a:t>
            </a:r>
          </a:p>
          <a:p>
            <a:pPr eaLnBrk="1" hangingPunct="1">
              <a:spcBef>
                <a:spcPct val="0"/>
              </a:spcBef>
            </a:pPr>
            <a:endParaRPr lang="en-US" dirty="0"/>
          </a:p>
          <a:p>
            <a:pPr eaLnBrk="1" hangingPunct="1">
              <a:spcBef>
                <a:spcPct val="0"/>
              </a:spcBef>
            </a:pPr>
            <a:r>
              <a:rPr lang="en-US" dirty="0"/>
              <a:t>151   Ujjain (India : District)</a:t>
            </a:r>
          </a:p>
          <a:p>
            <a:pPr eaLnBrk="1" hangingPunct="1">
              <a:spcBef>
                <a:spcPct val="0"/>
              </a:spcBef>
            </a:pPr>
            <a:r>
              <a:rPr lang="en-US" dirty="0"/>
              <a:t>451   Ujjain District (India)</a:t>
            </a:r>
          </a:p>
          <a:p>
            <a:pPr eaLnBrk="1" hangingPunct="1">
              <a:spcBef>
                <a:spcPct val="0"/>
              </a:spcBef>
            </a:pPr>
            <a:endParaRPr lang="en-US" dirty="0"/>
          </a:p>
          <a:p>
            <a:pPr eaLnBrk="1" hangingPunct="1">
              <a:spcBef>
                <a:spcPct val="0"/>
              </a:spcBef>
            </a:pPr>
            <a:r>
              <a:rPr lang="en-US" dirty="0"/>
              <a:t>Explanation: BGN approved form is selected as the basis for the preferred name, but it conflicts with a city/town. Therefore type of jurisdiction (11.7.1.5) becomes a core element, since it is needed to differentiate the two jurisdictions with the same name.  11.13.1.6 requires the type of jurisdiction to be added to distinguish one access point from another, but it is only added to the access point for the district in this case. According to 11.13.1.6, a term for type of jurisdiction is only ever added to the name of a government </a:t>
            </a:r>
            <a:r>
              <a:rPr lang="en-US" i="1" dirty="0"/>
              <a:t>other than a city or a town</a:t>
            </a:r>
            <a:r>
              <a:rPr lang="en-US" dirty="0"/>
              <a:t>.</a:t>
            </a:r>
          </a:p>
        </p:txBody>
      </p:sp>
      <p:sp>
        <p:nvSpPr>
          <p:cNvPr id="235523" name="Slide Number Placeholder 3"/>
          <p:cNvSpPr>
            <a:spLocks noGrp="1"/>
          </p:cNvSpPr>
          <p:nvPr>
            <p:ph type="sldNum" sz="quarter" idx="5"/>
          </p:nvPr>
        </p:nvSpPr>
        <p:spPr>
          <a:noFill/>
        </p:spPr>
        <p:txBody>
          <a:bodyPr/>
          <a:lstStyle/>
          <a:p>
            <a:pPr defTabSz="922338"/>
            <a:fld id="{F669403E-D4F3-4226-ABCA-C72422F27089}" type="slidenum">
              <a:rPr lang="en-US" smtClean="0"/>
              <a:pPr defTabSz="922338"/>
              <a:t>115</a:t>
            </a:fld>
            <a:endParaRPr lang="en-US"/>
          </a:p>
        </p:txBody>
      </p:sp>
    </p:spTree>
    <p:extLst>
      <p:ext uri="{BB962C8B-B14F-4D97-AF65-F5344CB8AC3E}">
        <p14:creationId xmlns:p14="http://schemas.microsoft.com/office/powerpoint/2010/main" val="32221865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bwMode="auto">
          <a:noFill/>
          <a:ln>
            <a:solidFill>
              <a:srgbClr val="000000"/>
            </a:solidFill>
            <a:miter lim="800000"/>
            <a:headEnd/>
            <a:tailEnd/>
          </a:ln>
        </p:spPr>
      </p:sp>
      <p:sp>
        <p:nvSpPr>
          <p:cNvPr id="237570"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r>
              <a:rPr lang="en-US"/>
              <a:t>ANSWER</a:t>
            </a:r>
          </a:p>
          <a:p>
            <a:pPr eaLnBrk="1" hangingPunct="1">
              <a:spcBef>
                <a:spcPct val="0"/>
              </a:spcBef>
            </a:pPr>
            <a:endParaRPr lang="en-US"/>
          </a:p>
          <a:p>
            <a:pPr eaLnBrk="1" hangingPunct="1">
              <a:spcBef>
                <a:spcPct val="0"/>
              </a:spcBef>
            </a:pPr>
            <a:r>
              <a:rPr lang="en-US"/>
              <a:t>151      </a:t>
            </a:r>
            <a:r>
              <a:rPr lang="en-US" dirty="0" err="1"/>
              <a:t>Leslieville</a:t>
            </a:r>
            <a:r>
              <a:rPr lang="en-US"/>
              <a:t> (Toronto, Ont.)</a:t>
            </a:r>
          </a:p>
          <a:p>
            <a:pPr eaLnBrk="1" hangingPunct="1">
              <a:spcBef>
                <a:spcPct val="0"/>
              </a:spcBef>
            </a:pPr>
            <a:r>
              <a:rPr lang="en-US"/>
              <a:t>410 1_ Toronto (Ont.). $b </a:t>
            </a:r>
            <a:r>
              <a:rPr lang="en-US" dirty="0" err="1"/>
              <a:t>Leslieville</a:t>
            </a:r>
            <a:endParaRPr lang="en-US"/>
          </a:p>
          <a:p>
            <a:pPr eaLnBrk="1" hangingPunct="1">
              <a:spcBef>
                <a:spcPct val="0"/>
              </a:spcBef>
            </a:pPr>
            <a:endParaRPr lang="en-US"/>
          </a:p>
        </p:txBody>
      </p:sp>
      <p:sp>
        <p:nvSpPr>
          <p:cNvPr id="237571" name="Slide Number Placeholder 3"/>
          <p:cNvSpPr>
            <a:spLocks noGrp="1"/>
          </p:cNvSpPr>
          <p:nvPr>
            <p:ph type="sldNum" sz="quarter" idx="5"/>
          </p:nvPr>
        </p:nvSpPr>
        <p:spPr>
          <a:noFill/>
        </p:spPr>
        <p:txBody>
          <a:bodyPr/>
          <a:lstStyle/>
          <a:p>
            <a:pPr defTabSz="922338"/>
            <a:fld id="{3307657C-1FDD-4E3D-81ED-813A56756897}" type="slidenum">
              <a:rPr lang="en-US" smtClean="0"/>
              <a:pPr defTabSz="922338"/>
              <a:t>116</a:t>
            </a:fld>
            <a:endParaRPr lang="en-US"/>
          </a:p>
        </p:txBody>
      </p:sp>
    </p:spTree>
    <p:extLst>
      <p:ext uri="{BB962C8B-B14F-4D97-AF65-F5344CB8AC3E}">
        <p14:creationId xmlns:p14="http://schemas.microsoft.com/office/powerpoint/2010/main" val="266849411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bwMode="auto">
          <a:noFill/>
          <a:ln>
            <a:solidFill>
              <a:srgbClr val="000000"/>
            </a:solidFill>
            <a:miter lim="800000"/>
            <a:headEnd/>
            <a:tailEnd/>
          </a:ln>
        </p:spPr>
      </p:sp>
      <p:sp>
        <p:nvSpPr>
          <p:cNvPr id="239618"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p:txBody>
      </p:sp>
      <p:sp>
        <p:nvSpPr>
          <p:cNvPr id="239619" name="Slide Number Placeholder 3"/>
          <p:cNvSpPr>
            <a:spLocks noGrp="1"/>
          </p:cNvSpPr>
          <p:nvPr>
            <p:ph type="sldNum" sz="quarter" idx="5"/>
          </p:nvPr>
        </p:nvSpPr>
        <p:spPr>
          <a:noFill/>
        </p:spPr>
        <p:txBody>
          <a:bodyPr/>
          <a:lstStyle/>
          <a:p>
            <a:pPr defTabSz="922338"/>
            <a:fld id="{6FBEBCFB-7891-4F44-B551-D7C519219E1E}" type="slidenum">
              <a:rPr lang="en-US" smtClean="0"/>
              <a:pPr defTabSz="922338"/>
              <a:t>117</a:t>
            </a:fld>
            <a:endParaRPr lang="en-US"/>
          </a:p>
        </p:txBody>
      </p:sp>
    </p:spTree>
    <p:extLst>
      <p:ext uri="{BB962C8B-B14F-4D97-AF65-F5344CB8AC3E}">
        <p14:creationId xmlns:p14="http://schemas.microsoft.com/office/powerpoint/2010/main" val="27688034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bwMode="auto">
          <a:noFill/>
          <a:ln>
            <a:solidFill>
              <a:srgbClr val="000000"/>
            </a:solidFill>
            <a:miter lim="800000"/>
            <a:headEnd/>
            <a:tailEnd/>
          </a:ln>
        </p:spPr>
      </p:sp>
      <p:sp>
        <p:nvSpPr>
          <p:cNvPr id="241666"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endParaRPr lang="en-US"/>
          </a:p>
          <a:p>
            <a:pPr eaLnBrk="1" hangingPunct="1">
              <a:spcBef>
                <a:spcPct val="0"/>
              </a:spcBef>
            </a:pPr>
            <a:endParaRPr lang="en-US"/>
          </a:p>
          <a:p>
            <a:pPr eaLnBrk="1" hangingPunct="1">
              <a:spcBef>
                <a:spcPct val="0"/>
              </a:spcBef>
            </a:pPr>
            <a:endParaRPr lang="en-US"/>
          </a:p>
        </p:txBody>
      </p:sp>
      <p:sp>
        <p:nvSpPr>
          <p:cNvPr id="241667" name="Slide Number Placeholder 3"/>
          <p:cNvSpPr>
            <a:spLocks noGrp="1"/>
          </p:cNvSpPr>
          <p:nvPr>
            <p:ph type="sldNum" sz="quarter" idx="5"/>
          </p:nvPr>
        </p:nvSpPr>
        <p:spPr>
          <a:noFill/>
        </p:spPr>
        <p:txBody>
          <a:bodyPr/>
          <a:lstStyle/>
          <a:p>
            <a:pPr defTabSz="922338"/>
            <a:fld id="{7AF8DF7C-F380-4E9B-82F5-DC7D2B21D6B3}" type="slidenum">
              <a:rPr lang="en-US" smtClean="0"/>
              <a:pPr defTabSz="922338"/>
              <a:t>118</a:t>
            </a:fld>
            <a:endParaRPr lang="en-US"/>
          </a:p>
        </p:txBody>
      </p:sp>
    </p:spTree>
    <p:extLst>
      <p:ext uri="{BB962C8B-B14F-4D97-AF65-F5344CB8AC3E}">
        <p14:creationId xmlns:p14="http://schemas.microsoft.com/office/powerpoint/2010/main" val="21831097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bwMode="auto">
          <a:noFill/>
          <a:ln>
            <a:solidFill>
              <a:srgbClr val="000000"/>
            </a:solidFill>
            <a:miter lim="800000"/>
            <a:headEnd/>
            <a:tailEnd/>
          </a:ln>
        </p:spPr>
      </p:sp>
      <p:sp>
        <p:nvSpPr>
          <p:cNvPr id="243714" name="Notes Placeholder 2"/>
          <p:cNvSpPr>
            <a:spLocks noGrp="1"/>
          </p:cNvSpPr>
          <p:nvPr>
            <p:ph type="body" idx="1"/>
          </p:nvPr>
        </p:nvSpPr>
        <p:spPr>
          <a:noFill/>
          <a:ln/>
        </p:spPr>
        <p:txBody>
          <a:bodyPr/>
          <a:lstStyle/>
          <a:p>
            <a:pPr eaLnBrk="1" hangingPunct="1">
              <a:spcBef>
                <a:spcPct val="0"/>
              </a:spcBef>
            </a:pPr>
            <a:r>
              <a:rPr lang="en-US"/>
              <a:t>May 1, 2013</a:t>
            </a:r>
          </a:p>
          <a:p>
            <a:pPr eaLnBrk="1" hangingPunct="1">
              <a:spcBef>
                <a:spcPct val="0"/>
              </a:spcBef>
            </a:pPr>
            <a:r>
              <a:rPr lang="en-US"/>
              <a:t>POSSIBLE ANSWERS</a:t>
            </a:r>
          </a:p>
          <a:p>
            <a:pPr eaLnBrk="1" hangingPunct="1">
              <a:spcBef>
                <a:spcPct val="0"/>
              </a:spcBef>
            </a:pPr>
            <a:endParaRPr lang="en-US"/>
          </a:p>
          <a:p>
            <a:pPr eaLnBrk="1" hangingPunct="1">
              <a:spcBef>
                <a:spcPct val="0"/>
              </a:spcBef>
            </a:pPr>
            <a:r>
              <a:rPr lang="en-US"/>
              <a:t>151     NODO (Omaha, Neb.)   </a:t>
            </a:r>
            <a:r>
              <a:rPr lang="en-US" i="1"/>
              <a:t>or</a:t>
            </a:r>
            <a:r>
              <a:rPr lang="en-US"/>
              <a:t>   </a:t>
            </a:r>
            <a:r>
              <a:rPr lang="en-US" dirty="0" err="1"/>
              <a:t>NoDo</a:t>
            </a:r>
            <a:r>
              <a:rPr lang="en-US"/>
              <a:t> (Omaha, Neb.)</a:t>
            </a:r>
          </a:p>
          <a:p>
            <a:pPr eaLnBrk="1" hangingPunct="1">
              <a:spcBef>
                <a:spcPct val="0"/>
              </a:spcBef>
            </a:pPr>
            <a:r>
              <a:rPr lang="en-US"/>
              <a:t>410 1_ Omaha (Neb.). $b NODO</a:t>
            </a:r>
          </a:p>
          <a:p>
            <a:pPr eaLnBrk="1" hangingPunct="1">
              <a:spcBef>
                <a:spcPct val="0"/>
              </a:spcBef>
            </a:pPr>
            <a:r>
              <a:rPr lang="en-US"/>
              <a:t>451     North Downtown (Omaha, Neb.)</a:t>
            </a:r>
          </a:p>
          <a:p>
            <a:pPr eaLnBrk="1" hangingPunct="1">
              <a:spcBef>
                <a:spcPct val="0"/>
              </a:spcBef>
            </a:pPr>
            <a:r>
              <a:rPr lang="en-US"/>
              <a:t>451     North Downtown Omaha (Omaha, Neb.)</a:t>
            </a:r>
          </a:p>
          <a:p>
            <a:pPr eaLnBrk="1" hangingPunct="1">
              <a:spcBef>
                <a:spcPct val="0"/>
              </a:spcBef>
            </a:pPr>
            <a:endParaRPr lang="en-US"/>
          </a:p>
          <a:p>
            <a:pPr eaLnBrk="1" hangingPunct="1">
              <a:spcBef>
                <a:spcPct val="0"/>
              </a:spcBef>
            </a:pPr>
            <a:r>
              <a:rPr lang="en-US" i="1"/>
              <a:t>or</a:t>
            </a:r>
          </a:p>
          <a:p>
            <a:pPr eaLnBrk="1" hangingPunct="1">
              <a:spcBef>
                <a:spcPct val="0"/>
              </a:spcBef>
            </a:pPr>
            <a:endParaRPr lang="en-US"/>
          </a:p>
          <a:p>
            <a:pPr eaLnBrk="1" hangingPunct="1">
              <a:spcBef>
                <a:spcPct val="0"/>
              </a:spcBef>
            </a:pPr>
            <a:r>
              <a:rPr lang="en-US"/>
              <a:t>151      North Downtown (Omaha, Neb.)</a:t>
            </a:r>
          </a:p>
          <a:p>
            <a:pPr eaLnBrk="1" hangingPunct="1">
              <a:spcBef>
                <a:spcPct val="0"/>
              </a:spcBef>
            </a:pPr>
            <a:r>
              <a:rPr lang="en-US"/>
              <a:t>410 1_  Omaha (Neb.). $b North Downtown</a:t>
            </a:r>
          </a:p>
          <a:p>
            <a:pPr eaLnBrk="1" hangingPunct="1">
              <a:spcBef>
                <a:spcPct val="0"/>
              </a:spcBef>
            </a:pPr>
            <a:r>
              <a:rPr lang="en-US"/>
              <a:t>451      NODO (Omaha, Neb.)   </a:t>
            </a:r>
            <a:r>
              <a:rPr lang="en-US" i="1"/>
              <a:t>or</a:t>
            </a:r>
            <a:r>
              <a:rPr lang="en-US"/>
              <a:t>   </a:t>
            </a:r>
            <a:r>
              <a:rPr lang="en-US" dirty="0" err="1"/>
              <a:t>NoDo</a:t>
            </a:r>
            <a:r>
              <a:rPr lang="en-US"/>
              <a:t> (Omaha, Neb.)</a:t>
            </a:r>
          </a:p>
          <a:p>
            <a:pPr eaLnBrk="1" hangingPunct="1">
              <a:spcBef>
                <a:spcPct val="0"/>
              </a:spcBef>
            </a:pPr>
            <a:r>
              <a:rPr lang="en-US"/>
              <a:t>451      North Downtown Omaha (Omaha, Neb.)</a:t>
            </a:r>
          </a:p>
          <a:p>
            <a:pPr eaLnBrk="1" hangingPunct="1">
              <a:spcBef>
                <a:spcPct val="0"/>
              </a:spcBef>
            </a:pPr>
            <a:endParaRPr lang="en-US"/>
          </a:p>
          <a:p>
            <a:pPr eaLnBrk="1" hangingPunct="1">
              <a:spcBef>
                <a:spcPct val="0"/>
              </a:spcBef>
            </a:pPr>
            <a:r>
              <a:rPr lang="en-US"/>
              <a:t>The example illustrates that the choice of preferred and variant names is not always straightforward.  Based on the information available, a cataloger might select one form or the other, especially when no BGN-approved form of name is found.</a:t>
            </a:r>
          </a:p>
          <a:p>
            <a:pPr eaLnBrk="1" hangingPunct="1">
              <a:spcBef>
                <a:spcPct val="0"/>
              </a:spcBef>
            </a:pPr>
            <a:endParaRPr lang="en-US"/>
          </a:p>
          <a:p>
            <a:pPr eaLnBrk="1" hangingPunct="1">
              <a:spcBef>
                <a:spcPct val="0"/>
              </a:spcBef>
            </a:pPr>
            <a:endParaRPr lang="en-US"/>
          </a:p>
          <a:p>
            <a:pPr eaLnBrk="1" hangingPunct="1">
              <a:spcBef>
                <a:spcPct val="0"/>
              </a:spcBef>
            </a:pPr>
            <a:endParaRPr lang="en-US"/>
          </a:p>
          <a:p>
            <a:pPr eaLnBrk="1" hangingPunct="1">
              <a:spcBef>
                <a:spcPct val="0"/>
              </a:spcBef>
            </a:pPr>
            <a:endParaRPr lang="en-US"/>
          </a:p>
          <a:p>
            <a:pPr eaLnBrk="1" hangingPunct="1">
              <a:spcBef>
                <a:spcPct val="0"/>
              </a:spcBef>
            </a:pPr>
            <a:endParaRPr lang="en-US"/>
          </a:p>
        </p:txBody>
      </p:sp>
      <p:sp>
        <p:nvSpPr>
          <p:cNvPr id="243715" name="Slide Number Placeholder 3"/>
          <p:cNvSpPr>
            <a:spLocks noGrp="1"/>
          </p:cNvSpPr>
          <p:nvPr>
            <p:ph type="sldNum" sz="quarter" idx="5"/>
          </p:nvPr>
        </p:nvSpPr>
        <p:spPr>
          <a:noFill/>
        </p:spPr>
        <p:txBody>
          <a:bodyPr/>
          <a:lstStyle/>
          <a:p>
            <a:pPr defTabSz="922338"/>
            <a:fld id="{AD207C73-B0E7-4F2F-88A4-B0FA2C4C0C5F}" type="slidenum">
              <a:rPr lang="en-US" smtClean="0"/>
              <a:pPr defTabSz="922338"/>
              <a:t>119</a:t>
            </a:fld>
            <a:endParaRPr lang="en-US"/>
          </a:p>
        </p:txBody>
      </p:sp>
    </p:spTree>
    <p:extLst>
      <p:ext uri="{BB962C8B-B14F-4D97-AF65-F5344CB8AC3E}">
        <p14:creationId xmlns:p14="http://schemas.microsoft.com/office/powerpoint/2010/main" val="261926521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bwMode="auto">
          <a:noFill/>
          <a:ln>
            <a:solidFill>
              <a:srgbClr val="000000"/>
            </a:solidFill>
            <a:miter lim="800000"/>
            <a:headEnd/>
            <a:tailEnd/>
          </a:ln>
        </p:spPr>
      </p:sp>
      <p:sp>
        <p:nvSpPr>
          <p:cNvPr id="24576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151  Palms (</a:t>
            </a:r>
            <a:r>
              <a:rPr lang="en-US" dirty="0" err="1"/>
              <a:t>Qld</a:t>
            </a:r>
            <a:r>
              <a:rPr lang="en-US" dirty="0"/>
              <a:t>.)</a:t>
            </a:r>
          </a:p>
          <a:p>
            <a:pPr eaLnBrk="1" hangingPunct="1">
              <a:spcBef>
                <a:spcPct val="0"/>
              </a:spcBef>
            </a:pPr>
            <a:r>
              <a:rPr lang="en-US" dirty="0"/>
              <a:t>451  The Palms (</a:t>
            </a:r>
            <a:r>
              <a:rPr lang="en-US" dirty="0" err="1"/>
              <a:t>Qld</a:t>
            </a:r>
            <a:r>
              <a:rPr lang="en-US" dirty="0"/>
              <a:t>.)</a:t>
            </a:r>
          </a:p>
          <a:p>
            <a:pPr eaLnBrk="1" hangingPunct="1">
              <a:spcBef>
                <a:spcPct val="0"/>
              </a:spcBef>
            </a:pPr>
            <a:endParaRPr lang="en-US" dirty="0"/>
          </a:p>
          <a:p>
            <a:pPr eaLnBrk="1" hangingPunct="1">
              <a:spcBef>
                <a:spcPct val="0"/>
              </a:spcBef>
            </a:pPr>
            <a:r>
              <a:rPr lang="en-US" i="1" dirty="0"/>
              <a:t>Remember:</a:t>
            </a:r>
            <a:r>
              <a:rPr lang="en-US" dirty="0"/>
              <a:t> You must also check for conflicts for any variant forms of names that you are recording, and if there is a conflict with other places in the same larger place, you must break that conflict if possible.  Assume no conflicts in this example.</a:t>
            </a:r>
          </a:p>
          <a:p>
            <a:pPr eaLnBrk="1" hangingPunct="1">
              <a:spcBef>
                <a:spcPct val="0"/>
              </a:spcBef>
            </a:pPr>
            <a:endParaRPr lang="en-US" dirty="0"/>
          </a:p>
        </p:txBody>
      </p:sp>
      <p:sp>
        <p:nvSpPr>
          <p:cNvPr id="245763" name="Slide Number Placeholder 3"/>
          <p:cNvSpPr>
            <a:spLocks noGrp="1"/>
          </p:cNvSpPr>
          <p:nvPr>
            <p:ph type="sldNum" sz="quarter" idx="5"/>
          </p:nvPr>
        </p:nvSpPr>
        <p:spPr>
          <a:noFill/>
        </p:spPr>
        <p:txBody>
          <a:bodyPr/>
          <a:lstStyle/>
          <a:p>
            <a:pPr defTabSz="922338"/>
            <a:fld id="{2AA7AAB1-2053-41B3-A843-470D2548E130}" type="slidenum">
              <a:rPr lang="en-US" smtClean="0"/>
              <a:pPr defTabSz="922338"/>
              <a:t>120</a:t>
            </a:fld>
            <a:endParaRPr lang="en-US"/>
          </a:p>
        </p:txBody>
      </p:sp>
    </p:spTree>
    <p:extLst>
      <p:ext uri="{BB962C8B-B14F-4D97-AF65-F5344CB8AC3E}">
        <p14:creationId xmlns:p14="http://schemas.microsoft.com/office/powerpoint/2010/main" val="33946652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bwMode="auto">
          <a:noFill/>
          <a:ln>
            <a:solidFill>
              <a:srgbClr val="000000"/>
            </a:solidFill>
            <a:miter lim="800000"/>
            <a:headEnd/>
            <a:tailEnd/>
          </a:ln>
        </p:spPr>
      </p:sp>
      <p:sp>
        <p:nvSpPr>
          <p:cNvPr id="24781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151  La Paloma (Tex.)</a:t>
            </a:r>
          </a:p>
          <a:p>
            <a:pPr eaLnBrk="1" hangingPunct="1">
              <a:spcBef>
                <a:spcPct val="0"/>
              </a:spcBef>
            </a:pPr>
            <a:r>
              <a:rPr lang="en-US" dirty="0"/>
              <a:t>451  Paloma (Tex.)</a:t>
            </a:r>
          </a:p>
          <a:p>
            <a:pPr eaLnBrk="1" hangingPunct="1">
              <a:spcBef>
                <a:spcPct val="0"/>
              </a:spcBef>
            </a:pPr>
            <a:endParaRPr lang="en-US" dirty="0"/>
          </a:p>
          <a:p>
            <a:pPr eaLnBrk="1" hangingPunct="1">
              <a:spcBef>
                <a:spcPct val="0"/>
              </a:spcBef>
            </a:pPr>
            <a:r>
              <a:rPr lang="en-US" i="1" dirty="0"/>
              <a:t>Remember:</a:t>
            </a:r>
            <a:r>
              <a:rPr lang="en-US" dirty="0"/>
              <a:t> You must also check for conflicts for any variant forms of names that you are recording, and if there is a conflict with other places in the same larger place, you must break that conflict if possible.  Assume no conflicts in this example.</a:t>
            </a:r>
          </a:p>
        </p:txBody>
      </p:sp>
      <p:sp>
        <p:nvSpPr>
          <p:cNvPr id="247811" name="Slide Number Placeholder 3"/>
          <p:cNvSpPr>
            <a:spLocks noGrp="1"/>
          </p:cNvSpPr>
          <p:nvPr>
            <p:ph type="sldNum" sz="quarter" idx="5"/>
          </p:nvPr>
        </p:nvSpPr>
        <p:spPr>
          <a:noFill/>
        </p:spPr>
        <p:txBody>
          <a:bodyPr/>
          <a:lstStyle/>
          <a:p>
            <a:pPr defTabSz="922338"/>
            <a:fld id="{99811BD0-632F-4074-9F27-C03CD0EEF72E}" type="slidenum">
              <a:rPr lang="en-US" smtClean="0"/>
              <a:pPr defTabSz="922338"/>
              <a:t>121</a:t>
            </a:fld>
            <a:endParaRPr lang="en-US"/>
          </a:p>
        </p:txBody>
      </p:sp>
    </p:spTree>
    <p:extLst>
      <p:ext uri="{BB962C8B-B14F-4D97-AF65-F5344CB8AC3E}">
        <p14:creationId xmlns:p14="http://schemas.microsoft.com/office/powerpoint/2010/main" val="223692150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bwMode="auto">
          <a:noFill/>
          <a:ln>
            <a:solidFill>
              <a:srgbClr val="000000"/>
            </a:solidFill>
            <a:miter lim="800000"/>
            <a:headEnd/>
            <a:tailEnd/>
          </a:ln>
        </p:spPr>
      </p:sp>
      <p:sp>
        <p:nvSpPr>
          <p:cNvPr id="249858" name="Notes Placeholder 2"/>
          <p:cNvSpPr>
            <a:spLocks noGrp="1"/>
          </p:cNvSpPr>
          <p:nvPr>
            <p:ph type="body" idx="1"/>
          </p:nvPr>
        </p:nvSpPr>
        <p:spPr>
          <a:noFill/>
          <a:ln/>
        </p:spPr>
        <p:txBody>
          <a:bodyPr/>
          <a:lstStyle/>
          <a:p>
            <a:pPr eaLnBrk="1" hangingPunct="1">
              <a:spcBef>
                <a:spcPct val="0"/>
              </a:spcBef>
            </a:pPr>
            <a:r>
              <a:rPr lang="en-US" dirty="0"/>
              <a:t>Updated: November 25, 2015</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ANSWERS</a:t>
            </a:r>
          </a:p>
          <a:p>
            <a:pPr eaLnBrk="1" hangingPunct="1">
              <a:spcBef>
                <a:spcPct val="0"/>
              </a:spcBef>
            </a:pPr>
            <a:endParaRPr lang="en-US" dirty="0"/>
          </a:p>
          <a:p>
            <a:pPr eaLnBrk="1" hangingPunct="1">
              <a:spcBef>
                <a:spcPct val="0"/>
              </a:spcBef>
            </a:pPr>
            <a:r>
              <a:rPr lang="en-US" dirty="0"/>
              <a:t>151   Mount Healthy (Ohio)</a:t>
            </a:r>
          </a:p>
          <a:p>
            <a:pPr eaLnBrk="1" hangingPunct="1">
              <a:spcBef>
                <a:spcPct val="0"/>
              </a:spcBef>
            </a:pPr>
            <a:r>
              <a:rPr lang="en-US" dirty="0"/>
              <a:t>451   Mt. Healthy (Ohio)</a:t>
            </a:r>
          </a:p>
          <a:p>
            <a:pPr eaLnBrk="1" hangingPunct="1">
              <a:spcBef>
                <a:spcPct val="0"/>
              </a:spcBef>
            </a:pPr>
            <a:r>
              <a:rPr lang="en-US" dirty="0"/>
              <a:t>451   City of Mt. Healthy (Ohio)</a:t>
            </a:r>
          </a:p>
          <a:p>
            <a:pPr eaLnBrk="1" hangingPunct="1">
              <a:spcBef>
                <a:spcPct val="0"/>
              </a:spcBef>
            </a:pPr>
            <a:r>
              <a:rPr lang="en-US" dirty="0"/>
              <a:t>451   </a:t>
            </a:r>
            <a:r>
              <a:rPr lang="en-US" i="1" dirty="0"/>
              <a:t>City of Mount Health (Ohio) is also a possible variant</a:t>
            </a:r>
          </a:p>
          <a:p>
            <a:pPr eaLnBrk="1" hangingPunct="1">
              <a:spcBef>
                <a:spcPct val="0"/>
              </a:spcBef>
            </a:pPr>
            <a:endParaRPr lang="en-US" dirty="0"/>
          </a:p>
          <a:p>
            <a:pPr eaLnBrk="1" hangingPunct="1">
              <a:spcBef>
                <a:spcPct val="0"/>
              </a:spcBef>
            </a:pPr>
            <a:r>
              <a:rPr lang="en-US" dirty="0"/>
              <a:t>151   Saint Louis (Mo.)</a:t>
            </a:r>
          </a:p>
          <a:p>
            <a:pPr eaLnBrk="1" hangingPunct="1">
              <a:spcBef>
                <a:spcPct val="0"/>
              </a:spcBef>
            </a:pPr>
            <a:r>
              <a:rPr lang="en-US" dirty="0"/>
              <a:t>451   St. Louis (Mo.)</a:t>
            </a:r>
          </a:p>
          <a:p>
            <a:pPr eaLnBrk="1" hangingPunct="1">
              <a:spcBef>
                <a:spcPct val="0"/>
              </a:spcBef>
            </a:pPr>
            <a:r>
              <a:rPr lang="en-US" dirty="0"/>
              <a:t>451   City of St. Louis (Mo.)</a:t>
            </a:r>
          </a:p>
          <a:p>
            <a:pPr eaLnBrk="1" hangingPunct="1">
              <a:spcBef>
                <a:spcPct val="0"/>
              </a:spcBef>
            </a:pPr>
            <a:r>
              <a:rPr lang="en-US" dirty="0"/>
              <a:t>451   </a:t>
            </a:r>
            <a:r>
              <a:rPr lang="en-US" i="1" dirty="0"/>
              <a:t>City of Saint Louis (Mo.) is also a possible variant</a:t>
            </a:r>
          </a:p>
          <a:p>
            <a:pPr eaLnBrk="1" hangingPunct="1">
              <a:spcBef>
                <a:spcPct val="0"/>
              </a:spcBef>
            </a:pPr>
            <a:endParaRPr lang="en-US" dirty="0"/>
          </a:p>
        </p:txBody>
      </p:sp>
      <p:sp>
        <p:nvSpPr>
          <p:cNvPr id="249859" name="Slide Number Placeholder 3"/>
          <p:cNvSpPr>
            <a:spLocks noGrp="1"/>
          </p:cNvSpPr>
          <p:nvPr>
            <p:ph type="sldNum" sz="quarter" idx="5"/>
          </p:nvPr>
        </p:nvSpPr>
        <p:spPr>
          <a:noFill/>
        </p:spPr>
        <p:txBody>
          <a:bodyPr/>
          <a:lstStyle/>
          <a:p>
            <a:pPr defTabSz="922338"/>
            <a:fld id="{4EB80A26-CD09-4177-9C8D-25528347B208}" type="slidenum">
              <a:rPr lang="en-US" smtClean="0"/>
              <a:pPr defTabSz="922338"/>
              <a:t>122</a:t>
            </a:fld>
            <a:endParaRPr lang="en-US"/>
          </a:p>
        </p:txBody>
      </p:sp>
    </p:spTree>
    <p:extLst>
      <p:ext uri="{BB962C8B-B14F-4D97-AF65-F5344CB8AC3E}">
        <p14:creationId xmlns:p14="http://schemas.microsoft.com/office/powerpoint/2010/main" val="63763364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bwMode="auto">
          <a:noFill/>
          <a:ln>
            <a:solidFill>
              <a:srgbClr val="000000"/>
            </a:solidFill>
            <a:miter lim="800000"/>
            <a:headEnd/>
            <a:tailEnd/>
          </a:ln>
        </p:spPr>
      </p:sp>
      <p:sp>
        <p:nvSpPr>
          <p:cNvPr id="251906" name="Notes Placeholder 2"/>
          <p:cNvSpPr>
            <a:spLocks noGrp="1"/>
          </p:cNvSpPr>
          <p:nvPr>
            <p:ph type="body" idx="1"/>
          </p:nvPr>
        </p:nvSpPr>
        <p:spPr>
          <a:noFill/>
          <a:ln/>
        </p:spPr>
        <p:txBody>
          <a:bodyPr/>
          <a:lstStyle/>
          <a:p>
            <a:pPr eaLnBrk="1" hangingPunct="1">
              <a:spcBef>
                <a:spcPct val="0"/>
              </a:spcBef>
            </a:pPr>
            <a:r>
              <a:rPr lang="en-US" dirty="0"/>
              <a:t>May 1, 2013</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dirty="0"/>
              <a:t>ANIMATED SLIDE.  Click to bring in each answer.</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Preferred name for the place: Ujjain (India)</a:t>
            </a:r>
          </a:p>
          <a:p>
            <a:pPr eaLnBrk="1" hangingPunct="1">
              <a:spcBef>
                <a:spcPct val="0"/>
              </a:spcBef>
            </a:pPr>
            <a:endParaRPr lang="en-US" dirty="0"/>
          </a:p>
          <a:p>
            <a:pPr eaLnBrk="1" hangingPunct="1">
              <a:spcBef>
                <a:spcPct val="0"/>
              </a:spcBef>
            </a:pPr>
            <a:r>
              <a:rPr lang="en-US" dirty="0"/>
              <a:t>Access points:</a:t>
            </a:r>
          </a:p>
          <a:p>
            <a:pPr eaLnBrk="1" hangingPunct="1">
              <a:spcBef>
                <a:spcPct val="0"/>
              </a:spcBef>
            </a:pPr>
            <a:endParaRPr lang="en-US" dirty="0"/>
          </a:p>
          <a:p>
            <a:pPr eaLnBrk="1" hangingPunct="1">
              <a:spcBef>
                <a:spcPct val="0"/>
              </a:spcBef>
            </a:pPr>
            <a:r>
              <a:rPr lang="en-US" dirty="0"/>
              <a:t>151    Ujjain (India : District)</a:t>
            </a:r>
          </a:p>
          <a:p>
            <a:pPr eaLnBrk="1" hangingPunct="1">
              <a:spcBef>
                <a:spcPct val="0"/>
              </a:spcBef>
            </a:pPr>
            <a:r>
              <a:rPr lang="en-US" dirty="0"/>
              <a:t>451    Ujjain District (India)</a:t>
            </a:r>
          </a:p>
          <a:p>
            <a:pPr eaLnBrk="1" hangingPunct="1">
              <a:spcBef>
                <a:spcPct val="0"/>
              </a:spcBef>
            </a:pPr>
            <a:endParaRPr lang="en-US" dirty="0"/>
          </a:p>
          <a:p>
            <a:pPr eaLnBrk="1" hangingPunct="1">
              <a:spcBef>
                <a:spcPct val="0"/>
              </a:spcBef>
            </a:pPr>
            <a:r>
              <a:rPr lang="en-US" dirty="0"/>
              <a:t>Explanation: BGN approved form is selected as the basis for the preferred name, but it conflicts with a city/town. Therefore type of jurisdiction (11.7.1.5) becomes a core element, since it is needed to differentiate the two jurisdictions with the same name.  11.13.1.6 requires the type of jurisdiction to be added to distinguish one access point from another, but it is only added to the access point for the district in this case. According to 11.13.1.6, a term for type of jurisdiction is only ever added to the name of a government </a:t>
            </a:r>
            <a:r>
              <a:rPr lang="en-US" i="1" dirty="0"/>
              <a:t>other than a city or a town</a:t>
            </a:r>
            <a:r>
              <a:rPr lang="en-US" dirty="0"/>
              <a:t>.</a:t>
            </a:r>
          </a:p>
        </p:txBody>
      </p:sp>
      <p:sp>
        <p:nvSpPr>
          <p:cNvPr id="251907" name="Slide Number Placeholder 3"/>
          <p:cNvSpPr>
            <a:spLocks noGrp="1"/>
          </p:cNvSpPr>
          <p:nvPr>
            <p:ph type="sldNum" sz="quarter" idx="5"/>
          </p:nvPr>
        </p:nvSpPr>
        <p:spPr>
          <a:noFill/>
        </p:spPr>
        <p:txBody>
          <a:bodyPr/>
          <a:lstStyle/>
          <a:p>
            <a:pPr defTabSz="922338"/>
            <a:fld id="{68F6575F-9A61-48BA-A1E3-9D75C3DB4D27}" type="slidenum">
              <a:rPr lang="en-US" smtClean="0"/>
              <a:pPr defTabSz="922338"/>
              <a:t>123</a:t>
            </a:fld>
            <a:endParaRPr lang="en-US"/>
          </a:p>
        </p:txBody>
      </p:sp>
    </p:spTree>
    <p:extLst>
      <p:ext uri="{BB962C8B-B14F-4D97-AF65-F5344CB8AC3E}">
        <p14:creationId xmlns:p14="http://schemas.microsoft.com/office/powerpoint/2010/main" val="58478974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bwMode="auto">
          <a:noFill/>
          <a:ln>
            <a:solidFill>
              <a:srgbClr val="000000"/>
            </a:solidFill>
            <a:miter lim="800000"/>
            <a:headEnd/>
            <a:tailEnd/>
          </a:ln>
        </p:spPr>
      </p:sp>
      <p:sp>
        <p:nvSpPr>
          <p:cNvPr id="237570" name="Notes Placeholder 2"/>
          <p:cNvSpPr>
            <a:spLocks noGrp="1"/>
          </p:cNvSpPr>
          <p:nvPr>
            <p:ph type="body" idx="1"/>
          </p:nvPr>
        </p:nvSpPr>
        <p:spPr>
          <a:noFill/>
          <a:ln/>
        </p:spPr>
        <p:txBody>
          <a:bodyPr/>
          <a:lstStyle/>
          <a:p>
            <a:pPr eaLnBrk="1" hangingPunct="1">
              <a:spcBef>
                <a:spcPct val="0"/>
              </a:spcBef>
            </a:pPr>
            <a:r>
              <a:rPr lang="en-US" dirty="0"/>
              <a:t>November 25, 2015</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151      </a:t>
            </a:r>
            <a:r>
              <a:rPr lang="en-US" dirty="0" err="1"/>
              <a:t>Leslieville</a:t>
            </a:r>
            <a:r>
              <a:rPr lang="en-US" dirty="0"/>
              <a:t> (Toronto, Ont.)</a:t>
            </a:r>
          </a:p>
          <a:p>
            <a:pPr eaLnBrk="1" hangingPunct="1">
              <a:spcBef>
                <a:spcPct val="0"/>
              </a:spcBef>
            </a:pPr>
            <a:r>
              <a:rPr lang="en-US" dirty="0"/>
              <a:t>410 1_ Toronto (Ont.). $b </a:t>
            </a:r>
            <a:r>
              <a:rPr lang="en-US" dirty="0" err="1"/>
              <a:t>Leslieville</a:t>
            </a:r>
            <a:endParaRPr lang="en-US" dirty="0"/>
          </a:p>
          <a:p>
            <a:pPr eaLnBrk="1" hangingPunct="1">
              <a:spcBef>
                <a:spcPct val="0"/>
              </a:spcBef>
            </a:pPr>
            <a:endParaRPr lang="en-US" dirty="0"/>
          </a:p>
        </p:txBody>
      </p:sp>
      <p:sp>
        <p:nvSpPr>
          <p:cNvPr id="237571" name="Slide Number Placeholder 3"/>
          <p:cNvSpPr>
            <a:spLocks noGrp="1"/>
          </p:cNvSpPr>
          <p:nvPr>
            <p:ph type="sldNum" sz="quarter" idx="5"/>
          </p:nvPr>
        </p:nvSpPr>
        <p:spPr>
          <a:noFill/>
        </p:spPr>
        <p:txBody>
          <a:bodyPr/>
          <a:lstStyle/>
          <a:p>
            <a:pPr defTabSz="922338"/>
            <a:fld id="{3307657C-1FDD-4E3D-81ED-813A56756897}" type="slidenum">
              <a:rPr lang="en-US" smtClean="0"/>
              <a:pPr defTabSz="922338"/>
              <a:t>124</a:t>
            </a:fld>
            <a:endParaRPr lang="en-US"/>
          </a:p>
        </p:txBody>
      </p:sp>
    </p:spTree>
    <p:extLst>
      <p:ext uri="{BB962C8B-B14F-4D97-AF65-F5344CB8AC3E}">
        <p14:creationId xmlns:p14="http://schemas.microsoft.com/office/powerpoint/2010/main" val="39382106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noTextEdit="1"/>
          </p:cNvSpPr>
          <p:nvPr>
            <p:ph type="sldImg"/>
          </p:nvPr>
        </p:nvSpPr>
        <p:spPr bwMode="auto">
          <a:noFill/>
          <a:ln>
            <a:solidFill>
              <a:srgbClr val="000000"/>
            </a:solidFill>
            <a:miter lim="800000"/>
            <a:headEnd/>
            <a:tailEnd/>
          </a:ln>
        </p:spPr>
      </p:sp>
      <p:sp>
        <p:nvSpPr>
          <p:cNvPr id="253954" name="Notes Placeholder 2"/>
          <p:cNvSpPr>
            <a:spLocks noGrp="1"/>
          </p:cNvSpPr>
          <p:nvPr>
            <p:ph type="body" idx="1"/>
          </p:nvPr>
        </p:nvSpPr>
        <p:spPr>
          <a:noFill/>
          <a:ln/>
        </p:spPr>
        <p:txBody>
          <a:bodyPr lIns="92302" tIns="46151" rIns="92302" bIns="46151"/>
          <a:lstStyle/>
          <a:p>
            <a:pPr>
              <a:spcBef>
                <a:spcPct val="0"/>
              </a:spcBef>
            </a:pPr>
            <a:r>
              <a:rPr lang="en-US" dirty="0"/>
              <a:t>May 1, 2013</a:t>
            </a:r>
          </a:p>
          <a:p>
            <a:pPr>
              <a:spcBef>
                <a:spcPct val="0"/>
              </a:spcBef>
            </a:pPr>
            <a:r>
              <a:rPr lang="en-US" dirty="0"/>
              <a:t>ANIMATED SLIDE</a:t>
            </a:r>
          </a:p>
          <a:p>
            <a:pPr>
              <a:spcBef>
                <a:spcPct val="0"/>
              </a:spcBef>
            </a:pPr>
            <a:endParaRPr lang="en-US" dirty="0"/>
          </a:p>
          <a:p>
            <a:pPr>
              <a:spcBef>
                <a:spcPct val="0"/>
              </a:spcBef>
            </a:pPr>
            <a:r>
              <a:rPr lang="en-US" dirty="0"/>
              <a:t>POSSIBLE ANSWERS</a:t>
            </a:r>
          </a:p>
          <a:p>
            <a:pPr>
              <a:spcBef>
                <a:spcPct val="0"/>
              </a:spcBef>
            </a:pPr>
            <a:endParaRPr lang="en-US" dirty="0"/>
          </a:p>
          <a:p>
            <a:pPr>
              <a:spcBef>
                <a:spcPct val="0"/>
              </a:spcBef>
            </a:pPr>
            <a:r>
              <a:rPr lang="en-US" dirty="0"/>
              <a:t>151     NODO (Omaha, Neb.)   </a:t>
            </a:r>
            <a:r>
              <a:rPr lang="en-US" i="1" dirty="0"/>
              <a:t>or</a:t>
            </a:r>
            <a:r>
              <a:rPr lang="en-US" dirty="0"/>
              <a:t>   </a:t>
            </a:r>
            <a:r>
              <a:rPr lang="en-US" dirty="0" err="1"/>
              <a:t>NoDo</a:t>
            </a:r>
            <a:r>
              <a:rPr lang="en-US" dirty="0"/>
              <a:t> (Omaha, Neb.)</a:t>
            </a:r>
          </a:p>
          <a:p>
            <a:pPr>
              <a:spcBef>
                <a:spcPct val="0"/>
              </a:spcBef>
            </a:pPr>
            <a:r>
              <a:rPr lang="en-US" dirty="0"/>
              <a:t>410 1_ Omaha (Neb.). $b NODO</a:t>
            </a:r>
          </a:p>
          <a:p>
            <a:pPr>
              <a:spcBef>
                <a:spcPct val="0"/>
              </a:spcBef>
            </a:pPr>
            <a:r>
              <a:rPr lang="en-US" dirty="0"/>
              <a:t>451     North Downtown (Omaha, Neb.)</a:t>
            </a:r>
          </a:p>
          <a:p>
            <a:pPr>
              <a:spcBef>
                <a:spcPct val="0"/>
              </a:spcBef>
            </a:pPr>
            <a:r>
              <a:rPr lang="en-US" dirty="0"/>
              <a:t>451     North Downtown Omaha (Omaha, Neb.)</a:t>
            </a:r>
          </a:p>
          <a:p>
            <a:pPr>
              <a:spcBef>
                <a:spcPct val="0"/>
              </a:spcBef>
            </a:pPr>
            <a:endParaRPr lang="en-US" dirty="0"/>
          </a:p>
          <a:p>
            <a:pPr>
              <a:spcBef>
                <a:spcPct val="0"/>
              </a:spcBef>
            </a:pPr>
            <a:r>
              <a:rPr lang="en-US" i="1" dirty="0"/>
              <a:t>or</a:t>
            </a:r>
          </a:p>
          <a:p>
            <a:pPr>
              <a:spcBef>
                <a:spcPct val="0"/>
              </a:spcBef>
            </a:pPr>
            <a:endParaRPr lang="en-US" dirty="0"/>
          </a:p>
          <a:p>
            <a:pPr>
              <a:spcBef>
                <a:spcPct val="0"/>
              </a:spcBef>
            </a:pPr>
            <a:r>
              <a:rPr lang="en-US" dirty="0"/>
              <a:t>151      North Downtown (Omaha, Neb.)</a:t>
            </a:r>
          </a:p>
          <a:p>
            <a:pPr>
              <a:spcBef>
                <a:spcPct val="0"/>
              </a:spcBef>
            </a:pPr>
            <a:r>
              <a:rPr lang="en-US" dirty="0"/>
              <a:t>410 1_  Omaha (Neb.). $b North Downtown</a:t>
            </a:r>
          </a:p>
          <a:p>
            <a:pPr>
              <a:spcBef>
                <a:spcPct val="0"/>
              </a:spcBef>
            </a:pPr>
            <a:r>
              <a:rPr lang="en-US" dirty="0"/>
              <a:t>451      NODO (Omaha, Neb.)   </a:t>
            </a:r>
            <a:r>
              <a:rPr lang="en-US" i="1" dirty="0"/>
              <a:t>or</a:t>
            </a:r>
            <a:r>
              <a:rPr lang="en-US" dirty="0"/>
              <a:t>   </a:t>
            </a:r>
            <a:r>
              <a:rPr lang="en-US" dirty="0" err="1"/>
              <a:t>NoDo</a:t>
            </a:r>
            <a:r>
              <a:rPr lang="en-US" dirty="0"/>
              <a:t> (Omaha, Neb.)</a:t>
            </a:r>
          </a:p>
          <a:p>
            <a:pPr>
              <a:spcBef>
                <a:spcPct val="0"/>
              </a:spcBef>
            </a:pPr>
            <a:r>
              <a:rPr lang="en-US" dirty="0"/>
              <a:t>451      North Downtown Omaha (Omaha, Neb.)</a:t>
            </a:r>
          </a:p>
          <a:p>
            <a:pPr>
              <a:spcBef>
                <a:spcPct val="0"/>
              </a:spcBef>
            </a:pPr>
            <a:endParaRPr lang="en-US" dirty="0"/>
          </a:p>
          <a:p>
            <a:pPr>
              <a:spcBef>
                <a:spcPct val="0"/>
              </a:spcBef>
            </a:pPr>
            <a:r>
              <a:rPr lang="en-US" dirty="0"/>
              <a:t>The example illustrates that the choice of preferred and variant names is not always straightforward.  Based on the information available, a cataloger might select one form or the other, especially when no BGN-approved form of name is found.</a:t>
            </a:r>
          </a:p>
        </p:txBody>
      </p:sp>
      <p:sp>
        <p:nvSpPr>
          <p:cNvPr id="253955" name="Slide Number Placeholder 3"/>
          <p:cNvSpPr txBox="1">
            <a:spLocks noGrp="1"/>
          </p:cNvSpPr>
          <p:nvPr/>
        </p:nvSpPr>
        <p:spPr bwMode="auto">
          <a:xfrm>
            <a:off x="3884613" y="8831263"/>
            <a:ext cx="2971800" cy="463550"/>
          </a:xfrm>
          <a:prstGeom prst="rect">
            <a:avLst/>
          </a:prstGeom>
          <a:noFill/>
          <a:ln w="9525">
            <a:noFill/>
            <a:miter lim="800000"/>
            <a:headEnd/>
            <a:tailEnd/>
          </a:ln>
        </p:spPr>
        <p:txBody>
          <a:bodyPr lIns="92302" tIns="46151" rIns="92302" bIns="46151" anchor="b"/>
          <a:lstStyle/>
          <a:p>
            <a:pPr algn="r" defTabSz="922338"/>
            <a:fld id="{7DC45B5A-82D5-4109-9989-44FFD0EE08D1}" type="slidenum">
              <a:rPr lang="en-US" sz="1200">
                <a:latin typeface="Calibri" pitchFamily="34" charset="0"/>
              </a:rPr>
              <a:pPr algn="r" defTabSz="922338"/>
              <a:t>125</a:t>
            </a:fld>
            <a:endParaRPr lang="en-US" sz="1200">
              <a:latin typeface="Calibri" pitchFamily="34" charset="0"/>
            </a:endParaRPr>
          </a:p>
        </p:txBody>
      </p:sp>
    </p:spTree>
    <p:extLst>
      <p:ext uri="{BB962C8B-B14F-4D97-AF65-F5344CB8AC3E}">
        <p14:creationId xmlns:p14="http://schemas.microsoft.com/office/powerpoint/2010/main" val="148495449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bwMode="auto">
          <a:noFill/>
          <a:ln>
            <a:solidFill>
              <a:srgbClr val="000000"/>
            </a:solidFill>
            <a:miter lim="800000"/>
            <a:headEnd/>
            <a:tailEnd/>
          </a:ln>
        </p:spPr>
      </p:sp>
      <p:sp>
        <p:nvSpPr>
          <p:cNvPr id="256002" name="Notes Placeholder 2"/>
          <p:cNvSpPr>
            <a:spLocks noGrp="1"/>
          </p:cNvSpPr>
          <p:nvPr>
            <p:ph type="body" idx="1"/>
          </p:nvPr>
        </p:nvSpPr>
        <p:spPr>
          <a:noFill/>
          <a:ln/>
        </p:spPr>
        <p:txBody>
          <a:bodyPr/>
          <a:lstStyle/>
          <a:p>
            <a:pPr eaLnBrk="1" hangingPunct="1">
              <a:spcBef>
                <a:spcPct val="0"/>
              </a:spcBef>
            </a:pPr>
            <a:r>
              <a:rPr lang="en-US" dirty="0"/>
              <a:t>March 5, 2020: updated speaker notes</a:t>
            </a:r>
          </a:p>
          <a:p>
            <a:pPr eaLnBrk="1" hangingPunct="1">
              <a:spcBef>
                <a:spcPct val="0"/>
              </a:spcBef>
            </a:pPr>
            <a:endParaRPr lang="en-US" dirty="0"/>
          </a:p>
          <a:p>
            <a:pPr eaLnBrk="1" hangingPunct="1">
              <a:spcBef>
                <a:spcPct val="0"/>
              </a:spcBef>
            </a:pPr>
            <a:r>
              <a:rPr lang="en-US" dirty="0"/>
              <a:t>May 30, 2024 updated to include relationship designators per announcement on the PCC list May 30, 2024</a:t>
            </a:r>
          </a:p>
          <a:p>
            <a:pPr eaLnBrk="1" hangingPunct="1">
              <a:spcBef>
                <a:spcPct val="0"/>
              </a:spcBef>
            </a:pPr>
            <a:endParaRPr lang="en-US" dirty="0"/>
          </a:p>
          <a:p>
            <a:pPr eaLnBrk="1" hangingPunct="1">
              <a:spcBef>
                <a:spcPct val="0"/>
              </a:spcBef>
            </a:pPr>
            <a:r>
              <a:rPr lang="en-US" dirty="0"/>
              <a:t>The city currently called Oslo, was known as Christiania from 1624-1877, and as </a:t>
            </a:r>
            <a:r>
              <a:rPr lang="en-US" dirty="0" err="1"/>
              <a:t>Kristiania</a:t>
            </a:r>
            <a:r>
              <a:rPr lang="en-US" dirty="0"/>
              <a:t> (due to orthographic reform) from 1877-1925.</a:t>
            </a:r>
          </a:p>
          <a:p>
            <a:pPr eaLnBrk="1" hangingPunct="1">
              <a:spcBef>
                <a:spcPct val="0"/>
              </a:spcBef>
            </a:pPr>
            <a:endParaRPr lang="en-US" dirty="0"/>
          </a:p>
          <a:p>
            <a:pPr eaLnBrk="1" hangingPunct="1">
              <a:spcBef>
                <a:spcPct val="0"/>
              </a:spcBef>
            </a:pPr>
            <a:r>
              <a:rPr lang="en-US" i="1" strike="sngStrike" dirty="0"/>
              <a:t>Note:</a:t>
            </a:r>
            <a:r>
              <a:rPr lang="en-US" strike="sngStrike" dirty="0"/>
              <a:t> As of March 2020, the DCM Z1 for field 551 says: “</a:t>
            </a:r>
            <a:r>
              <a:rPr lang="en-US" sz="1200" strike="sngStrike" kern="1200" dirty="0">
                <a:solidFill>
                  <a:schemeClr val="tx1"/>
                </a:solidFill>
                <a:effectLst/>
                <a:latin typeface="+mn-lt"/>
                <a:ea typeface="+mn-ea"/>
                <a:cs typeface="+mn-cs"/>
              </a:rPr>
              <a:t>Do not use subfield $i with subfield $w coded “r” until relationship designators for places are developed. (Currently RDA has a placeholder for Appendix L).</a:t>
            </a:r>
            <a:r>
              <a:rPr lang="en-US" strike="sngStrike" dirty="0"/>
              <a:t>”  Therefore, $w a and $w b have been used in the examples in this and other slides.  Also as of March 2020, OCLC </a:t>
            </a:r>
            <a:r>
              <a:rPr lang="en-US" strike="sngStrike" dirty="0" err="1"/>
              <a:t>Connexion</a:t>
            </a:r>
            <a:r>
              <a:rPr lang="en-US" strike="sngStrike" dirty="0"/>
              <a:t> will not validate records that have subfield $i in 551.  Practically, this means that the earlier/later $w codes “a” and “b” must be used in 551 fields until OCLC changes its validation parameters.</a:t>
            </a:r>
          </a:p>
        </p:txBody>
      </p:sp>
      <p:sp>
        <p:nvSpPr>
          <p:cNvPr id="256003" name="Slide Number Placeholder 3"/>
          <p:cNvSpPr>
            <a:spLocks noGrp="1"/>
          </p:cNvSpPr>
          <p:nvPr>
            <p:ph type="sldNum" sz="quarter" idx="5"/>
          </p:nvPr>
        </p:nvSpPr>
        <p:spPr>
          <a:noFill/>
        </p:spPr>
        <p:txBody>
          <a:bodyPr/>
          <a:lstStyle/>
          <a:p>
            <a:pPr defTabSz="922338"/>
            <a:fld id="{335348F3-6618-474D-A112-AEF93EB8C684}" type="slidenum">
              <a:rPr lang="en-US" smtClean="0"/>
              <a:pPr defTabSz="922338"/>
              <a:t>126</a:t>
            </a:fld>
            <a:endParaRPr lang="en-US"/>
          </a:p>
        </p:txBody>
      </p:sp>
    </p:spTree>
    <p:extLst>
      <p:ext uri="{BB962C8B-B14F-4D97-AF65-F5344CB8AC3E}">
        <p14:creationId xmlns:p14="http://schemas.microsoft.com/office/powerpoint/2010/main" val="143215216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p:cNvSpPr>
            <a:spLocks noGrp="1" noRot="1" noChangeAspect="1"/>
          </p:cNvSpPr>
          <p:nvPr>
            <p:ph type="sldImg"/>
          </p:nvPr>
        </p:nvSpPr>
        <p:spPr bwMode="auto">
          <a:noFill/>
          <a:ln>
            <a:solidFill>
              <a:srgbClr val="000000"/>
            </a:solidFill>
            <a:miter lim="800000"/>
            <a:headEnd/>
            <a:tailEnd/>
          </a:ln>
        </p:spPr>
      </p:sp>
      <p:sp>
        <p:nvSpPr>
          <p:cNvPr id="262146" name="Notes Placeholder 2"/>
          <p:cNvSpPr>
            <a:spLocks noGrp="1"/>
          </p:cNvSpPr>
          <p:nvPr>
            <p:ph type="body" idx="1"/>
          </p:nvPr>
        </p:nvSpPr>
        <p:spPr>
          <a:noFill/>
          <a:ln/>
        </p:spPr>
        <p:txBody>
          <a:bodyPr/>
          <a:lstStyle/>
          <a:p>
            <a:pPr eaLnBrk="1" hangingPunct="1">
              <a:spcBef>
                <a:spcPct val="0"/>
              </a:spcBef>
            </a:pPr>
            <a:r>
              <a:rPr lang="en-US" dirty="0"/>
              <a:t>September 17, 2018: moved</a:t>
            </a:r>
            <a:r>
              <a:rPr lang="en-US" baseline="0" dirty="0"/>
              <a:t> $w to beginning of 551 field</a:t>
            </a:r>
          </a:p>
          <a:p>
            <a:pPr eaLnBrk="1" hangingPunct="1">
              <a:spcBef>
                <a:spcPct val="0"/>
              </a:spcBef>
            </a:pPr>
            <a:endParaRPr lang="en-US" baseline="0" dirty="0"/>
          </a:p>
          <a:p>
            <a:pPr eaLnBrk="1" hangingPunct="1">
              <a:spcBef>
                <a:spcPct val="0"/>
              </a:spcBef>
            </a:pPr>
            <a:r>
              <a:rPr lang="en-US" baseline="0" dirty="0"/>
              <a:t>May 30, 2024 revised relationship designator (see previous slide)</a:t>
            </a:r>
          </a:p>
          <a:p>
            <a:pPr eaLnBrk="1" hangingPunct="1">
              <a:spcBef>
                <a:spcPct val="0"/>
              </a:spcBef>
            </a:pPr>
            <a:endParaRPr lang="en-US" dirty="0"/>
          </a:p>
          <a:p>
            <a:pPr eaLnBrk="1" hangingPunct="1">
              <a:spcBef>
                <a:spcPct val="0"/>
              </a:spcBef>
            </a:pPr>
            <a:r>
              <a:rPr lang="en-US" dirty="0"/>
              <a:t>The same information can be found in the Subject Headings Manual H 708 Linear Jurisdictional Name Changes in Name Authority Records and in the DCM Z1 667 in the section “NARs and subject usage”.  For linear changes where the territory of a jurisdiction stays essentially unchanged, only the latest name may be used as a subject heading.  The earlier name(s) for the jurisdiction must be coded as follow:</a:t>
            </a:r>
          </a:p>
          <a:p>
            <a:pPr eaLnBrk="1" hangingPunct="1">
              <a:spcBef>
                <a:spcPct val="0"/>
              </a:spcBef>
            </a:pPr>
            <a:endParaRPr lang="en-US" dirty="0"/>
          </a:p>
          <a:p>
            <a:pPr eaLnBrk="1" hangingPunct="1">
              <a:spcBef>
                <a:spcPct val="0"/>
              </a:spcBef>
            </a:pPr>
            <a:r>
              <a:rPr lang="en-US" dirty="0"/>
              <a:t>008/11 Subject heading system (OCLC: Subj) - “n” = Not applicable</a:t>
            </a:r>
          </a:p>
          <a:p>
            <a:pPr eaLnBrk="1" hangingPunct="1">
              <a:spcBef>
                <a:spcPct val="0"/>
              </a:spcBef>
            </a:pPr>
            <a:endParaRPr lang="en-US" dirty="0"/>
          </a:p>
          <a:p>
            <a:pPr eaLnBrk="1" hangingPunct="1">
              <a:spcBef>
                <a:spcPct val="0"/>
              </a:spcBef>
            </a:pPr>
            <a:r>
              <a:rPr lang="en-US" dirty="0"/>
              <a:t>008/15 Heading use code--subject added entry (OCLC: Subj use) - “b” = Heading not appropriate as subject added entry</a:t>
            </a:r>
          </a:p>
          <a:p>
            <a:pPr eaLnBrk="1" hangingPunct="1">
              <a:spcBef>
                <a:spcPct val="0"/>
              </a:spcBef>
            </a:pPr>
            <a:endParaRPr lang="en-US" dirty="0"/>
          </a:p>
          <a:p>
            <a:pPr eaLnBrk="1" hangingPunct="1">
              <a:spcBef>
                <a:spcPct val="0"/>
              </a:spcBef>
            </a:pPr>
            <a:r>
              <a:rPr lang="en-US" dirty="0"/>
              <a:t>667    SUBJECT USAGE: This name is not valid for use as a subject. Works about this place are entered under [access point for latest name].</a:t>
            </a:r>
            <a:br>
              <a:rPr lang="en-US" dirty="0"/>
            </a:br>
            <a:endParaRPr lang="en-US" dirty="0"/>
          </a:p>
        </p:txBody>
      </p:sp>
      <p:sp>
        <p:nvSpPr>
          <p:cNvPr id="262147" name="Slide Number Placeholder 3"/>
          <p:cNvSpPr>
            <a:spLocks noGrp="1"/>
          </p:cNvSpPr>
          <p:nvPr>
            <p:ph type="sldNum" sz="quarter" idx="5"/>
          </p:nvPr>
        </p:nvSpPr>
        <p:spPr>
          <a:noFill/>
        </p:spPr>
        <p:txBody>
          <a:bodyPr/>
          <a:lstStyle/>
          <a:p>
            <a:pPr defTabSz="922338"/>
            <a:fld id="{038C1E51-0483-4B28-8399-5059BD34707F}" type="slidenum">
              <a:rPr lang="en-US" smtClean="0"/>
              <a:pPr defTabSz="922338"/>
              <a:t>127</a:t>
            </a:fld>
            <a:endParaRPr lang="en-US"/>
          </a:p>
        </p:txBody>
      </p:sp>
    </p:spTree>
    <p:extLst>
      <p:ext uri="{BB962C8B-B14F-4D97-AF65-F5344CB8AC3E}">
        <p14:creationId xmlns:p14="http://schemas.microsoft.com/office/powerpoint/2010/main" val="292081149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bwMode="auto">
          <a:noFill/>
          <a:ln>
            <a:solidFill>
              <a:srgbClr val="000000"/>
            </a:solidFill>
            <a:miter lim="800000"/>
            <a:headEnd/>
            <a:tailEnd/>
          </a:ln>
        </p:spPr>
      </p:sp>
      <p:sp>
        <p:nvSpPr>
          <p:cNvPr id="266242" name="Notes Placeholder 2"/>
          <p:cNvSpPr>
            <a:spLocks noGrp="1"/>
          </p:cNvSpPr>
          <p:nvPr>
            <p:ph type="body" idx="1"/>
          </p:nvPr>
        </p:nvSpPr>
        <p:spPr>
          <a:noFill/>
          <a:ln/>
        </p:spPr>
        <p:txBody>
          <a:bodyPr/>
          <a:lstStyle/>
          <a:p>
            <a:pPr eaLnBrk="1" hangingPunct="1">
              <a:spcBef>
                <a:spcPct val="0"/>
              </a:spcBef>
            </a:pPr>
            <a:r>
              <a:rPr lang="en-US" sz="800" baseline="0" dirty="0"/>
              <a:t>September 17, 2018</a:t>
            </a:r>
          </a:p>
          <a:p>
            <a:pPr eaLnBrk="1" hangingPunct="1">
              <a:spcBef>
                <a:spcPct val="0"/>
              </a:spcBef>
            </a:pPr>
            <a:endParaRPr lang="en-US" sz="800" baseline="0" dirty="0"/>
          </a:p>
          <a:p>
            <a:pPr eaLnBrk="1" hangingPunct="1">
              <a:spcBef>
                <a:spcPct val="0"/>
              </a:spcBef>
            </a:pPr>
            <a:r>
              <a:rPr lang="en-US" sz="800" baseline="0" dirty="0"/>
              <a:t>May 30, 2024 replaced image of record to show new relationship designator (see previous slides)</a:t>
            </a:r>
            <a:endParaRPr lang="en-US" sz="800" dirty="0"/>
          </a:p>
        </p:txBody>
      </p:sp>
      <p:sp>
        <p:nvSpPr>
          <p:cNvPr id="266243" name="Slide Number Placeholder 3"/>
          <p:cNvSpPr>
            <a:spLocks noGrp="1"/>
          </p:cNvSpPr>
          <p:nvPr>
            <p:ph type="sldNum" sz="quarter" idx="5"/>
          </p:nvPr>
        </p:nvSpPr>
        <p:spPr>
          <a:noFill/>
        </p:spPr>
        <p:txBody>
          <a:bodyPr/>
          <a:lstStyle/>
          <a:p>
            <a:pPr defTabSz="922338"/>
            <a:fld id="{0A2756A5-41D8-49E8-9E6C-1FDC56B9983B}" type="slidenum">
              <a:rPr lang="en-US" smtClean="0"/>
              <a:pPr defTabSz="922338"/>
              <a:t>128</a:t>
            </a:fld>
            <a:endParaRPr lang="en-US"/>
          </a:p>
        </p:txBody>
      </p:sp>
    </p:spTree>
    <p:extLst>
      <p:ext uri="{BB962C8B-B14F-4D97-AF65-F5344CB8AC3E}">
        <p14:creationId xmlns:p14="http://schemas.microsoft.com/office/powerpoint/2010/main" val="121771523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bwMode="auto">
          <a:noFill/>
          <a:ln>
            <a:solidFill>
              <a:srgbClr val="000000"/>
            </a:solidFill>
            <a:miter lim="800000"/>
            <a:headEnd/>
            <a:tailEnd/>
          </a:ln>
        </p:spPr>
      </p:sp>
      <p:sp>
        <p:nvSpPr>
          <p:cNvPr id="266242" name="Notes Placeholder 2"/>
          <p:cNvSpPr>
            <a:spLocks noGrp="1"/>
          </p:cNvSpPr>
          <p:nvPr>
            <p:ph type="body" idx="1"/>
          </p:nvPr>
        </p:nvSpPr>
        <p:spPr>
          <a:noFill/>
          <a:ln/>
        </p:spPr>
        <p:txBody>
          <a:bodyPr/>
          <a:lstStyle/>
          <a:p>
            <a:pPr eaLnBrk="1" hangingPunct="1">
              <a:spcBef>
                <a:spcPct val="0"/>
              </a:spcBef>
            </a:pPr>
            <a:r>
              <a:rPr lang="en-US" sz="800" dirty="0"/>
              <a:t>May 1, 2013</a:t>
            </a:r>
          </a:p>
          <a:p>
            <a:pPr eaLnBrk="1" hangingPunct="1">
              <a:spcBef>
                <a:spcPct val="0"/>
              </a:spcBef>
            </a:pPr>
            <a:endParaRPr lang="en-US" sz="800" dirty="0"/>
          </a:p>
          <a:p>
            <a:pPr eaLnBrk="1" hangingPunct="1">
              <a:spcBef>
                <a:spcPct val="0"/>
              </a:spcBef>
            </a:pPr>
            <a:r>
              <a:rPr lang="en-US" sz="800" dirty="0"/>
              <a:t>SHM 710 Jurisdictional Mergers and Splits</a:t>
            </a:r>
          </a:p>
          <a:p>
            <a:pPr eaLnBrk="1" hangingPunct="1">
              <a:spcBef>
                <a:spcPct val="0"/>
              </a:spcBef>
            </a:pPr>
            <a:r>
              <a:rPr lang="en-US" sz="800" b="1" i="1" dirty="0"/>
              <a:t>1.  General principles.</a:t>
            </a:r>
            <a:r>
              <a:rPr lang="en-US" sz="800" dirty="0"/>
              <a:t>  For situations where jurisdictions have merged or split, various headings may be appropriate depending on the area and the time period being discussed.  In general, assign subject headings that correspond to the physical extent of the area being discussed.</a:t>
            </a:r>
          </a:p>
          <a:p>
            <a:pPr eaLnBrk="1" hangingPunct="1">
              <a:spcBef>
                <a:spcPct val="0"/>
              </a:spcBef>
            </a:pPr>
            <a:endParaRPr lang="en-US" sz="800" dirty="0"/>
          </a:p>
          <a:p>
            <a:pPr eaLnBrk="1" hangingPunct="1">
              <a:spcBef>
                <a:spcPct val="0"/>
              </a:spcBef>
            </a:pPr>
            <a:r>
              <a:rPr lang="en-US" sz="800" b="1" dirty="0"/>
              <a:t>2.  Mergers</a:t>
            </a:r>
            <a:r>
              <a:rPr lang="en-US" sz="800" dirty="0"/>
              <a:t>.</a:t>
            </a:r>
            <a:endParaRPr lang="en-US" sz="800" b="1" i="1" dirty="0"/>
          </a:p>
          <a:p>
            <a:pPr eaLnBrk="1" hangingPunct="1">
              <a:spcBef>
                <a:spcPct val="0"/>
              </a:spcBef>
            </a:pPr>
            <a:r>
              <a:rPr lang="en-US" sz="800" b="1" i="1" dirty="0"/>
              <a:t>a.  Pre-merger coverage</a:t>
            </a:r>
            <a:r>
              <a:rPr lang="en-US" sz="800" i="1" dirty="0"/>
              <a:t>.</a:t>
            </a:r>
            <a:r>
              <a:rPr lang="en-US" sz="800" dirty="0"/>
              <a:t>  For the area corresponding to the post-merger jurisdiction, assign the heading for the post-merger jurisdiction.  Assign this heading even though the jurisdiction did not exist for the pre-merger time period.  For an area corresponding to one of the pre-merger jurisdictions, assign the heading for the pre-merger jurisdiction.</a:t>
            </a:r>
          </a:p>
          <a:p>
            <a:pPr eaLnBrk="1" hangingPunct="1">
              <a:spcBef>
                <a:spcPct val="0"/>
              </a:spcBef>
            </a:pPr>
            <a:r>
              <a:rPr lang="en-US" sz="800" b="1" i="1" dirty="0"/>
              <a:t>b.  Post-merger coverage</a:t>
            </a:r>
            <a:r>
              <a:rPr lang="en-US" sz="800" dirty="0"/>
              <a:t>.  For the area corresponding to the post-merger jurisdiction, assign the heading for the post-merger jurisdiction.  For an area corresponding to one of the pre-merger jurisdictions, assign the heading for the pre-merger jurisdiction.  Assign the heading for the pre-merger jurisdiction even if the jurisdiction no longer exists or the heading is not valid for descriptive access for that time period.</a:t>
            </a:r>
          </a:p>
          <a:p>
            <a:pPr eaLnBrk="1" hangingPunct="1">
              <a:spcBef>
                <a:spcPct val="0"/>
              </a:spcBef>
            </a:pPr>
            <a:endParaRPr lang="en-US" sz="800" dirty="0"/>
          </a:p>
          <a:p>
            <a:pPr eaLnBrk="1" hangingPunct="1">
              <a:spcBef>
                <a:spcPct val="0"/>
              </a:spcBef>
            </a:pPr>
            <a:r>
              <a:rPr lang="en-US" sz="800" b="1" i="1" dirty="0"/>
              <a:t>3.  Splits</a:t>
            </a:r>
            <a:r>
              <a:rPr lang="en-US" sz="800" dirty="0"/>
              <a:t>.</a:t>
            </a:r>
            <a:endParaRPr lang="en-US" sz="800" b="1" i="1" dirty="0"/>
          </a:p>
          <a:p>
            <a:pPr eaLnBrk="1" hangingPunct="1">
              <a:spcBef>
                <a:spcPct val="0"/>
              </a:spcBef>
            </a:pPr>
            <a:r>
              <a:rPr lang="en-US" sz="800" b="1" i="1" dirty="0"/>
              <a:t>a.  Name of earlier jurisdiction not reused by later jurisdiction</a:t>
            </a:r>
            <a:r>
              <a:rPr lang="en-US" sz="800" dirty="0"/>
              <a:t>.</a:t>
            </a:r>
            <a:endParaRPr lang="en-US" sz="800" i="1" dirty="0"/>
          </a:p>
          <a:p>
            <a:pPr eaLnBrk="1" hangingPunct="1">
              <a:spcBef>
                <a:spcPct val="0"/>
              </a:spcBef>
            </a:pPr>
            <a:r>
              <a:rPr lang="en-US" sz="800" b="1" i="1" dirty="0"/>
              <a:t>(1)  Pre-split coverage.</a:t>
            </a:r>
            <a:r>
              <a:rPr lang="en-US" sz="800" dirty="0"/>
              <a:t>  For the area corresponding to the pre-split jurisdiction, assign the heading for the pre-split jurisdiction even if that jurisdiction no longer exists.  For an area corresponding to one of the post-split jurisdictions, assign the heading for the post-split jurisdiction.</a:t>
            </a:r>
          </a:p>
          <a:p>
            <a:pPr eaLnBrk="1" hangingPunct="1">
              <a:spcBef>
                <a:spcPct val="0"/>
              </a:spcBef>
            </a:pPr>
            <a:r>
              <a:rPr lang="en-US" sz="800" b="1" i="1" dirty="0"/>
              <a:t>(2)  Post-split coverage</a:t>
            </a:r>
            <a:r>
              <a:rPr lang="en-US" sz="800" b="1" dirty="0"/>
              <a:t>.</a:t>
            </a:r>
            <a:r>
              <a:rPr lang="en-US" sz="800" dirty="0"/>
              <a:t>  For the area corresponding to the pre-split jurisdiction, assign the heading for the pre-split jurisdiction if the name is still in use for the region.  If the former jurisdictional name is no longer in common use as a name for the region, assign an equivalent subject heading, or assign the headings for the post-split jurisdictions.  For an area corresponding to one of the post-split jurisdictions,  assign the heading for the post-split jurisdiction.</a:t>
            </a:r>
          </a:p>
          <a:p>
            <a:pPr eaLnBrk="1" hangingPunct="1">
              <a:spcBef>
                <a:spcPct val="0"/>
              </a:spcBef>
            </a:pPr>
            <a:endParaRPr lang="en-US" sz="800" dirty="0"/>
          </a:p>
          <a:p>
            <a:pPr eaLnBrk="1" hangingPunct="1">
              <a:spcBef>
                <a:spcPct val="0"/>
              </a:spcBef>
            </a:pPr>
            <a:r>
              <a:rPr lang="en-US" sz="800" b="1" i="1" dirty="0"/>
              <a:t>b.  Name of earlier jurisdiction retained by one of the later jurisdictions</a:t>
            </a:r>
            <a:r>
              <a:rPr lang="en-US" sz="800" dirty="0"/>
              <a:t>.</a:t>
            </a:r>
            <a:endParaRPr lang="en-US" sz="800" i="1" dirty="0"/>
          </a:p>
          <a:p>
            <a:pPr eaLnBrk="1" hangingPunct="1">
              <a:spcBef>
                <a:spcPct val="0"/>
              </a:spcBef>
            </a:pPr>
            <a:r>
              <a:rPr lang="en-US" sz="800" b="1" i="1" dirty="0"/>
              <a:t>(1)  Pre-split coverage</a:t>
            </a:r>
            <a:r>
              <a:rPr lang="en-US" sz="800" i="1" dirty="0"/>
              <a:t>.</a:t>
            </a:r>
            <a:r>
              <a:rPr lang="en-US" sz="800" dirty="0"/>
              <a:t>  For the area corresponding to the pre-split jurisdiction, assign the heading for the pre-split jurisdiction.  For an area corresponding to one of the post-split jurisdictions,  assign the heading for the post-split jurisdiction.</a:t>
            </a:r>
          </a:p>
          <a:p>
            <a:pPr eaLnBrk="1" hangingPunct="1">
              <a:spcBef>
                <a:spcPct val="0"/>
              </a:spcBef>
            </a:pPr>
            <a:r>
              <a:rPr lang="en-US" sz="800" b="1" i="1" dirty="0"/>
              <a:t>(2)  Post-split coverage</a:t>
            </a:r>
            <a:r>
              <a:rPr lang="en-US" sz="800" b="1" dirty="0"/>
              <a:t>.</a:t>
            </a:r>
            <a:r>
              <a:rPr lang="en-US" sz="800" dirty="0"/>
              <a:t>  For the area corresponding to the pre-split jurisdiction, assign headings for all post-split jurisdictions.  For an area corresponding to one of the post-split jurisdictions, assign the heading for the post-split jurisdiction.</a:t>
            </a:r>
          </a:p>
          <a:p>
            <a:pPr eaLnBrk="1" hangingPunct="1">
              <a:spcBef>
                <a:spcPct val="0"/>
              </a:spcBef>
            </a:pPr>
            <a:endParaRPr lang="en-US" sz="800" dirty="0"/>
          </a:p>
          <a:p>
            <a:pPr eaLnBrk="1" hangingPunct="1">
              <a:spcBef>
                <a:spcPct val="0"/>
              </a:spcBef>
            </a:pPr>
            <a:r>
              <a:rPr lang="en-US" sz="800" b="1" i="1" dirty="0"/>
              <a:t>4. Geographic subdivision usage</a:t>
            </a:r>
            <a:r>
              <a:rPr lang="en-US" sz="800" i="1" dirty="0"/>
              <a:t>.</a:t>
            </a:r>
            <a:r>
              <a:rPr lang="en-US" sz="800" dirty="0"/>
              <a:t>  Subject headings for merged or split jurisdictions follow the normal procedures for use as geographic subdivisions.  For place names using the practice of indirect subdivision, assign the name as a subdivision following the name of the country where currently located, regardless of the time period covered.  For detailed instructions see H 830.</a:t>
            </a:r>
          </a:p>
          <a:p>
            <a:pPr eaLnBrk="1" hangingPunct="1">
              <a:spcBef>
                <a:spcPct val="0"/>
              </a:spcBef>
            </a:pPr>
            <a:endParaRPr lang="en-US" sz="800" dirty="0"/>
          </a:p>
          <a:p>
            <a:pPr eaLnBrk="1" hangingPunct="1">
              <a:spcBef>
                <a:spcPct val="0"/>
              </a:spcBef>
            </a:pPr>
            <a:r>
              <a:rPr lang="en-US" sz="800" b="1" i="1" dirty="0"/>
              <a:t>5.  Special or complex situations</a:t>
            </a:r>
            <a:r>
              <a:rPr lang="en-US" sz="800" i="1" dirty="0"/>
              <a:t>.</a:t>
            </a:r>
            <a:r>
              <a:rPr lang="en-US" sz="800" dirty="0"/>
              <a:t>  Because there are a variety of ways in which jurisdictions may be merged, split, or otherwise reorganized, the above instructions may not apply in every case.  In exceptional or complex situations, subject usage notes may be added to name authority records according to the procedures in H 432, or scope notes may be added to subject authority records.  For instructions on Germany, see H 945; for Soviet Union, see H 1023; for Yugoslavia, see H 1055.</a:t>
            </a:r>
          </a:p>
        </p:txBody>
      </p:sp>
      <p:sp>
        <p:nvSpPr>
          <p:cNvPr id="266243" name="Slide Number Placeholder 3"/>
          <p:cNvSpPr>
            <a:spLocks noGrp="1"/>
          </p:cNvSpPr>
          <p:nvPr>
            <p:ph type="sldNum" sz="quarter" idx="5"/>
          </p:nvPr>
        </p:nvSpPr>
        <p:spPr>
          <a:noFill/>
        </p:spPr>
        <p:txBody>
          <a:bodyPr/>
          <a:lstStyle/>
          <a:p>
            <a:pPr defTabSz="922338"/>
            <a:fld id="{0A2756A5-41D8-49E8-9E6C-1FDC56B9983B}" type="slidenum">
              <a:rPr lang="en-US" smtClean="0"/>
              <a:pPr defTabSz="922338"/>
              <a:t>129</a:t>
            </a:fld>
            <a:endParaRPr lang="en-US"/>
          </a:p>
        </p:txBody>
      </p:sp>
    </p:spTree>
    <p:extLst>
      <p:ext uri="{BB962C8B-B14F-4D97-AF65-F5344CB8AC3E}">
        <p14:creationId xmlns:p14="http://schemas.microsoft.com/office/powerpoint/2010/main" val="6511811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bwMode="auto">
          <a:noFill/>
          <a:ln>
            <a:solidFill>
              <a:srgbClr val="000000"/>
            </a:solidFill>
            <a:miter lim="800000"/>
            <a:headEnd/>
            <a:tailEnd/>
          </a:ln>
        </p:spPr>
      </p:sp>
      <p:sp>
        <p:nvSpPr>
          <p:cNvPr id="26829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NAR for Illinois Territory, a jurisdiction that was split off from the Indiana Territory and that then split into Michigan Territory and the state of Illinois.  Since the territory of the jurisdictions changed substantially in size, all the access points are valid for use as subjects and geographic subdivisions.</a:t>
            </a:r>
          </a:p>
        </p:txBody>
      </p:sp>
      <p:sp>
        <p:nvSpPr>
          <p:cNvPr id="268291" name="Slide Number Placeholder 3"/>
          <p:cNvSpPr>
            <a:spLocks noGrp="1"/>
          </p:cNvSpPr>
          <p:nvPr>
            <p:ph type="sldNum" sz="quarter" idx="5"/>
          </p:nvPr>
        </p:nvSpPr>
        <p:spPr>
          <a:noFill/>
        </p:spPr>
        <p:txBody>
          <a:bodyPr/>
          <a:lstStyle/>
          <a:p>
            <a:pPr defTabSz="922338"/>
            <a:fld id="{170B2804-2A35-4733-B9B5-02AFBCFF69CC}" type="slidenum">
              <a:rPr lang="en-US" smtClean="0"/>
              <a:pPr defTabSz="922338"/>
              <a:t>130</a:t>
            </a:fld>
            <a:endParaRPr lang="en-US"/>
          </a:p>
        </p:txBody>
      </p:sp>
    </p:spTree>
    <p:extLst>
      <p:ext uri="{BB962C8B-B14F-4D97-AF65-F5344CB8AC3E}">
        <p14:creationId xmlns:p14="http://schemas.microsoft.com/office/powerpoint/2010/main" val="250909548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bwMode="auto">
          <a:noFill/>
          <a:ln>
            <a:solidFill>
              <a:srgbClr val="000000"/>
            </a:solidFill>
            <a:miter lim="800000"/>
            <a:headEnd/>
            <a:tailEnd/>
          </a:ln>
        </p:spPr>
      </p:sp>
      <p:sp>
        <p:nvSpPr>
          <p:cNvPr id="270338" name="Notes Placeholder 2"/>
          <p:cNvSpPr>
            <a:spLocks noGrp="1"/>
          </p:cNvSpPr>
          <p:nvPr>
            <p:ph type="body" idx="1"/>
          </p:nvPr>
        </p:nvSpPr>
        <p:spPr>
          <a:noFill/>
          <a:ln/>
        </p:spPr>
        <p:txBody>
          <a:bodyPr/>
          <a:lstStyle/>
          <a:p>
            <a:pPr eaLnBrk="1" hangingPunct="1">
              <a:spcBef>
                <a:spcPct val="0"/>
              </a:spcBef>
            </a:pPr>
            <a:r>
              <a:rPr lang="en-US" dirty="0"/>
              <a:t>August 16, 2023: updated notes to indicate that URIs may be added.</a:t>
            </a:r>
          </a:p>
          <a:p>
            <a:pPr eaLnBrk="1" hangingPunct="1">
              <a:spcBef>
                <a:spcPct val="0"/>
              </a:spcBef>
            </a:pPr>
            <a:r>
              <a:rPr lang="en-US" dirty="0"/>
              <a:t>Dec. 23, 2020: Edited speaker note to remove references to 024 moratorium and deleted asterisk from slide.</a:t>
            </a:r>
            <a:r>
              <a:rPr lang="en-US" baseline="0" dirty="0"/>
              <a:t> </a:t>
            </a:r>
          </a:p>
          <a:p>
            <a:pPr eaLnBrk="1" hangingPunct="1">
              <a:spcBef>
                <a:spcPct val="0"/>
              </a:spcBef>
            </a:pPr>
            <a:r>
              <a:rPr lang="en-US" dirty="0"/>
              <a:t>March 5, 2020</a:t>
            </a:r>
            <a:endParaRPr lang="en-US" baseline="0" dirty="0"/>
          </a:p>
          <a:p>
            <a:pPr eaLnBrk="1" hangingPunct="1">
              <a:spcBef>
                <a:spcPct val="0"/>
              </a:spcBef>
            </a:pPr>
            <a:endParaRPr lang="en-US" baseline="0" dirty="0"/>
          </a:p>
          <a:p>
            <a:pPr eaLnBrk="1" hangingPunct="1">
              <a:spcBef>
                <a:spcPct val="0"/>
              </a:spcBef>
            </a:pPr>
            <a:r>
              <a:rPr lang="en-US" baseline="0" dirty="0"/>
              <a:t>For the 024 field, </a:t>
            </a:r>
            <a:r>
              <a:rPr lang="en-US" baseline="0" dirty="0">
                <a:latin typeface="+mj-lt"/>
              </a:rPr>
              <a:t>see </a:t>
            </a:r>
            <a:r>
              <a:rPr lang="en-US" b="0" i="0" u="sng" dirty="0">
                <a:solidFill>
                  <a:srgbClr val="3366CC"/>
                </a:solidFill>
                <a:effectLst/>
                <a:latin typeface="+mj-lt"/>
                <a:hlinkClick r:id="rId3"/>
              </a:rPr>
              <a:t>NACO 024 Best Practices Guidelines</a:t>
            </a:r>
            <a:endParaRPr lang="en-US" baseline="0" dirty="0">
              <a:latin typeface="+mj-lt"/>
            </a:endParaRPr>
          </a:p>
        </p:txBody>
      </p:sp>
      <p:sp>
        <p:nvSpPr>
          <p:cNvPr id="270339" name="Slide Number Placeholder 3"/>
          <p:cNvSpPr>
            <a:spLocks noGrp="1"/>
          </p:cNvSpPr>
          <p:nvPr>
            <p:ph type="sldNum" sz="quarter" idx="5"/>
          </p:nvPr>
        </p:nvSpPr>
        <p:spPr>
          <a:noFill/>
        </p:spPr>
        <p:txBody>
          <a:bodyPr/>
          <a:lstStyle/>
          <a:p>
            <a:pPr defTabSz="922338"/>
            <a:fld id="{255050A0-22F9-40E9-AC22-BEE97A8D2C98}" type="slidenum">
              <a:rPr lang="en-US" smtClean="0"/>
              <a:pPr defTabSz="922338"/>
              <a:t>131</a:t>
            </a:fld>
            <a:endParaRPr lang="en-US"/>
          </a:p>
        </p:txBody>
      </p:sp>
    </p:spTree>
    <p:extLst>
      <p:ext uri="{BB962C8B-B14F-4D97-AF65-F5344CB8AC3E}">
        <p14:creationId xmlns:p14="http://schemas.microsoft.com/office/powerpoint/2010/main" val="123702721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bwMode="auto">
          <a:noFill/>
          <a:ln>
            <a:solidFill>
              <a:srgbClr val="000000"/>
            </a:solidFill>
            <a:miter lim="800000"/>
            <a:headEnd/>
            <a:tailEnd/>
          </a:ln>
        </p:spPr>
      </p:sp>
      <p:sp>
        <p:nvSpPr>
          <p:cNvPr id="272386" name="Notes Placeholder 2"/>
          <p:cNvSpPr>
            <a:spLocks noGrp="1"/>
          </p:cNvSpPr>
          <p:nvPr>
            <p:ph type="body" idx="1"/>
          </p:nvPr>
        </p:nvSpPr>
        <p:spPr>
          <a:noFill/>
          <a:ln/>
        </p:spPr>
        <p:txBody>
          <a:bodyPr/>
          <a:lstStyle/>
          <a:p>
            <a:pPr eaLnBrk="1" hangingPunct="1">
              <a:spcBef>
                <a:spcPct val="0"/>
              </a:spcBef>
            </a:pPr>
            <a:r>
              <a:rPr lang="en-US" dirty="0"/>
              <a:t>August 16, 2023: updates notes to indicate new policy on adding URIs to the 024 field. </a:t>
            </a:r>
          </a:p>
          <a:p>
            <a:pPr eaLnBrk="1" hangingPunct="1">
              <a:spcBef>
                <a:spcPct val="0"/>
              </a:spcBef>
            </a:pPr>
            <a:r>
              <a:rPr lang="en-US" dirty="0"/>
              <a:t>Dec. 23, 2020: Edited speaker note to remove references to 024 moratorium; added</a:t>
            </a:r>
            <a:r>
              <a:rPr lang="en-US" baseline="0" dirty="0"/>
              <a:t> Feb. 2021</a:t>
            </a:r>
            <a:r>
              <a:rPr lang="en-US" dirty="0"/>
              <a:t> text of DCM Z1 024.</a:t>
            </a:r>
            <a:r>
              <a:rPr lang="en-US" baseline="0" dirty="0"/>
              <a:t> </a:t>
            </a:r>
          </a:p>
          <a:p>
            <a:pPr eaLnBrk="1" hangingPunct="1">
              <a:spcBef>
                <a:spcPct val="0"/>
              </a:spcBef>
            </a:pPr>
            <a:r>
              <a:rPr lang="en-US" dirty="0"/>
              <a:t>March 5, 2020: updated slide and notes</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NACO catalogers may add URIs to the 024 field following the </a:t>
            </a:r>
            <a:r>
              <a:rPr lang="en-US" baseline="0" dirty="0">
                <a:latin typeface="+mn-lt"/>
              </a:rPr>
              <a:t>guidance in </a:t>
            </a:r>
            <a:r>
              <a:rPr lang="en-US" b="0" i="0" u="sng" dirty="0">
                <a:solidFill>
                  <a:srgbClr val="3366CC"/>
                </a:solidFill>
                <a:effectLst/>
                <a:latin typeface="+mn-lt"/>
                <a:hlinkClick r:id="rId3"/>
              </a:rPr>
              <a:t>NACO 024 Best Practices Guidelines</a:t>
            </a:r>
            <a:r>
              <a:rPr lang="en-US" baseline="0" dirty="0">
                <a:latin typeface="+mn-lt"/>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baseline="0" dirty="0"/>
          </a:p>
          <a:p>
            <a:pPr eaLnBrk="1" hangingPunct="1">
              <a:spcBef>
                <a:spcPct val="0"/>
              </a:spcBef>
            </a:pPr>
            <a:r>
              <a:rPr lang="en-US" baseline="0" dirty="0"/>
              <a:t>DCM Z1 (February 2021):</a:t>
            </a:r>
            <a:br>
              <a:rPr lang="en-US" baseline="0" dirty="0"/>
            </a:br>
            <a:endParaRPr lang="en-US" baseline="0" dirty="0"/>
          </a:p>
          <a:p>
            <a:r>
              <a:rPr lang="en-US" sz="1200" b="0" i="1" u="sng" strike="noStrike" kern="1200" baseline="0" dirty="0">
                <a:solidFill>
                  <a:schemeClr val="tx1"/>
                </a:solidFill>
                <a:latin typeface="+mn-lt"/>
                <a:ea typeface="+mn-ea"/>
                <a:cs typeface="+mn-cs"/>
              </a:rPr>
              <a:t>General</a:t>
            </a:r>
          </a:p>
          <a:p>
            <a:r>
              <a:rPr lang="en-US" sz="1200" b="0" i="0" u="none" strike="noStrike" kern="1200" baseline="0" dirty="0">
                <a:solidFill>
                  <a:schemeClr val="tx1"/>
                </a:solidFill>
                <a:latin typeface="+mn-lt"/>
                <a:ea typeface="+mn-ea"/>
                <a:cs typeface="+mn-cs"/>
              </a:rPr>
              <a:t>Follow the guidelines in </a:t>
            </a:r>
            <a:r>
              <a:rPr lang="en-US" sz="1200" b="0" i="1" u="none" strike="noStrike" kern="1200" baseline="0" dirty="0">
                <a:solidFill>
                  <a:schemeClr val="tx1"/>
                </a:solidFill>
                <a:latin typeface="+mn-lt"/>
                <a:ea typeface="+mn-ea"/>
                <a:cs typeface="+mn-cs"/>
              </a:rPr>
              <a:t>NACO Best Practices for the 024 Field </a:t>
            </a:r>
            <a:r>
              <a:rPr lang="en-US" sz="1200" b="0" i="0" u="none" strike="noStrike" kern="1200" baseline="0" dirty="0">
                <a:solidFill>
                  <a:schemeClr val="tx1"/>
                </a:solidFill>
                <a:latin typeface="+mn-lt"/>
                <a:ea typeface="+mn-ea"/>
                <a:cs typeface="+mn-cs"/>
              </a:rPr>
              <a:t>posted at: https://www.loc.gov/aba/pcc/naco/documents/NACO-024-Best-Practices.pdf. As a general rule, limit the number of 024 fields in a NACO authority record to five. Do not routinely delete or change existing 024 fields when adding new ones.</a:t>
            </a:r>
          </a:p>
          <a:p>
            <a:endParaRPr lang="en-US" sz="1200" b="0" i="0" u="none" strike="noStrike" kern="1200" baseline="0" dirty="0">
              <a:solidFill>
                <a:schemeClr val="tx1"/>
              </a:solidFill>
              <a:latin typeface="+mn-lt"/>
              <a:ea typeface="+mn-ea"/>
              <a:cs typeface="+mn-cs"/>
            </a:endParaRPr>
          </a:p>
          <a:p>
            <a:r>
              <a:rPr lang="en-US" sz="1200" b="0" i="1" u="sng" strike="noStrike" kern="1200" baseline="0" dirty="0">
                <a:solidFill>
                  <a:schemeClr val="tx1"/>
                </a:solidFill>
                <a:latin typeface="+mn-lt"/>
                <a:ea typeface="+mn-ea"/>
                <a:cs typeface="+mn-cs"/>
              </a:rPr>
              <a:t>Maintenance:</a:t>
            </a:r>
          </a:p>
          <a:p>
            <a:r>
              <a:rPr lang="en-US" sz="1200" b="0" i="0" u="none" strike="noStrike" kern="1200" baseline="0" dirty="0">
                <a:solidFill>
                  <a:schemeClr val="tx1"/>
                </a:solidFill>
                <a:latin typeface="+mn-lt"/>
                <a:ea typeface="+mn-ea"/>
                <a:cs typeface="+mn-cs"/>
              </a:rPr>
              <a:t>LC/PCC catalogers are not required to maintain identifiers coded in the 024 field of NACO authority records. When an 024 field is present in an authority record that is being reported for deletion (for example, in the case of a duplicate), LC/PCC catalogers should transfer the field to the record that is to be retained. When two authority records are being collapsed into one, and each record has a different 024 field, LC/PCC catalogers should include both 024 fields in the updated record.</a:t>
            </a:r>
          </a:p>
          <a:p>
            <a:endParaRPr lang="en-US" baseline="0" dirty="0"/>
          </a:p>
          <a:p>
            <a:pPr eaLnBrk="1" hangingPunct="1">
              <a:spcBef>
                <a:spcPct val="0"/>
              </a:spcBef>
            </a:pPr>
            <a:endParaRPr lang="en-US" baseline="0" dirty="0"/>
          </a:p>
          <a:p>
            <a:pPr eaLnBrk="1" hangingPunct="1">
              <a:spcBef>
                <a:spcPct val="0"/>
              </a:spcBef>
            </a:pPr>
            <a:r>
              <a:rPr lang="en-US" baseline="0" dirty="0"/>
              <a:t>DCM Z1 </a:t>
            </a:r>
            <a:r>
              <a:rPr lang="en-US" dirty="0"/>
              <a:t>024 (August 2019):</a:t>
            </a:r>
          </a:p>
          <a:p>
            <a:pPr eaLnBrk="1" hangingPunct="1">
              <a:spcBef>
                <a:spcPct val="0"/>
              </a:spcBef>
            </a:pPr>
            <a:endParaRPr lang="en-US" dirty="0"/>
          </a:p>
          <a:p>
            <a:pPr eaLnBrk="1" hangingPunct="1">
              <a:spcBef>
                <a:spcPct val="0"/>
              </a:spcBef>
            </a:pPr>
            <a:r>
              <a:rPr lang="en-US" sz="1200" u="sng" kern="1200" dirty="0">
                <a:solidFill>
                  <a:schemeClr val="tx1"/>
                </a:solidFill>
                <a:effectLst/>
                <a:latin typeface="+mn-lt"/>
                <a:ea typeface="+mn-ea"/>
                <a:cs typeface="+mn-cs"/>
              </a:rPr>
              <a:t>Maintenance: </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LC/PCC catalogers are not required to maintain identifiers coded in the 024 field of NACO authority records. When an 024 field is present in a personal name record that is being reported for deletion (for example, in the case of a duplicate), LC/PCC catalogers should transfer the field to the record that is to be retained. When two personal name authority records are being collapsed into one, and each record has a different 024 field, LC/PCC catalogers should include both 024 fields in the updated record.</a:t>
            </a:r>
            <a:endParaRPr lang="en-US" dirty="0"/>
          </a:p>
        </p:txBody>
      </p:sp>
      <p:sp>
        <p:nvSpPr>
          <p:cNvPr id="272387" name="Slide Number Placeholder 3"/>
          <p:cNvSpPr>
            <a:spLocks noGrp="1"/>
          </p:cNvSpPr>
          <p:nvPr>
            <p:ph type="sldNum" sz="quarter" idx="5"/>
          </p:nvPr>
        </p:nvSpPr>
        <p:spPr>
          <a:noFill/>
        </p:spPr>
        <p:txBody>
          <a:bodyPr/>
          <a:lstStyle/>
          <a:p>
            <a:pPr defTabSz="922338"/>
            <a:fld id="{435C6DEC-E4D1-43B7-B055-543483449B77}" type="slidenum">
              <a:rPr lang="en-US" smtClean="0"/>
              <a:pPr defTabSz="922338"/>
              <a:t>132</a:t>
            </a:fld>
            <a:endParaRPr lang="en-US"/>
          </a:p>
        </p:txBody>
      </p:sp>
    </p:spTree>
    <p:extLst>
      <p:ext uri="{BB962C8B-B14F-4D97-AF65-F5344CB8AC3E}">
        <p14:creationId xmlns:p14="http://schemas.microsoft.com/office/powerpoint/2010/main" val="208925885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bwMode="auto">
          <a:noFill/>
          <a:ln>
            <a:solidFill>
              <a:srgbClr val="000000"/>
            </a:solidFill>
            <a:miter lim="800000"/>
            <a:headEnd/>
            <a:tailEnd/>
          </a:ln>
        </p:spPr>
      </p:sp>
      <p:sp>
        <p:nvSpPr>
          <p:cNvPr id="272386" name="Notes Placeholder 2"/>
          <p:cNvSpPr>
            <a:spLocks noGrp="1"/>
          </p:cNvSpPr>
          <p:nvPr>
            <p:ph type="body" idx="1"/>
          </p:nvPr>
        </p:nvSpPr>
        <p:spPr>
          <a:noFill/>
          <a:ln/>
        </p:spPr>
        <p:txBody>
          <a:bodyPr/>
          <a:lstStyle/>
          <a:p>
            <a:pPr eaLnBrk="1" hangingPunct="1">
              <a:spcBef>
                <a:spcPct val="0"/>
              </a:spcBef>
            </a:pPr>
            <a:r>
              <a:rPr lang="en-US" dirty="0"/>
              <a:t>November 25, 2015</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speaker notes</a:t>
            </a:r>
          </a:p>
          <a:p>
            <a:pPr eaLnBrk="1" hangingPunct="1">
              <a:spcBef>
                <a:spcPct val="0"/>
              </a:spcBef>
            </a:pPr>
            <a:endParaRPr lang="en-US" dirty="0"/>
          </a:p>
          <a:p>
            <a:pPr eaLnBrk="1" hangingPunct="1">
              <a:spcBef>
                <a:spcPct val="0"/>
              </a:spcBef>
            </a:pPr>
            <a:r>
              <a:rPr lang="en-US" dirty="0"/>
              <a:t>ANIMATED SLIDE for each of these fields (boxes will come in on mouse click):</a:t>
            </a:r>
          </a:p>
          <a:p>
            <a:pPr eaLnBrk="1" hangingPunct="1">
              <a:spcBef>
                <a:spcPct val="0"/>
              </a:spcBef>
            </a:pPr>
            <a:endParaRPr lang="en-US" dirty="0"/>
          </a:p>
          <a:p>
            <a:pPr eaLnBrk="1" hangingPunct="1">
              <a:spcBef>
                <a:spcPct val="0"/>
              </a:spcBef>
            </a:pPr>
            <a:r>
              <a:rPr lang="en-US" dirty="0"/>
              <a:t>Use field 034 to record coded geographic coordinates for the place.  The DCM Z1 034 provides detailed guidance on how to encode the field. NACO institutions are encouraged to provide both degrees/minutes/seconds and decimal degrees when available (see second and third 034 fields in the slide).  </a:t>
            </a:r>
            <a:r>
              <a:rPr lang="en-US" i="1" dirty="0"/>
              <a:t>Tip:</a:t>
            </a:r>
            <a:r>
              <a:rPr lang="en-US" dirty="0"/>
              <a:t> GNIS, GNS, and several other online gazetteers provide coordinates in both degrees/minutes/seconds and decimal degrees.</a:t>
            </a:r>
          </a:p>
          <a:p>
            <a:pPr eaLnBrk="1" hangingPunct="1">
              <a:spcBef>
                <a:spcPct val="0"/>
              </a:spcBef>
            </a:pPr>
            <a:endParaRPr lang="en-US" dirty="0"/>
          </a:p>
          <a:p>
            <a:pPr eaLnBrk="1" hangingPunct="1">
              <a:spcBef>
                <a:spcPct val="0"/>
              </a:spcBef>
            </a:pPr>
            <a:r>
              <a:rPr lang="en-US" dirty="0"/>
              <a:t>In 670s, when giving coordinates, do not use the apostrophe and quotation mark for minutes and seconds. LC-PCC PS for 1.4 instructs catalogers to use the soft sign, or prime sign (in OCLC diacritics called </a:t>
            </a:r>
            <a:r>
              <a:rPr lang="en-US" dirty="0" err="1"/>
              <a:t>miagkii</a:t>
            </a:r>
            <a:r>
              <a:rPr lang="en-US" dirty="0"/>
              <a:t>̆ </a:t>
            </a:r>
            <a:r>
              <a:rPr lang="en-US" dirty="0" err="1"/>
              <a:t>znak</a:t>
            </a:r>
            <a:r>
              <a:rPr lang="en-US" dirty="0"/>
              <a:t>) (ʹ) for minutes and the hard sign, or double prime (in OCLC, </a:t>
            </a:r>
            <a:r>
              <a:rPr lang="en-US" dirty="0" err="1"/>
              <a:t>tvërdyi</a:t>
            </a:r>
            <a:r>
              <a:rPr lang="en-US" dirty="0"/>
              <a:t>̆ </a:t>
            </a:r>
            <a:r>
              <a:rPr lang="en-US" dirty="0" err="1"/>
              <a:t>znak</a:t>
            </a:r>
            <a:r>
              <a:rPr lang="en-US" dirty="0"/>
              <a:t>) (ʺ) for seconds.  For degrees, use the degree symbol, not superscript 0.  Many websites don’t use the ALA diacritics for these characters, so you may need to fix them when cutting and pasting from a web page.</a:t>
            </a:r>
          </a:p>
          <a:p>
            <a:pPr eaLnBrk="1" hangingPunct="1">
              <a:spcBef>
                <a:spcPct val="0"/>
              </a:spcBef>
            </a:pPr>
            <a:endParaRPr lang="en-US" dirty="0"/>
          </a:p>
          <a:p>
            <a:pPr eaLnBrk="1" hangingPunct="1">
              <a:spcBef>
                <a:spcPct val="0"/>
              </a:spcBef>
            </a:pPr>
            <a:r>
              <a:rPr lang="en-US" dirty="0"/>
              <a:t>Field 043 may be included in an NAR to record the geographic area code that is used for the place.  Consult the </a:t>
            </a:r>
            <a:r>
              <a:rPr lang="en-US" i="1" dirty="0"/>
              <a:t>MARC Code List for Geographic Areas </a:t>
            </a:r>
            <a:r>
              <a:rPr lang="en-US" dirty="0"/>
              <a:t>online at http://www.loc.gov/marc/geoareas/ or available through Cataloger’s Desktop.</a:t>
            </a:r>
          </a:p>
        </p:txBody>
      </p:sp>
      <p:sp>
        <p:nvSpPr>
          <p:cNvPr id="272387" name="Slide Number Placeholder 3"/>
          <p:cNvSpPr>
            <a:spLocks noGrp="1"/>
          </p:cNvSpPr>
          <p:nvPr>
            <p:ph type="sldNum" sz="quarter" idx="5"/>
          </p:nvPr>
        </p:nvSpPr>
        <p:spPr>
          <a:noFill/>
        </p:spPr>
        <p:txBody>
          <a:bodyPr/>
          <a:lstStyle/>
          <a:p>
            <a:pPr defTabSz="922338"/>
            <a:fld id="{435C6DEC-E4D1-43B7-B055-543483449B77}" type="slidenum">
              <a:rPr lang="en-US" smtClean="0"/>
              <a:pPr defTabSz="922338"/>
              <a:t>133</a:t>
            </a:fld>
            <a:endParaRPr lang="en-US"/>
          </a:p>
        </p:txBody>
      </p:sp>
    </p:spTree>
    <p:extLst>
      <p:ext uri="{BB962C8B-B14F-4D97-AF65-F5344CB8AC3E}">
        <p14:creationId xmlns:p14="http://schemas.microsoft.com/office/powerpoint/2010/main" val="131690288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bwMode="auto">
          <a:noFill/>
          <a:ln>
            <a:solidFill>
              <a:srgbClr val="000000"/>
            </a:solidFill>
            <a:miter lim="800000"/>
            <a:headEnd/>
            <a:tailEnd/>
          </a:ln>
        </p:spPr>
      </p:sp>
      <p:sp>
        <p:nvSpPr>
          <p:cNvPr id="274434" name="Notes Placeholder 2"/>
          <p:cNvSpPr>
            <a:spLocks noGrp="1"/>
          </p:cNvSpPr>
          <p:nvPr>
            <p:ph type="body" idx="1"/>
          </p:nvPr>
        </p:nvSpPr>
        <p:spPr>
          <a:noFill/>
          <a:ln/>
        </p:spPr>
        <p:txBody>
          <a:bodyPr/>
          <a:lstStyle/>
          <a:p>
            <a:pPr eaLnBrk="1" hangingPunct="1">
              <a:spcBef>
                <a:spcPct val="0"/>
              </a:spcBef>
            </a:pPr>
            <a:r>
              <a:rPr lang="en-US" dirty="0"/>
              <a:t>October 10, 2023: updated screen shot and slight revision to speaker notes</a:t>
            </a:r>
          </a:p>
          <a:p>
            <a:pPr eaLnBrk="1" hangingPunct="1">
              <a:spcBef>
                <a:spcPct val="0"/>
              </a:spcBef>
            </a:pPr>
            <a:endParaRPr lang="en-US" dirty="0"/>
          </a:p>
          <a:p>
            <a:pPr eaLnBrk="1" hangingPunct="1">
              <a:spcBef>
                <a:spcPct val="0"/>
              </a:spcBef>
            </a:pPr>
            <a:r>
              <a:rPr lang="en-US" dirty="0"/>
              <a:t>GNIS provides coordinates in both decimal degrees and in degrees/minutes/seconds.  Both sets of coordinates shown in GNIS are what are called point coordinates, as they point to a single point on a map (usually, the center of the geographic place).  Both sets of coordinates found here can be recorded in coded form in separate 034 fields.  </a:t>
            </a:r>
          </a:p>
        </p:txBody>
      </p:sp>
      <p:sp>
        <p:nvSpPr>
          <p:cNvPr id="274435" name="Slide Number Placeholder 3"/>
          <p:cNvSpPr>
            <a:spLocks noGrp="1"/>
          </p:cNvSpPr>
          <p:nvPr>
            <p:ph type="sldNum" sz="quarter" idx="5"/>
          </p:nvPr>
        </p:nvSpPr>
        <p:spPr>
          <a:noFill/>
        </p:spPr>
        <p:txBody>
          <a:bodyPr/>
          <a:lstStyle/>
          <a:p>
            <a:pPr defTabSz="922338"/>
            <a:fld id="{3D81F01A-5A2C-4A85-85A2-CDED38F24251}" type="slidenum">
              <a:rPr lang="en-US" smtClean="0"/>
              <a:pPr defTabSz="922338"/>
              <a:t>134</a:t>
            </a:fld>
            <a:endParaRPr lang="en-US"/>
          </a:p>
        </p:txBody>
      </p:sp>
    </p:spTree>
    <p:extLst>
      <p:ext uri="{BB962C8B-B14F-4D97-AF65-F5344CB8AC3E}">
        <p14:creationId xmlns:p14="http://schemas.microsoft.com/office/powerpoint/2010/main" val="230530632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bwMode="auto">
          <a:noFill/>
          <a:ln>
            <a:solidFill>
              <a:srgbClr val="000000"/>
            </a:solidFill>
            <a:miter lim="800000"/>
            <a:headEnd/>
            <a:tailEnd/>
          </a:ln>
        </p:spPr>
      </p:sp>
      <p:sp>
        <p:nvSpPr>
          <p:cNvPr id="278530" name="Notes Placeholder 2"/>
          <p:cNvSpPr>
            <a:spLocks noGrp="1"/>
          </p:cNvSpPr>
          <p:nvPr>
            <p:ph type="body" idx="1"/>
          </p:nvPr>
        </p:nvSpPr>
        <p:spPr>
          <a:noFill/>
          <a:ln/>
        </p:spPr>
        <p:txBody>
          <a:bodyPr/>
          <a:lstStyle/>
          <a:p>
            <a:pPr eaLnBrk="1" hangingPunct="1">
              <a:spcBef>
                <a:spcPct val="0"/>
              </a:spcBef>
            </a:pPr>
            <a:r>
              <a:rPr lang="en-US" dirty="0"/>
              <a:t>November 25, 2015</a:t>
            </a:r>
          </a:p>
          <a:p>
            <a:pPr eaLnBrk="1" hangingPunct="1">
              <a:spcBef>
                <a:spcPct val="0"/>
              </a:spcBef>
            </a:pPr>
            <a:r>
              <a:rPr lang="en-US" dirty="0"/>
              <a:t>October 10, 2023: updated notes about GNS</a:t>
            </a:r>
          </a:p>
          <a:p>
            <a:pPr eaLnBrk="1" hangingPunct="1">
              <a:spcBef>
                <a:spcPct val="0"/>
              </a:spcBef>
            </a:pPr>
            <a:endParaRPr lang="en-US" dirty="0"/>
          </a:p>
          <a:p>
            <a:pPr eaLnBrk="1" hangingPunct="1">
              <a:spcBef>
                <a:spcPct val="0"/>
              </a:spcBef>
            </a:pPr>
            <a:r>
              <a:rPr lang="en-US" dirty="0"/>
              <a:t>Trainers may choose to skip over the details on this slide, but it is here for reference and to help trainees complete the exercises.</a:t>
            </a:r>
          </a:p>
          <a:p>
            <a:pPr eaLnBrk="1" hangingPunct="1">
              <a:spcBef>
                <a:spcPct val="0"/>
              </a:spcBef>
            </a:pPr>
            <a:endParaRPr lang="en-US" dirty="0"/>
          </a:p>
          <a:p>
            <a:pPr eaLnBrk="1" hangingPunct="1">
              <a:spcBef>
                <a:spcPct val="0"/>
              </a:spcBef>
            </a:pPr>
            <a:r>
              <a:rPr lang="en-US" dirty="0"/>
              <a:t>Use field 034 to record coded geographic coordinates for the place.  The DCM Z1 034 provides detailed guidance on how to encode the field. NACO institutions are encouraged to provide both degrees/minutes/seconds and decimal degrees when available (see second and third 034 fields in the slide).  </a:t>
            </a:r>
            <a:r>
              <a:rPr lang="en-US" i="1" dirty="0"/>
              <a:t>Tip:</a:t>
            </a:r>
            <a:r>
              <a:rPr lang="en-US" dirty="0"/>
              <a:t> GNIS and several other online gazetteers provide coordinates in both degrees/minutes/seconds and decimal degrees.  In GNS, the default display has coordinates in degrees/minutes/seconds, but if you click on the detailed view you can also see decimal degrees.</a:t>
            </a:r>
          </a:p>
          <a:p>
            <a:pPr eaLnBrk="1" hangingPunct="1">
              <a:spcBef>
                <a:spcPct val="0"/>
              </a:spcBef>
            </a:pPr>
            <a:endParaRPr lang="en-US" dirty="0"/>
          </a:p>
          <a:p>
            <a:pPr eaLnBrk="1" hangingPunct="1">
              <a:spcBef>
                <a:spcPct val="0"/>
              </a:spcBef>
            </a:pPr>
            <a:r>
              <a:rPr lang="en-US" dirty="0"/>
              <a:t>In 670s, when giving coordinates, do not use the apostrophe and quotation mark for minutes and seconds. LC-PCC PS for 1.4 instructs catalogers to use the soft sign, or prime sign (in OCLC diacritics called </a:t>
            </a:r>
            <a:r>
              <a:rPr lang="en-US" dirty="0" err="1"/>
              <a:t>miagkii</a:t>
            </a:r>
            <a:r>
              <a:rPr lang="en-US" dirty="0"/>
              <a:t>̆ </a:t>
            </a:r>
            <a:r>
              <a:rPr lang="en-US" dirty="0" err="1"/>
              <a:t>znak</a:t>
            </a:r>
            <a:r>
              <a:rPr lang="en-US" dirty="0"/>
              <a:t>) (ʹ) for minutes and the hard sign, or double prime (in OCLC, </a:t>
            </a:r>
            <a:r>
              <a:rPr lang="en-US" dirty="0" err="1"/>
              <a:t>tvërdyi</a:t>
            </a:r>
            <a:r>
              <a:rPr lang="en-US" dirty="0"/>
              <a:t>̆ </a:t>
            </a:r>
            <a:r>
              <a:rPr lang="en-US" dirty="0" err="1"/>
              <a:t>znak</a:t>
            </a:r>
            <a:r>
              <a:rPr lang="en-US" dirty="0"/>
              <a:t>) (ʺ) for seconds.  For degrees, use the degree symbol, not superscript 0.  Many websites don’t use the ALA diacritics for these characters, so you may need to fix them when cutting and pasting from a web page.</a:t>
            </a:r>
          </a:p>
          <a:p>
            <a:pPr eaLnBrk="1" hangingPunct="1">
              <a:spcBef>
                <a:spcPct val="0"/>
              </a:spcBef>
            </a:pPr>
            <a:endParaRPr lang="en-US" dirty="0"/>
          </a:p>
          <a:p>
            <a:pPr eaLnBrk="1" hangingPunct="1">
              <a:spcBef>
                <a:spcPct val="0"/>
              </a:spcBef>
            </a:pPr>
            <a:r>
              <a:rPr lang="en-US" i="1" dirty="0"/>
              <a:t>Cartographic Data Source Codes</a:t>
            </a:r>
            <a:r>
              <a:rPr lang="en-US" dirty="0"/>
              <a:t> webpage: http://www.loc.gov/standards/sourcelist/cartographic-data.html</a:t>
            </a:r>
            <a:endParaRPr lang="en-US" i="1" dirty="0"/>
          </a:p>
          <a:p>
            <a:pPr eaLnBrk="1" hangingPunct="1">
              <a:spcBef>
                <a:spcPct val="0"/>
              </a:spcBef>
            </a:pPr>
            <a:endParaRPr lang="en-US" dirty="0"/>
          </a:p>
        </p:txBody>
      </p:sp>
      <p:sp>
        <p:nvSpPr>
          <p:cNvPr id="278531" name="Slide Number Placeholder 3"/>
          <p:cNvSpPr>
            <a:spLocks noGrp="1"/>
          </p:cNvSpPr>
          <p:nvPr>
            <p:ph type="sldNum" sz="quarter" idx="5"/>
          </p:nvPr>
        </p:nvSpPr>
        <p:spPr>
          <a:noFill/>
        </p:spPr>
        <p:txBody>
          <a:bodyPr/>
          <a:lstStyle/>
          <a:p>
            <a:pPr defTabSz="922338"/>
            <a:fld id="{56BB4105-D407-46DD-93BB-EB2A5257496D}" type="slidenum">
              <a:rPr lang="en-US" smtClean="0"/>
              <a:pPr defTabSz="922338"/>
              <a:t>135</a:t>
            </a:fld>
            <a:endParaRPr lang="en-US"/>
          </a:p>
        </p:txBody>
      </p:sp>
    </p:spTree>
    <p:extLst>
      <p:ext uri="{BB962C8B-B14F-4D97-AF65-F5344CB8AC3E}">
        <p14:creationId xmlns:p14="http://schemas.microsoft.com/office/powerpoint/2010/main" val="104653021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bwMode="auto">
          <a:noFill/>
          <a:ln>
            <a:solidFill>
              <a:srgbClr val="000000"/>
            </a:solidFill>
            <a:miter lim="800000"/>
            <a:headEnd/>
            <a:tailEnd/>
          </a:ln>
        </p:spPr>
      </p:sp>
      <p:sp>
        <p:nvSpPr>
          <p:cNvPr id="280578" name="Notes Placeholder 2"/>
          <p:cNvSpPr>
            <a:spLocks noGrp="1"/>
          </p:cNvSpPr>
          <p:nvPr>
            <p:ph type="body" idx="1"/>
          </p:nvPr>
        </p:nvSpPr>
        <p:spPr>
          <a:noFill/>
          <a:ln/>
        </p:spPr>
        <p:txBody>
          <a:bodyPr/>
          <a:lstStyle/>
          <a:p>
            <a:r>
              <a:rPr lang="en-US"/>
              <a:t>May 1, 2013</a:t>
            </a:r>
          </a:p>
          <a:p>
            <a:endParaRPr lang="en-US"/>
          </a:p>
        </p:txBody>
      </p:sp>
      <p:sp>
        <p:nvSpPr>
          <p:cNvPr id="280579" name="Slide Number Placeholder 3"/>
          <p:cNvSpPr>
            <a:spLocks noGrp="1"/>
          </p:cNvSpPr>
          <p:nvPr>
            <p:ph type="sldNum" sz="quarter" idx="5"/>
          </p:nvPr>
        </p:nvSpPr>
        <p:spPr>
          <a:noFill/>
        </p:spPr>
        <p:txBody>
          <a:bodyPr/>
          <a:lstStyle/>
          <a:p>
            <a:pPr defTabSz="922338"/>
            <a:fld id="{40B472C9-8FEB-4C0C-8800-AEB506262E21}" type="slidenum">
              <a:rPr lang="en-US" smtClean="0"/>
              <a:pPr defTabSz="922338"/>
              <a:t>136</a:t>
            </a:fld>
            <a:endParaRPr lang="en-US"/>
          </a:p>
        </p:txBody>
      </p:sp>
    </p:spTree>
    <p:extLst>
      <p:ext uri="{BB962C8B-B14F-4D97-AF65-F5344CB8AC3E}">
        <p14:creationId xmlns:p14="http://schemas.microsoft.com/office/powerpoint/2010/main" val="250676053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bwMode="auto">
          <a:noFill/>
          <a:ln>
            <a:solidFill>
              <a:srgbClr val="000000"/>
            </a:solidFill>
            <a:miter lim="800000"/>
            <a:headEnd/>
            <a:tailEnd/>
          </a:ln>
        </p:spPr>
      </p:sp>
      <p:sp>
        <p:nvSpPr>
          <p:cNvPr id="282626" name="Notes Placeholder 2"/>
          <p:cNvSpPr>
            <a:spLocks noGrp="1"/>
          </p:cNvSpPr>
          <p:nvPr>
            <p:ph type="body" idx="1"/>
          </p:nvPr>
        </p:nvSpPr>
        <p:spPr>
          <a:noFill/>
          <a:ln/>
        </p:spPr>
        <p:txBody>
          <a:bodyPr/>
          <a:lstStyle/>
          <a:p>
            <a:r>
              <a:rPr lang="en-US"/>
              <a:t>May 1, 2013</a:t>
            </a:r>
          </a:p>
          <a:p>
            <a:endParaRPr lang="en-US"/>
          </a:p>
        </p:txBody>
      </p:sp>
      <p:sp>
        <p:nvSpPr>
          <p:cNvPr id="282627" name="Slide Number Placeholder 3"/>
          <p:cNvSpPr>
            <a:spLocks noGrp="1"/>
          </p:cNvSpPr>
          <p:nvPr>
            <p:ph type="sldNum" sz="quarter" idx="5"/>
          </p:nvPr>
        </p:nvSpPr>
        <p:spPr>
          <a:noFill/>
        </p:spPr>
        <p:txBody>
          <a:bodyPr/>
          <a:lstStyle/>
          <a:p>
            <a:pPr defTabSz="922338"/>
            <a:fld id="{3AA8E168-E7DF-4528-AADA-4CA1772F121E}" type="slidenum">
              <a:rPr lang="en-US" smtClean="0"/>
              <a:pPr defTabSz="922338"/>
              <a:t>137</a:t>
            </a:fld>
            <a:endParaRPr lang="en-US"/>
          </a:p>
        </p:txBody>
      </p:sp>
    </p:spTree>
    <p:extLst>
      <p:ext uri="{BB962C8B-B14F-4D97-AF65-F5344CB8AC3E}">
        <p14:creationId xmlns:p14="http://schemas.microsoft.com/office/powerpoint/2010/main" val="183341822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bwMode="auto">
          <a:noFill/>
          <a:ln>
            <a:solidFill>
              <a:srgbClr val="000000"/>
            </a:solidFill>
            <a:miter lim="800000"/>
            <a:headEnd/>
            <a:tailEnd/>
          </a:ln>
        </p:spPr>
      </p:sp>
      <p:sp>
        <p:nvSpPr>
          <p:cNvPr id="28467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034   $d -97.6674910 $e -97.6674910 $f 26.0459111 $g 26.0459111 $2 </a:t>
            </a:r>
            <a:r>
              <a:rPr lang="en-US" dirty="0" err="1"/>
              <a:t>gnis</a:t>
            </a:r>
            <a:endParaRPr lang="en-US" dirty="0"/>
          </a:p>
          <a:p>
            <a:pPr eaLnBrk="1" hangingPunct="1">
              <a:spcBef>
                <a:spcPct val="0"/>
              </a:spcBef>
            </a:pPr>
            <a:r>
              <a:rPr lang="en-US" dirty="0"/>
              <a:t>034   $d W0974003 $e W0974003 $f N0260245 $g N0260245 $2 </a:t>
            </a:r>
            <a:r>
              <a:rPr lang="en-US" dirty="0" err="1"/>
              <a:t>gnis</a:t>
            </a:r>
            <a:endParaRPr lang="en-US" dirty="0"/>
          </a:p>
          <a:p>
            <a:pPr eaLnBrk="1" hangingPunct="1">
              <a:spcBef>
                <a:spcPct val="0"/>
              </a:spcBef>
            </a:pPr>
            <a:r>
              <a:rPr lang="en-US" dirty="0"/>
              <a:t>043   n-us-</a:t>
            </a:r>
            <a:r>
              <a:rPr lang="en-US" dirty="0" err="1"/>
              <a:t>tx</a:t>
            </a:r>
            <a:endParaRPr lang="en-US" dirty="0"/>
          </a:p>
          <a:p>
            <a:pPr eaLnBrk="1" hangingPunct="1">
              <a:spcBef>
                <a:spcPct val="0"/>
              </a:spcBef>
            </a:pPr>
            <a:endParaRPr lang="en-US" dirty="0"/>
          </a:p>
          <a:p>
            <a:pPr eaLnBrk="1" hangingPunct="1">
              <a:spcBef>
                <a:spcPct val="0"/>
              </a:spcBef>
            </a:pPr>
            <a:endParaRPr lang="en-US" dirty="0"/>
          </a:p>
        </p:txBody>
      </p:sp>
      <p:sp>
        <p:nvSpPr>
          <p:cNvPr id="284675" name="Slide Number Placeholder 3"/>
          <p:cNvSpPr>
            <a:spLocks noGrp="1"/>
          </p:cNvSpPr>
          <p:nvPr>
            <p:ph type="sldNum" sz="quarter" idx="5"/>
          </p:nvPr>
        </p:nvSpPr>
        <p:spPr>
          <a:noFill/>
        </p:spPr>
        <p:txBody>
          <a:bodyPr/>
          <a:lstStyle/>
          <a:p>
            <a:pPr defTabSz="922338"/>
            <a:fld id="{4A70D44C-D22C-40EE-B756-953F7961C834}" type="slidenum">
              <a:rPr lang="en-US" smtClean="0"/>
              <a:pPr defTabSz="922338"/>
              <a:t>138</a:t>
            </a:fld>
            <a:endParaRPr lang="en-US"/>
          </a:p>
        </p:txBody>
      </p:sp>
    </p:spTree>
    <p:extLst>
      <p:ext uri="{BB962C8B-B14F-4D97-AF65-F5344CB8AC3E}">
        <p14:creationId xmlns:p14="http://schemas.microsoft.com/office/powerpoint/2010/main" val="200008997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5, 2020: new slide</a:t>
            </a:r>
          </a:p>
          <a:p>
            <a:endParaRPr lang="en-US" dirty="0"/>
          </a:p>
          <a:p>
            <a:r>
              <a:rPr lang="en-US" dirty="0"/>
              <a:t>Instead of point coordinates, there is an online tool available for catalogers to obtain coordinates in the form of a square or rectangle that encompasses a place.   It is called the Bounding Box Tool.</a:t>
            </a:r>
          </a:p>
          <a:p>
            <a:r>
              <a:rPr lang="en-US" dirty="0"/>
              <a:t>You can see in the example in this slide that the coordinates in each subfield are different.  These coordinates are for the city of Chicago.  The source code for the Bounding Box Tool is “bound.”</a:t>
            </a:r>
          </a:p>
        </p:txBody>
      </p:sp>
      <p:sp>
        <p:nvSpPr>
          <p:cNvPr id="4" name="Slide Number Placeholder 3"/>
          <p:cNvSpPr>
            <a:spLocks noGrp="1"/>
          </p:cNvSpPr>
          <p:nvPr>
            <p:ph type="sldNum" sz="quarter" idx="5"/>
          </p:nvPr>
        </p:nvSpPr>
        <p:spPr/>
        <p:txBody>
          <a:bodyPr/>
          <a:lstStyle/>
          <a:p>
            <a:pPr>
              <a:defRPr/>
            </a:pPr>
            <a:fld id="{36A79601-13A3-4D6B-8958-857173E37CDC}" type="slidenum">
              <a:rPr lang="en-US" smtClean="0"/>
              <a:pPr>
                <a:defRPr/>
              </a:pPr>
              <a:t>139</a:t>
            </a:fld>
            <a:endParaRPr lang="en-US"/>
          </a:p>
        </p:txBody>
      </p:sp>
    </p:spTree>
    <p:extLst>
      <p:ext uri="{BB962C8B-B14F-4D97-AF65-F5344CB8AC3E}">
        <p14:creationId xmlns:p14="http://schemas.microsoft.com/office/powerpoint/2010/main" val="36364513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5, 2020: new slide</a:t>
            </a:r>
          </a:p>
          <a:p>
            <a:endParaRPr lang="en-US" dirty="0"/>
          </a:p>
          <a:p>
            <a:r>
              <a:rPr lang="en-US" dirty="0"/>
              <a:t>You can get bounding box coordinates for a place from the Bounding Box Tool.  It will give coordinates in a variety of formats, including MARC OCLC, and it will give them in both degrees, minutes, and seconds (as shown in the slide) and in decimal degrees.  You can copy and paste them from the tool directly into an authority record.</a:t>
            </a:r>
          </a:p>
        </p:txBody>
      </p:sp>
      <p:sp>
        <p:nvSpPr>
          <p:cNvPr id="4" name="Slide Number Placeholder 3"/>
          <p:cNvSpPr>
            <a:spLocks noGrp="1"/>
          </p:cNvSpPr>
          <p:nvPr>
            <p:ph type="sldNum" sz="quarter" idx="5"/>
          </p:nvPr>
        </p:nvSpPr>
        <p:spPr/>
        <p:txBody>
          <a:bodyPr/>
          <a:lstStyle/>
          <a:p>
            <a:pPr>
              <a:defRPr/>
            </a:pPr>
            <a:fld id="{36A79601-13A3-4D6B-8958-857173E37CDC}" type="slidenum">
              <a:rPr lang="en-US" smtClean="0"/>
              <a:pPr>
                <a:defRPr/>
              </a:pPr>
              <a:t>140</a:t>
            </a:fld>
            <a:endParaRPr lang="en-US"/>
          </a:p>
        </p:txBody>
      </p:sp>
    </p:spTree>
    <p:extLst>
      <p:ext uri="{BB962C8B-B14F-4D97-AF65-F5344CB8AC3E}">
        <p14:creationId xmlns:p14="http://schemas.microsoft.com/office/powerpoint/2010/main" val="274135057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bwMode="auto">
          <a:noFill/>
          <a:ln>
            <a:solidFill>
              <a:srgbClr val="000000"/>
            </a:solidFill>
            <a:miter lim="800000"/>
            <a:headEnd/>
            <a:tailEnd/>
          </a:ln>
        </p:spPr>
      </p:sp>
      <p:sp>
        <p:nvSpPr>
          <p:cNvPr id="286722" name="Notes Placeholder 2"/>
          <p:cNvSpPr>
            <a:spLocks noGrp="1"/>
          </p:cNvSpPr>
          <p:nvPr>
            <p:ph type="body" idx="1"/>
          </p:nvPr>
        </p:nvSpPr>
        <p:spPr>
          <a:noFill/>
          <a:ln/>
        </p:spPr>
        <p:txBody>
          <a:bodyPr/>
          <a:lstStyle/>
          <a:p>
            <a:pPr eaLnBrk="1" hangingPunct="1">
              <a:spcBef>
                <a:spcPct val="0"/>
              </a:spcBef>
            </a:pPr>
            <a:r>
              <a:rPr lang="en-US" sz="1000" dirty="0"/>
              <a:t>May 1, 2013</a:t>
            </a:r>
          </a:p>
          <a:p>
            <a:pPr eaLnBrk="1" hangingPunct="1">
              <a:spcBef>
                <a:spcPct val="0"/>
              </a:spcBef>
            </a:pPr>
            <a:endParaRPr lang="en-US" sz="1000" dirty="0"/>
          </a:p>
          <a:p>
            <a:pPr eaLnBrk="1" hangingPunct="1">
              <a:spcBef>
                <a:spcPct val="0"/>
              </a:spcBef>
            </a:pPr>
            <a:r>
              <a:rPr lang="en-US" sz="1000" dirty="0"/>
              <a:t>Catalogers may optionally add a 781 field (Subdivision Linking Entry-Geographic Subdivision) to records for places that can be used as a geographic subdivision.  Consult DCM Z1 781, which refers catalogers to Subject Headings Manual instruction sheet H 830.</a:t>
            </a:r>
          </a:p>
          <a:p>
            <a:pPr eaLnBrk="1" hangingPunct="1">
              <a:spcBef>
                <a:spcPct val="0"/>
              </a:spcBef>
            </a:pPr>
            <a:endParaRPr lang="en-US" sz="1000" dirty="0"/>
          </a:p>
          <a:p>
            <a:pPr eaLnBrk="1" hangingPunct="1">
              <a:spcBef>
                <a:spcPct val="0"/>
              </a:spcBef>
            </a:pPr>
            <a:r>
              <a:rPr lang="en-US" sz="1000" dirty="0"/>
              <a:t>DCM Z1 781: </a:t>
            </a:r>
            <a:r>
              <a:rPr lang="en-US" sz="1000" i="1" dirty="0"/>
              <a:t>PCC optional practice:</a:t>
            </a:r>
            <a:endParaRPr lang="en-US" sz="1000" dirty="0"/>
          </a:p>
          <a:p>
            <a:pPr eaLnBrk="1" hangingPunct="1">
              <a:spcBef>
                <a:spcPct val="0"/>
              </a:spcBef>
            </a:pPr>
            <a:r>
              <a:rPr lang="en-US" sz="1000" dirty="0"/>
              <a:t>For a geographic name heading that may also be used as a geographic subdivision, determine the form in which the heading is to be used as a geographic subdivision following the guidelines in instruction sheet H 830 of the </a:t>
            </a:r>
            <a:r>
              <a:rPr lang="en-US" sz="1000" i="1" dirty="0"/>
              <a:t>Subject Headings Manual</a:t>
            </a:r>
            <a:r>
              <a:rPr lang="en-US" sz="1000" dirty="0"/>
              <a:t>.  Enter the text of the geographic subdivision form in a 781 field with second indicator 0.  For a geographic heading  that is used directly, such as a country, enter the data in a single $z subfield.  For a geographic heading that is used indirectly through a larger geographic entity, such as a city, enter the data in two successive $z subfields.  Use no other subfields.  Make no changes to values in bytes of the 008.  Examples:</a:t>
            </a:r>
          </a:p>
          <a:p>
            <a:pPr eaLnBrk="1" hangingPunct="1">
              <a:spcBef>
                <a:spcPct val="0"/>
              </a:spcBef>
            </a:pPr>
            <a:endParaRPr lang="en-US" sz="1000" dirty="0"/>
          </a:p>
          <a:p>
            <a:pPr eaLnBrk="1" hangingPunct="1">
              <a:spcBef>
                <a:spcPct val="0"/>
              </a:spcBef>
            </a:pPr>
            <a:r>
              <a:rPr lang="en-US" sz="1000" dirty="0"/>
              <a:t>151       France                        151       Paris (France)</a:t>
            </a:r>
          </a:p>
          <a:p>
            <a:pPr eaLnBrk="1" hangingPunct="1">
              <a:spcBef>
                <a:spcPct val="0"/>
              </a:spcBef>
            </a:pPr>
            <a:r>
              <a:rPr lang="en-US" sz="1000" dirty="0"/>
              <a:t>781 _0 $z France                    781 _0 $z France $z Paris</a:t>
            </a:r>
          </a:p>
          <a:p>
            <a:pPr eaLnBrk="1" hangingPunct="1">
              <a:spcBef>
                <a:spcPct val="0"/>
              </a:spcBef>
            </a:pPr>
            <a:endParaRPr lang="en-US" sz="1000" dirty="0"/>
          </a:p>
          <a:p>
            <a:pPr eaLnBrk="1" hangingPunct="1">
              <a:spcBef>
                <a:spcPct val="0"/>
              </a:spcBef>
            </a:pPr>
            <a:r>
              <a:rPr lang="en-US" sz="1000" dirty="0"/>
              <a:t>151       Lycia</a:t>
            </a:r>
          </a:p>
          <a:p>
            <a:pPr eaLnBrk="1" hangingPunct="1">
              <a:spcBef>
                <a:spcPct val="0"/>
              </a:spcBef>
            </a:pPr>
            <a:r>
              <a:rPr lang="en-US" sz="1000" dirty="0"/>
              <a:t>781 _0 $z Turkey $z Lycia          [This is an ancient jurisdiction. As a geographic subdivision, it is subdivided through the modern place in which it is located]</a:t>
            </a:r>
          </a:p>
          <a:p>
            <a:pPr eaLnBrk="1" hangingPunct="1">
              <a:spcBef>
                <a:spcPct val="0"/>
              </a:spcBef>
            </a:pPr>
            <a:endParaRPr lang="en-US" sz="1000" dirty="0"/>
          </a:p>
          <a:p>
            <a:pPr eaLnBrk="1" hangingPunct="1">
              <a:spcBef>
                <a:spcPct val="0"/>
              </a:spcBef>
            </a:pPr>
            <a:r>
              <a:rPr lang="en-US" sz="1000" dirty="0"/>
              <a:t>151       Sydney (N.S.W.)                                151       Valencia (Spain : Region)</a:t>
            </a:r>
          </a:p>
          <a:p>
            <a:pPr eaLnBrk="1" hangingPunct="1">
              <a:spcBef>
                <a:spcPct val="0"/>
              </a:spcBef>
            </a:pPr>
            <a:r>
              <a:rPr lang="en-US" sz="1000" dirty="0"/>
              <a:t>781 _0 $z Australia $z Sydney (N.S.W.)      781 _0 $z Spain $z Valencia (Region)</a:t>
            </a:r>
          </a:p>
          <a:p>
            <a:pPr eaLnBrk="1" hangingPunct="1">
              <a:spcBef>
                <a:spcPct val="0"/>
              </a:spcBef>
            </a:pPr>
            <a:endParaRPr lang="en-US" sz="1000" dirty="0"/>
          </a:p>
          <a:p>
            <a:pPr eaLnBrk="1" hangingPunct="1">
              <a:spcBef>
                <a:spcPct val="0"/>
              </a:spcBef>
            </a:pPr>
            <a:r>
              <a:rPr lang="en-US" sz="1000" dirty="0"/>
              <a:t>Do not add a 781 field to a record for a geographic name heading that is not appropriate for use as a subject added entry (008/15 value "b"), such as the earlier name of a jurisdiction that has undergone a linear name change, for example, </a:t>
            </a:r>
            <a:r>
              <a:rPr lang="en-US" sz="1000" b="1" dirty="0"/>
              <a:t>Ceylon</a:t>
            </a:r>
            <a:r>
              <a:rPr lang="en-US" sz="1000" dirty="0"/>
              <a:t>.  See also DCM Z1 667 for guidelines on adding 667 fields with notes indicating subject cataloging usage to name authority records for geographic headings that may not be used as geographic subdivisions, such as entities within cities that are qualified by the city name.  Follow these guidelines for newly-created authority records.  Add a 781 field to an existing record when making any other change to it.  If revising an existing record that contains a 667 field subject cataloging usage note indicating the proper geographic subdivision form, delete the 667 field and replace it with a 781 field.</a:t>
            </a:r>
          </a:p>
        </p:txBody>
      </p:sp>
      <p:sp>
        <p:nvSpPr>
          <p:cNvPr id="286723" name="Slide Number Placeholder 3"/>
          <p:cNvSpPr>
            <a:spLocks noGrp="1"/>
          </p:cNvSpPr>
          <p:nvPr>
            <p:ph type="sldNum" sz="quarter" idx="5"/>
          </p:nvPr>
        </p:nvSpPr>
        <p:spPr>
          <a:noFill/>
        </p:spPr>
        <p:txBody>
          <a:bodyPr/>
          <a:lstStyle/>
          <a:p>
            <a:pPr defTabSz="922338"/>
            <a:fld id="{38399634-0D38-40BF-8956-85ACD29B1A52}" type="slidenum">
              <a:rPr lang="en-US" smtClean="0"/>
              <a:pPr defTabSz="922338"/>
              <a:t>141</a:t>
            </a:fld>
            <a:endParaRPr lang="en-US"/>
          </a:p>
        </p:txBody>
      </p:sp>
    </p:spTree>
    <p:extLst>
      <p:ext uri="{BB962C8B-B14F-4D97-AF65-F5344CB8AC3E}">
        <p14:creationId xmlns:p14="http://schemas.microsoft.com/office/powerpoint/2010/main" val="306930299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bwMode="auto">
          <a:noFill/>
          <a:ln>
            <a:solidFill>
              <a:srgbClr val="000000"/>
            </a:solidFill>
            <a:miter lim="800000"/>
            <a:headEnd/>
            <a:tailEnd/>
          </a:ln>
        </p:spPr>
      </p:sp>
      <p:sp>
        <p:nvSpPr>
          <p:cNvPr id="288770"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Example of a 781 field in a record for a French village.</a:t>
            </a:r>
          </a:p>
        </p:txBody>
      </p:sp>
      <p:sp>
        <p:nvSpPr>
          <p:cNvPr id="288771" name="Slide Number Placeholder 3"/>
          <p:cNvSpPr>
            <a:spLocks noGrp="1"/>
          </p:cNvSpPr>
          <p:nvPr>
            <p:ph type="sldNum" sz="quarter" idx="5"/>
          </p:nvPr>
        </p:nvSpPr>
        <p:spPr>
          <a:noFill/>
        </p:spPr>
        <p:txBody>
          <a:bodyPr/>
          <a:lstStyle/>
          <a:p>
            <a:pPr defTabSz="922338"/>
            <a:fld id="{53B97542-A157-4149-9B77-8AADDA3E2AE9}" type="slidenum">
              <a:rPr lang="en-US" smtClean="0"/>
              <a:pPr defTabSz="922338"/>
              <a:t>142</a:t>
            </a:fld>
            <a:endParaRPr lang="en-US"/>
          </a:p>
        </p:txBody>
      </p:sp>
    </p:spTree>
    <p:extLst>
      <p:ext uri="{BB962C8B-B14F-4D97-AF65-F5344CB8AC3E}">
        <p14:creationId xmlns:p14="http://schemas.microsoft.com/office/powerpoint/2010/main" val="370778725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bwMode="auto">
          <a:noFill/>
          <a:ln>
            <a:solidFill>
              <a:srgbClr val="000000"/>
            </a:solidFill>
            <a:miter lim="800000"/>
            <a:headEnd/>
            <a:tailEnd/>
          </a:ln>
        </p:spPr>
      </p:sp>
      <p:sp>
        <p:nvSpPr>
          <p:cNvPr id="29081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An obsolete jurisdiction.  SHM H 830 says “Divide historic kingdoms, former jurisdictions, extinct cities, etc., that lie wholly within a currently existing jurisdiction through that jurisdiction.”</a:t>
            </a:r>
          </a:p>
        </p:txBody>
      </p:sp>
      <p:sp>
        <p:nvSpPr>
          <p:cNvPr id="290819" name="Slide Number Placeholder 3"/>
          <p:cNvSpPr>
            <a:spLocks noGrp="1"/>
          </p:cNvSpPr>
          <p:nvPr>
            <p:ph type="sldNum" sz="quarter" idx="5"/>
          </p:nvPr>
        </p:nvSpPr>
        <p:spPr>
          <a:noFill/>
        </p:spPr>
        <p:txBody>
          <a:bodyPr/>
          <a:lstStyle/>
          <a:p>
            <a:pPr defTabSz="922338"/>
            <a:fld id="{EE79F465-AB0C-40E4-BE48-872C91CABCD4}" type="slidenum">
              <a:rPr lang="en-US" smtClean="0"/>
              <a:pPr defTabSz="922338"/>
              <a:t>143</a:t>
            </a:fld>
            <a:endParaRPr lang="en-US"/>
          </a:p>
        </p:txBody>
      </p:sp>
    </p:spTree>
    <p:extLst>
      <p:ext uri="{BB962C8B-B14F-4D97-AF65-F5344CB8AC3E}">
        <p14:creationId xmlns:p14="http://schemas.microsoft.com/office/powerpoint/2010/main" val="350524079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bwMode="auto">
          <a:noFill/>
          <a:ln>
            <a:solidFill>
              <a:srgbClr val="000000"/>
            </a:solidFill>
            <a:miter lim="800000"/>
            <a:headEnd/>
            <a:tailEnd/>
          </a:ln>
        </p:spPr>
      </p:sp>
      <p:sp>
        <p:nvSpPr>
          <p:cNvPr id="292866" name="Notes Placeholder 2"/>
          <p:cNvSpPr>
            <a:spLocks noGrp="1"/>
          </p:cNvSpPr>
          <p:nvPr>
            <p:ph type="body" idx="1"/>
          </p:nvPr>
        </p:nvSpPr>
        <p:spPr>
          <a:noFill/>
          <a:ln/>
        </p:spPr>
        <p:txBody>
          <a:bodyPr/>
          <a:lstStyle/>
          <a:p>
            <a:pPr eaLnBrk="1" hangingPunct="1">
              <a:spcBef>
                <a:spcPct val="0"/>
              </a:spcBef>
            </a:pPr>
            <a:r>
              <a:rPr lang="en-US" dirty="0"/>
              <a:t>November 1, 2016</a:t>
            </a:r>
          </a:p>
          <a:p>
            <a:pPr eaLnBrk="1" hangingPunct="1">
              <a:spcBef>
                <a:spcPct val="0"/>
              </a:spcBef>
            </a:pPr>
            <a:endParaRPr lang="en-US" dirty="0"/>
          </a:p>
          <a:p>
            <a:pPr eaLnBrk="1" hangingPunct="1">
              <a:spcBef>
                <a:spcPct val="0"/>
              </a:spcBef>
            </a:pPr>
            <a:r>
              <a:rPr lang="en-US" dirty="0"/>
              <a:t>Australia is an unusual situation.  The larger place added to the preferred name is the name of the state or territory, not the country, but as a geographic subdivision, places are subdivided through Australia, and the state or territory qualifier is retained in the second $z.</a:t>
            </a:r>
          </a:p>
        </p:txBody>
      </p:sp>
      <p:sp>
        <p:nvSpPr>
          <p:cNvPr id="292867" name="Slide Number Placeholder 3"/>
          <p:cNvSpPr>
            <a:spLocks noGrp="1"/>
          </p:cNvSpPr>
          <p:nvPr>
            <p:ph type="sldNum" sz="quarter" idx="5"/>
          </p:nvPr>
        </p:nvSpPr>
        <p:spPr>
          <a:noFill/>
        </p:spPr>
        <p:txBody>
          <a:bodyPr/>
          <a:lstStyle/>
          <a:p>
            <a:pPr defTabSz="922338"/>
            <a:fld id="{AFA1B549-0521-4FA8-8184-2C378ED145F5}" type="slidenum">
              <a:rPr lang="en-US" smtClean="0"/>
              <a:pPr defTabSz="922338"/>
              <a:t>144</a:t>
            </a:fld>
            <a:endParaRPr lang="en-US"/>
          </a:p>
        </p:txBody>
      </p:sp>
    </p:spTree>
    <p:extLst>
      <p:ext uri="{BB962C8B-B14F-4D97-AF65-F5344CB8AC3E}">
        <p14:creationId xmlns:p14="http://schemas.microsoft.com/office/powerpoint/2010/main" val="31361481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bwMode="auto">
          <a:noFill/>
          <a:ln>
            <a:solidFill>
              <a:srgbClr val="000000"/>
            </a:solidFill>
            <a:miter lim="800000"/>
            <a:headEnd/>
            <a:tailEnd/>
          </a:ln>
        </p:spPr>
      </p:sp>
      <p:sp>
        <p:nvSpPr>
          <p:cNvPr id="29491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ANSWER</a:t>
            </a:r>
          </a:p>
          <a:p>
            <a:pPr eaLnBrk="1" hangingPunct="1">
              <a:spcBef>
                <a:spcPct val="0"/>
              </a:spcBef>
            </a:pPr>
            <a:endParaRPr lang="en-US" dirty="0"/>
          </a:p>
          <a:p>
            <a:pPr eaLnBrk="1" hangingPunct="1">
              <a:spcBef>
                <a:spcPct val="0"/>
              </a:spcBef>
            </a:pPr>
            <a:r>
              <a:rPr lang="en-US" dirty="0"/>
              <a:t>781 _0  $z Texas $z La Paloma</a:t>
            </a:r>
          </a:p>
        </p:txBody>
      </p:sp>
      <p:sp>
        <p:nvSpPr>
          <p:cNvPr id="294915" name="Slide Number Placeholder 3"/>
          <p:cNvSpPr>
            <a:spLocks noGrp="1"/>
          </p:cNvSpPr>
          <p:nvPr>
            <p:ph type="sldNum" sz="quarter" idx="5"/>
          </p:nvPr>
        </p:nvSpPr>
        <p:spPr>
          <a:noFill/>
        </p:spPr>
        <p:txBody>
          <a:bodyPr/>
          <a:lstStyle/>
          <a:p>
            <a:pPr defTabSz="922338"/>
            <a:fld id="{7B4C7C4F-A673-433A-864B-9BC504501449}" type="slidenum">
              <a:rPr lang="en-US" smtClean="0"/>
              <a:pPr defTabSz="922338"/>
              <a:t>145</a:t>
            </a:fld>
            <a:endParaRPr lang="en-US"/>
          </a:p>
        </p:txBody>
      </p:sp>
    </p:spTree>
    <p:extLst>
      <p:ext uri="{BB962C8B-B14F-4D97-AF65-F5344CB8AC3E}">
        <p14:creationId xmlns:p14="http://schemas.microsoft.com/office/powerpoint/2010/main" val="50000456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bwMode="auto">
          <a:noFill/>
          <a:ln>
            <a:solidFill>
              <a:srgbClr val="000000"/>
            </a:solidFill>
            <a:miter lim="800000"/>
            <a:headEnd/>
            <a:tailEnd/>
          </a:ln>
        </p:spPr>
      </p:sp>
      <p:sp>
        <p:nvSpPr>
          <p:cNvPr id="29696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Since these fields are not unique to geographic places and have already been covered previously in other modules, we will not dwell on them here or go into great detail on their definitions and how to record data in them.</a:t>
            </a:r>
          </a:p>
        </p:txBody>
      </p:sp>
      <p:sp>
        <p:nvSpPr>
          <p:cNvPr id="296963" name="Slide Number Placeholder 3"/>
          <p:cNvSpPr>
            <a:spLocks noGrp="1"/>
          </p:cNvSpPr>
          <p:nvPr>
            <p:ph type="sldNum" sz="quarter" idx="5"/>
          </p:nvPr>
        </p:nvSpPr>
        <p:spPr>
          <a:noFill/>
        </p:spPr>
        <p:txBody>
          <a:bodyPr/>
          <a:lstStyle/>
          <a:p>
            <a:pPr defTabSz="922338"/>
            <a:fld id="{4B3EBAD5-13CB-4371-956F-4C7047E02CBB}" type="slidenum">
              <a:rPr lang="en-US" smtClean="0"/>
              <a:pPr defTabSz="922338"/>
              <a:t>146</a:t>
            </a:fld>
            <a:endParaRPr lang="en-US"/>
          </a:p>
        </p:txBody>
      </p:sp>
    </p:spTree>
    <p:extLst>
      <p:ext uri="{BB962C8B-B14F-4D97-AF65-F5344CB8AC3E}">
        <p14:creationId xmlns:p14="http://schemas.microsoft.com/office/powerpoint/2010/main" val="404637174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bwMode="auto">
          <a:noFill/>
          <a:ln>
            <a:solidFill>
              <a:srgbClr val="000000"/>
            </a:solidFill>
            <a:miter lim="800000"/>
            <a:headEnd/>
            <a:tailEnd/>
          </a:ln>
        </p:spPr>
      </p:sp>
      <p:sp>
        <p:nvSpPr>
          <p:cNvPr id="296962" name="Notes Placeholder 2"/>
          <p:cNvSpPr>
            <a:spLocks noGrp="1"/>
          </p:cNvSpPr>
          <p:nvPr>
            <p:ph type="body" idx="1"/>
          </p:nvPr>
        </p:nvSpPr>
        <p:spPr>
          <a:noFill/>
          <a:ln/>
        </p:spPr>
        <p:txBody>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Record showing the optional recording of start and termination dates (046), type of jurisdiction (368 $b), and associated country (370 $c).</a:t>
            </a:r>
          </a:p>
          <a:p>
            <a:pPr eaLnBrk="1" hangingPunct="1">
              <a:spcBef>
                <a:spcPct val="0"/>
              </a:spcBef>
            </a:pPr>
            <a:endParaRPr lang="en-US" dirty="0"/>
          </a:p>
          <a:p>
            <a:pPr eaLnBrk="1" hangingPunct="1">
              <a:spcBef>
                <a:spcPct val="0"/>
              </a:spcBef>
            </a:pPr>
            <a:r>
              <a:rPr lang="en-US" dirty="0"/>
              <a:t>046 $q = Date of establishment *</a:t>
            </a:r>
          </a:p>
          <a:p>
            <a:pPr eaLnBrk="1" hangingPunct="1">
              <a:spcBef>
                <a:spcPct val="0"/>
              </a:spcBef>
            </a:pPr>
            <a:r>
              <a:rPr lang="en-US" dirty="0"/>
              <a:t>046 $r = Date of termination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046 $s =  Start period</a:t>
            </a:r>
          </a:p>
          <a:p>
            <a:pPr eaLnBrk="1" hangingPunct="1">
              <a:spcBef>
                <a:spcPct val="0"/>
              </a:spcBef>
            </a:pPr>
            <a:r>
              <a:rPr lang="en-US" dirty="0"/>
              <a:t>046 $t=  End period</a:t>
            </a:r>
          </a:p>
          <a:p>
            <a:pPr eaLnBrk="1" hangingPunct="1">
              <a:spcBef>
                <a:spcPct val="0"/>
              </a:spcBef>
            </a:pPr>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sz="1200" b="1" kern="1200" dirty="0">
                <a:solidFill>
                  <a:schemeClr val="tx1"/>
                </a:solidFill>
                <a:effectLst/>
                <a:latin typeface="+mn-lt"/>
                <a:ea typeface="+mn-ea"/>
                <a:cs typeface="+mn-cs"/>
              </a:rPr>
              <a:t>* NOTE: PCC has not yet implemented $q and $r. DO NOT USE until implementation. Until then, $s and $t stand for date of establishment and date of termination.</a:t>
            </a:r>
            <a:endParaRPr lang="en-US" sz="1200" kern="1200" dirty="0">
              <a:solidFill>
                <a:schemeClr val="tx1"/>
              </a:solidFill>
              <a:effectLst/>
              <a:latin typeface="+mn-lt"/>
              <a:ea typeface="+mn-ea"/>
              <a:cs typeface="+mn-cs"/>
            </a:endParaRPr>
          </a:p>
          <a:p>
            <a:pPr eaLnBrk="1" hangingPunct="1">
              <a:spcBef>
                <a:spcPct val="0"/>
              </a:spcBef>
            </a:pPr>
            <a:endParaRPr lang="en-US" dirty="0"/>
          </a:p>
          <a:p>
            <a:pPr eaLnBrk="1" hangingPunct="1">
              <a:spcBef>
                <a:spcPct val="0"/>
              </a:spcBef>
            </a:pPr>
            <a:r>
              <a:rPr lang="en-US" dirty="0"/>
              <a:t>368 $b = Type of jurisdiction</a:t>
            </a:r>
          </a:p>
          <a:p>
            <a:pPr eaLnBrk="1" hangingPunct="1">
              <a:spcBef>
                <a:spcPct val="0"/>
              </a:spcBef>
            </a:pPr>
            <a:endParaRPr lang="en-US" dirty="0"/>
          </a:p>
          <a:p>
            <a:pPr eaLnBrk="1" hangingPunct="1">
              <a:spcBef>
                <a:spcPct val="0"/>
              </a:spcBef>
            </a:pPr>
            <a:r>
              <a:rPr lang="en-US" dirty="0"/>
              <a:t>370 $c = Associated country</a:t>
            </a:r>
          </a:p>
          <a:p>
            <a:pPr eaLnBrk="1" hangingPunct="1">
              <a:spcBef>
                <a:spcPct val="0"/>
              </a:spcBef>
            </a:pPr>
            <a:r>
              <a:rPr lang="en-US" dirty="0"/>
              <a:t>370 $e = Place of headquarters</a:t>
            </a:r>
          </a:p>
          <a:p>
            <a:pPr eaLnBrk="1" hangingPunct="1">
              <a:spcBef>
                <a:spcPct val="0"/>
              </a:spcBef>
            </a:pPr>
            <a:r>
              <a:rPr lang="en-US" dirty="0"/>
              <a:t>370 $f = Other associated place</a:t>
            </a:r>
          </a:p>
          <a:p>
            <a:pPr eaLnBrk="1" hangingPunct="1">
              <a:spcBef>
                <a:spcPct val="0"/>
              </a:spcBef>
            </a:pPr>
            <a:endParaRPr lang="en-US" dirty="0"/>
          </a:p>
        </p:txBody>
      </p:sp>
      <p:sp>
        <p:nvSpPr>
          <p:cNvPr id="296963" name="Slide Number Placeholder 3"/>
          <p:cNvSpPr>
            <a:spLocks noGrp="1"/>
          </p:cNvSpPr>
          <p:nvPr>
            <p:ph type="sldNum" sz="quarter" idx="5"/>
          </p:nvPr>
        </p:nvSpPr>
        <p:spPr>
          <a:noFill/>
        </p:spPr>
        <p:txBody>
          <a:bodyPr/>
          <a:lstStyle/>
          <a:p>
            <a:pPr defTabSz="922338"/>
            <a:fld id="{4B3EBAD5-13CB-4371-956F-4C7047E02CBB}" type="slidenum">
              <a:rPr lang="en-US" smtClean="0"/>
              <a:pPr defTabSz="922338"/>
              <a:t>147</a:t>
            </a:fld>
            <a:endParaRPr lang="en-US"/>
          </a:p>
        </p:txBody>
      </p:sp>
    </p:spTree>
    <p:extLst>
      <p:ext uri="{BB962C8B-B14F-4D97-AF65-F5344CB8AC3E}">
        <p14:creationId xmlns:p14="http://schemas.microsoft.com/office/powerpoint/2010/main" val="334223002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bwMode="auto">
          <a:noFill/>
          <a:ln>
            <a:solidFill>
              <a:srgbClr val="000000"/>
            </a:solidFill>
            <a:miter lim="800000"/>
            <a:headEnd/>
            <a:tailEnd/>
          </a:ln>
        </p:spPr>
      </p:sp>
      <p:sp>
        <p:nvSpPr>
          <p:cNvPr id="296962" name="Notes Placeholder 2"/>
          <p:cNvSpPr>
            <a:spLocks noGrp="1"/>
          </p:cNvSpPr>
          <p:nvPr>
            <p:ph type="body" idx="1"/>
          </p:nvPr>
        </p:nvSpPr>
        <p:spPr>
          <a:noFill/>
          <a:ln/>
        </p:spPr>
        <p:txBody>
          <a:bodyPr/>
          <a:lstStyle/>
          <a:p>
            <a:pPr eaLnBrk="1" hangingPunct="1">
              <a:spcBef>
                <a:spcPct val="0"/>
              </a:spcBef>
            </a:pPr>
            <a:r>
              <a:rPr lang="en-US" dirty="0"/>
              <a:t>August 13, 2019</a:t>
            </a:r>
          </a:p>
          <a:p>
            <a:pPr eaLnBrk="1" hangingPunct="1">
              <a:spcBef>
                <a:spcPct val="0"/>
              </a:spcBef>
            </a:pPr>
            <a:endParaRPr lang="en-US" dirty="0"/>
          </a:p>
          <a:p>
            <a:pPr eaLnBrk="1" hangingPunct="1">
              <a:spcBef>
                <a:spcPct val="0"/>
              </a:spcBef>
            </a:pPr>
            <a:r>
              <a:rPr lang="en-US" dirty="0"/>
              <a:t>Record showing type of jurisdiction (368 $b), other designation</a:t>
            </a:r>
            <a:r>
              <a:rPr lang="en-US" baseline="0" dirty="0"/>
              <a:t> (368 $c)</a:t>
            </a:r>
            <a:r>
              <a:rPr lang="en-US" dirty="0"/>
              <a:t>, and other associated place (370 $f).</a:t>
            </a:r>
          </a:p>
        </p:txBody>
      </p:sp>
      <p:sp>
        <p:nvSpPr>
          <p:cNvPr id="296963" name="Slide Number Placeholder 3"/>
          <p:cNvSpPr>
            <a:spLocks noGrp="1"/>
          </p:cNvSpPr>
          <p:nvPr>
            <p:ph type="sldNum" sz="quarter" idx="5"/>
          </p:nvPr>
        </p:nvSpPr>
        <p:spPr>
          <a:noFill/>
        </p:spPr>
        <p:txBody>
          <a:bodyPr/>
          <a:lstStyle/>
          <a:p>
            <a:pPr defTabSz="922338"/>
            <a:fld id="{4B3EBAD5-13CB-4371-956F-4C7047E02CBB}" type="slidenum">
              <a:rPr lang="en-US" smtClean="0"/>
              <a:pPr defTabSz="922338"/>
              <a:t>148</a:t>
            </a:fld>
            <a:endParaRPr lang="en-US"/>
          </a:p>
        </p:txBody>
      </p:sp>
    </p:spTree>
    <p:extLst>
      <p:ext uri="{BB962C8B-B14F-4D97-AF65-F5344CB8AC3E}">
        <p14:creationId xmlns:p14="http://schemas.microsoft.com/office/powerpoint/2010/main" val="266139445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bwMode="auto">
          <a:noFill/>
          <a:ln>
            <a:solidFill>
              <a:srgbClr val="000000"/>
            </a:solidFill>
            <a:miter lim="800000"/>
            <a:headEnd/>
            <a:tailEnd/>
          </a:ln>
        </p:spPr>
      </p:sp>
      <p:sp>
        <p:nvSpPr>
          <p:cNvPr id="301058"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Example of 371 field to record address of the government.</a:t>
            </a:r>
          </a:p>
          <a:p>
            <a:pPr eaLnBrk="1" hangingPunct="1">
              <a:spcBef>
                <a:spcPct val="0"/>
              </a:spcBef>
            </a:pPr>
            <a:endParaRPr lang="en-US" dirty="0"/>
          </a:p>
          <a:p>
            <a:pPr eaLnBrk="1" hangingPunct="1">
              <a:spcBef>
                <a:spcPct val="0"/>
              </a:spcBef>
            </a:pPr>
            <a:r>
              <a:rPr lang="en-US" dirty="0"/>
              <a:t>371 $a = Address</a:t>
            </a:r>
          </a:p>
          <a:p>
            <a:pPr eaLnBrk="1" hangingPunct="1">
              <a:spcBef>
                <a:spcPct val="0"/>
              </a:spcBef>
            </a:pPr>
            <a:r>
              <a:rPr lang="en-US" dirty="0"/>
              <a:t>371 $b = City</a:t>
            </a:r>
          </a:p>
          <a:p>
            <a:pPr eaLnBrk="1" hangingPunct="1">
              <a:spcBef>
                <a:spcPct val="0"/>
              </a:spcBef>
            </a:pPr>
            <a:r>
              <a:rPr lang="en-US" dirty="0"/>
              <a:t>371 $c = Intermediate jurisdiction</a:t>
            </a:r>
          </a:p>
          <a:p>
            <a:pPr eaLnBrk="1" hangingPunct="1">
              <a:spcBef>
                <a:spcPct val="0"/>
              </a:spcBef>
            </a:pPr>
            <a:r>
              <a:rPr lang="en-US" dirty="0"/>
              <a:t>371 $d = Country</a:t>
            </a:r>
          </a:p>
          <a:p>
            <a:pPr eaLnBrk="1" hangingPunct="1">
              <a:spcBef>
                <a:spcPct val="0"/>
              </a:spcBef>
            </a:pPr>
            <a:r>
              <a:rPr lang="en-US" dirty="0"/>
              <a:t>371 $e = Postal code</a:t>
            </a:r>
          </a:p>
          <a:p>
            <a:pPr eaLnBrk="1" hangingPunct="1">
              <a:spcBef>
                <a:spcPct val="0"/>
              </a:spcBef>
            </a:pPr>
            <a:r>
              <a:rPr lang="en-US" dirty="0"/>
              <a:t>371 $m = Electronic mail address</a:t>
            </a:r>
          </a:p>
          <a:p>
            <a:pPr eaLnBrk="1" hangingPunct="1">
              <a:spcBef>
                <a:spcPct val="0"/>
              </a:spcBef>
            </a:pPr>
            <a:r>
              <a:rPr lang="en-US" dirty="0"/>
              <a:t>371 $u = Uniform Resource Identifier</a:t>
            </a:r>
          </a:p>
          <a:p>
            <a:pPr eaLnBrk="1" hangingPunct="1">
              <a:spcBef>
                <a:spcPct val="0"/>
              </a:spcBef>
            </a:pPr>
            <a:r>
              <a:rPr lang="en-US" dirty="0"/>
              <a:t>371 $v = Source of information</a:t>
            </a:r>
          </a:p>
        </p:txBody>
      </p:sp>
      <p:sp>
        <p:nvSpPr>
          <p:cNvPr id="301059" name="Slide Number Placeholder 3"/>
          <p:cNvSpPr>
            <a:spLocks noGrp="1"/>
          </p:cNvSpPr>
          <p:nvPr>
            <p:ph type="sldNum" sz="quarter" idx="5"/>
          </p:nvPr>
        </p:nvSpPr>
        <p:spPr>
          <a:noFill/>
        </p:spPr>
        <p:txBody>
          <a:bodyPr/>
          <a:lstStyle/>
          <a:p>
            <a:pPr defTabSz="922338"/>
            <a:fld id="{F40A920B-998A-4A2F-985F-D3345CD2F440}" type="slidenum">
              <a:rPr lang="en-US" smtClean="0"/>
              <a:pPr defTabSz="922338"/>
              <a:t>149</a:t>
            </a:fld>
            <a:endParaRPr lang="en-US"/>
          </a:p>
        </p:txBody>
      </p:sp>
    </p:spTree>
    <p:extLst>
      <p:ext uri="{BB962C8B-B14F-4D97-AF65-F5344CB8AC3E}">
        <p14:creationId xmlns:p14="http://schemas.microsoft.com/office/powerpoint/2010/main" val="165174454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bwMode="auto">
          <a:noFill/>
          <a:ln>
            <a:solidFill>
              <a:srgbClr val="000000"/>
            </a:solidFill>
            <a:miter lim="800000"/>
            <a:headEnd/>
            <a:tailEnd/>
          </a:ln>
        </p:spPr>
      </p:sp>
      <p:sp>
        <p:nvSpPr>
          <p:cNvPr id="303106"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It might not be first very obvious whether a place can have an associated institution, but as you can see from this slide, it can.  Seven First Nations in Saskatchewan are members of a body called the Saskatoon Tribal Council.</a:t>
            </a:r>
          </a:p>
        </p:txBody>
      </p:sp>
      <p:sp>
        <p:nvSpPr>
          <p:cNvPr id="303107" name="Slide Number Placeholder 3"/>
          <p:cNvSpPr>
            <a:spLocks noGrp="1"/>
          </p:cNvSpPr>
          <p:nvPr>
            <p:ph type="sldNum" sz="quarter" idx="5"/>
          </p:nvPr>
        </p:nvSpPr>
        <p:spPr>
          <a:noFill/>
        </p:spPr>
        <p:txBody>
          <a:bodyPr/>
          <a:lstStyle/>
          <a:p>
            <a:pPr defTabSz="922338"/>
            <a:fld id="{83BDE4E5-3398-4FB4-A8E0-AA0B1166B563}" type="slidenum">
              <a:rPr lang="en-US" smtClean="0"/>
              <a:pPr defTabSz="922338"/>
              <a:t>150</a:t>
            </a:fld>
            <a:endParaRPr lang="en-US"/>
          </a:p>
        </p:txBody>
      </p:sp>
    </p:spTree>
    <p:extLst>
      <p:ext uri="{BB962C8B-B14F-4D97-AF65-F5344CB8AC3E}">
        <p14:creationId xmlns:p14="http://schemas.microsoft.com/office/powerpoint/2010/main" val="211130640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bwMode="auto">
          <a:noFill/>
          <a:ln>
            <a:solidFill>
              <a:srgbClr val="000000"/>
            </a:solidFill>
            <a:miter lim="800000"/>
            <a:headEnd/>
            <a:tailEnd/>
          </a:ln>
        </p:spPr>
      </p:sp>
      <p:sp>
        <p:nvSpPr>
          <p:cNvPr id="305154" name="Notes Placeholder 2"/>
          <p:cNvSpPr>
            <a:spLocks noGrp="1"/>
          </p:cNvSpPr>
          <p:nvPr>
            <p:ph type="body" idx="1"/>
          </p:nvPr>
        </p:nvSpPr>
        <p:spPr>
          <a:noFill/>
          <a:ln/>
        </p:spPr>
        <p:txBody>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Example of an associated institution or affiliation.  The council has been established in the LC/NACO Authority File, so the cataloger records the authorized access point for the corporate body and adds a subfield $2 for </a:t>
            </a:r>
            <a:r>
              <a:rPr lang="en-US" dirty="0" err="1"/>
              <a:t>naf</a:t>
            </a:r>
            <a:r>
              <a:rPr lang="en-US" dirty="0"/>
              <a:t>.</a:t>
            </a:r>
          </a:p>
        </p:txBody>
      </p:sp>
      <p:sp>
        <p:nvSpPr>
          <p:cNvPr id="305155" name="Slide Number Placeholder 3"/>
          <p:cNvSpPr>
            <a:spLocks noGrp="1"/>
          </p:cNvSpPr>
          <p:nvPr>
            <p:ph type="sldNum" sz="quarter" idx="5"/>
          </p:nvPr>
        </p:nvSpPr>
        <p:spPr>
          <a:noFill/>
        </p:spPr>
        <p:txBody>
          <a:bodyPr/>
          <a:lstStyle/>
          <a:p>
            <a:pPr defTabSz="922338"/>
            <a:fld id="{DFF82BD4-AC0F-4ABC-8F74-BFC0291866A5}" type="slidenum">
              <a:rPr lang="en-US" smtClean="0"/>
              <a:pPr defTabSz="922338"/>
              <a:t>151</a:t>
            </a:fld>
            <a:endParaRPr lang="en-US"/>
          </a:p>
        </p:txBody>
      </p:sp>
    </p:spTree>
    <p:extLst>
      <p:ext uri="{BB962C8B-B14F-4D97-AF65-F5344CB8AC3E}">
        <p14:creationId xmlns:p14="http://schemas.microsoft.com/office/powerpoint/2010/main" val="285833912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bwMode="auto">
          <a:noFill/>
          <a:ln>
            <a:solidFill>
              <a:srgbClr val="000000"/>
            </a:solidFill>
            <a:miter lim="800000"/>
            <a:headEnd/>
            <a:tailEnd/>
          </a:ln>
        </p:spPr>
      </p:sp>
      <p:sp>
        <p:nvSpPr>
          <p:cNvPr id="307202"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Another example of an associated institution.  The Village of Barrington Hills, Illinois is a member of the Barrington Area Council of Governments.</a:t>
            </a:r>
          </a:p>
        </p:txBody>
      </p:sp>
      <p:sp>
        <p:nvSpPr>
          <p:cNvPr id="307203" name="Slide Number Placeholder 3"/>
          <p:cNvSpPr>
            <a:spLocks noGrp="1"/>
          </p:cNvSpPr>
          <p:nvPr>
            <p:ph type="sldNum" sz="quarter" idx="5"/>
          </p:nvPr>
        </p:nvSpPr>
        <p:spPr>
          <a:noFill/>
        </p:spPr>
        <p:txBody>
          <a:bodyPr/>
          <a:lstStyle/>
          <a:p>
            <a:pPr defTabSz="922338"/>
            <a:fld id="{5D0D203F-327E-4877-BDE4-E0FC1D13CE45}" type="slidenum">
              <a:rPr lang="en-US" smtClean="0"/>
              <a:pPr defTabSz="922338"/>
              <a:t>152</a:t>
            </a:fld>
            <a:endParaRPr lang="en-US"/>
          </a:p>
        </p:txBody>
      </p:sp>
    </p:spTree>
    <p:extLst>
      <p:ext uri="{BB962C8B-B14F-4D97-AF65-F5344CB8AC3E}">
        <p14:creationId xmlns:p14="http://schemas.microsoft.com/office/powerpoint/2010/main" val="293778955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bwMode="auto">
          <a:noFill/>
          <a:ln>
            <a:solidFill>
              <a:srgbClr val="000000"/>
            </a:solidFill>
            <a:miter lim="800000"/>
            <a:headEnd/>
            <a:tailEnd/>
          </a:ln>
        </p:spPr>
      </p:sp>
      <p:sp>
        <p:nvSpPr>
          <p:cNvPr id="309250" name="Notes Placeholder 2"/>
          <p:cNvSpPr>
            <a:spLocks noGrp="1"/>
          </p:cNvSpPr>
          <p:nvPr>
            <p:ph type="body" idx="1"/>
          </p:nvPr>
        </p:nvSpPr>
        <p:spPr>
          <a:noFill/>
          <a:ln/>
        </p:spPr>
        <p:txBody>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Optional administrative history note.</a:t>
            </a:r>
          </a:p>
        </p:txBody>
      </p:sp>
      <p:sp>
        <p:nvSpPr>
          <p:cNvPr id="309251" name="Slide Number Placeholder 3"/>
          <p:cNvSpPr>
            <a:spLocks noGrp="1"/>
          </p:cNvSpPr>
          <p:nvPr>
            <p:ph type="sldNum" sz="quarter" idx="5"/>
          </p:nvPr>
        </p:nvSpPr>
        <p:spPr>
          <a:noFill/>
        </p:spPr>
        <p:txBody>
          <a:bodyPr/>
          <a:lstStyle/>
          <a:p>
            <a:pPr defTabSz="922338"/>
            <a:fld id="{1284A32C-CBA1-4D85-8090-9F1986C1648B}" type="slidenum">
              <a:rPr lang="en-US" smtClean="0"/>
              <a:pPr defTabSz="922338"/>
              <a:t>153</a:t>
            </a:fld>
            <a:endParaRPr lang="en-US"/>
          </a:p>
        </p:txBody>
      </p:sp>
    </p:spTree>
    <p:extLst>
      <p:ext uri="{BB962C8B-B14F-4D97-AF65-F5344CB8AC3E}">
        <p14:creationId xmlns:p14="http://schemas.microsoft.com/office/powerpoint/2010/main" val="423827858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83D2-84D1-87F7-E59F-2972F78D4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6B7DE-C5DD-9542-E5A9-D1D18342F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F8400-19FE-FF22-AF64-1027E70FB43F}"/>
              </a:ext>
            </a:extLst>
          </p:cNvPr>
          <p:cNvSpPr>
            <a:spLocks noGrp="1"/>
          </p:cNvSpPr>
          <p:nvPr>
            <p:ph type="body" idx="1"/>
          </p:nvPr>
        </p:nvSpPr>
        <p:spPr/>
        <p:txBody>
          <a:bodyPr/>
          <a:lstStyle/>
          <a:p>
            <a:r>
              <a:rPr lang="en-US" dirty="0"/>
              <a:t>July 30, 2025: replaced example in slide and updated speaker notes</a:t>
            </a:r>
          </a:p>
          <a:p>
            <a:r>
              <a:rPr lang="en-US" dirty="0"/>
              <a:t>October 7, 2024: new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Record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but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p:txBody>
      </p:sp>
      <p:sp>
        <p:nvSpPr>
          <p:cNvPr id="4" name="Slide Number Placeholder 3">
            <a:extLst>
              <a:ext uri="{FF2B5EF4-FFF2-40B4-BE49-F238E27FC236}">
                <a16:creationId xmlns:a16="http://schemas.microsoft.com/office/drawing/2014/main" id="{6DC69785-C078-C64E-F21F-BBE7A8F32DDE}"/>
              </a:ext>
            </a:extLst>
          </p:cNvPr>
          <p:cNvSpPr>
            <a:spLocks noGrp="1"/>
          </p:cNvSpPr>
          <p:nvPr>
            <p:ph type="sldNum" sz="quarter" idx="5"/>
          </p:nvPr>
        </p:nvSpPr>
        <p:spPr/>
        <p:txBody>
          <a:bodyPr/>
          <a:lstStyle/>
          <a:p>
            <a:pPr>
              <a:defRPr/>
            </a:pPr>
            <a:fld id="{36A79601-13A3-4D6B-8958-857173E37CDC}" type="slidenum">
              <a:rPr lang="en-US" smtClean="0"/>
              <a:pPr>
                <a:defRPr/>
              </a:pPr>
              <a:t>154</a:t>
            </a:fld>
            <a:endParaRPr lang="en-US"/>
          </a:p>
        </p:txBody>
      </p:sp>
    </p:spTree>
    <p:extLst>
      <p:ext uri="{BB962C8B-B14F-4D97-AF65-F5344CB8AC3E}">
        <p14:creationId xmlns:p14="http://schemas.microsoft.com/office/powerpoint/2010/main" val="127911788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bwMode="auto">
          <a:noFill/>
          <a:ln>
            <a:solidFill>
              <a:srgbClr val="000000"/>
            </a:solidFill>
            <a:miter lim="800000"/>
            <a:headEnd/>
            <a:tailEnd/>
          </a:ln>
        </p:spPr>
      </p:sp>
      <p:sp>
        <p:nvSpPr>
          <p:cNvPr id="31129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Using all that you’ve learned and practiced, create complete NARs for the places in the following exercises.  Don’t worry if you don’t know the correct Cartographic Data Source Code(s) to use in field 034, or the correct Geographic Area Code to use in field 043.  They can easily be looked up online when you need to use them in NARs that you’re creating.  The answers to these exercises will have them.  Concentrate on the authorized access point, variant access points, and the 046 and 3XX fields.</a:t>
            </a:r>
          </a:p>
        </p:txBody>
      </p:sp>
      <p:sp>
        <p:nvSpPr>
          <p:cNvPr id="311299" name="Slide Number Placeholder 3"/>
          <p:cNvSpPr>
            <a:spLocks noGrp="1"/>
          </p:cNvSpPr>
          <p:nvPr>
            <p:ph type="sldNum" sz="quarter" idx="5"/>
          </p:nvPr>
        </p:nvSpPr>
        <p:spPr>
          <a:noFill/>
        </p:spPr>
        <p:txBody>
          <a:bodyPr/>
          <a:lstStyle/>
          <a:p>
            <a:pPr defTabSz="922338"/>
            <a:fld id="{9E550D33-BD55-4BDA-9E8F-1B136D85C98F}" type="slidenum">
              <a:rPr lang="en-US" smtClean="0"/>
              <a:pPr defTabSz="922338"/>
              <a:t>155</a:t>
            </a:fld>
            <a:endParaRPr lang="en-US"/>
          </a:p>
        </p:txBody>
      </p:sp>
    </p:spTree>
    <p:extLst>
      <p:ext uri="{BB962C8B-B14F-4D97-AF65-F5344CB8AC3E}">
        <p14:creationId xmlns:p14="http://schemas.microsoft.com/office/powerpoint/2010/main" val="67019744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bwMode="auto">
          <a:noFill/>
          <a:ln>
            <a:solidFill>
              <a:srgbClr val="000000"/>
            </a:solidFill>
            <a:miter lim="800000"/>
            <a:headEnd/>
            <a:tailEnd/>
          </a:ln>
        </p:spPr>
      </p:sp>
      <p:sp>
        <p:nvSpPr>
          <p:cNvPr id="313346" name="Notes Placeholder 2"/>
          <p:cNvSpPr>
            <a:spLocks noGrp="1"/>
          </p:cNvSpPr>
          <p:nvPr>
            <p:ph type="body" idx="1"/>
          </p:nvPr>
        </p:nvSpPr>
        <p:spPr>
          <a:noFill/>
          <a:ln/>
        </p:spPr>
        <p:txBody>
          <a:bodyPr/>
          <a:lstStyle/>
          <a:p>
            <a:pPr eaLnBrk="1" hangingPunct="1">
              <a:spcBef>
                <a:spcPct val="0"/>
              </a:spcBef>
            </a:pPr>
            <a:r>
              <a:rPr lang="en-US" dirty="0"/>
              <a:t>January 16, 2015</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034, 043, 3XX, and form of geographic subdivision in 781.</a:t>
            </a:r>
          </a:p>
          <a:p>
            <a:pPr eaLnBrk="1" hangingPunct="1">
              <a:spcBef>
                <a:spcPct val="0"/>
              </a:spcBef>
            </a:pPr>
            <a:endParaRPr lang="en-US" dirty="0"/>
          </a:p>
          <a:p>
            <a:pPr eaLnBrk="1" hangingPunct="1">
              <a:spcBef>
                <a:spcPct val="0"/>
              </a:spcBef>
            </a:pPr>
            <a:r>
              <a:rPr lang="en-US" dirty="0"/>
              <a:t>034      $d -111.9563298 $e -111.9563298 $f 39.9527303 $g 39.9527303 $2 </a:t>
            </a:r>
            <a:r>
              <a:rPr lang="en-US" dirty="0" err="1"/>
              <a:t>gnis</a:t>
            </a:r>
            <a:endParaRPr lang="en-US" dirty="0"/>
          </a:p>
          <a:p>
            <a:pPr eaLnBrk="1" hangingPunct="1">
              <a:spcBef>
                <a:spcPct val="0"/>
              </a:spcBef>
            </a:pPr>
            <a:r>
              <a:rPr lang="en-US" dirty="0"/>
              <a:t>034      $d W1115723 $e W1115723 $f N0395710 $g N0395710 $2 </a:t>
            </a:r>
            <a:r>
              <a:rPr lang="en-US" dirty="0" err="1"/>
              <a:t>gnis</a:t>
            </a:r>
            <a:endParaRPr lang="en-US" dirty="0"/>
          </a:p>
          <a:p>
            <a:pPr eaLnBrk="1" hangingPunct="1">
              <a:spcBef>
                <a:spcPct val="0"/>
              </a:spcBef>
            </a:pPr>
            <a:r>
              <a:rPr lang="en-US" dirty="0"/>
              <a:t>043      n-us-</a:t>
            </a:r>
            <a:r>
              <a:rPr lang="en-US" dirty="0" err="1"/>
              <a:t>ut</a:t>
            </a:r>
            <a:endParaRPr lang="en-US" dirty="0"/>
          </a:p>
          <a:p>
            <a:pPr eaLnBrk="1" hangingPunct="1">
              <a:spcBef>
                <a:spcPct val="0"/>
              </a:spcBef>
            </a:pPr>
            <a:r>
              <a:rPr lang="en-US" dirty="0"/>
              <a:t>151      Mount Nebo (Utah)</a:t>
            </a:r>
          </a:p>
          <a:p>
            <a:pPr eaLnBrk="1" hangingPunct="1">
              <a:spcBef>
                <a:spcPct val="0"/>
              </a:spcBef>
            </a:pPr>
            <a:r>
              <a:rPr lang="en-US" dirty="0"/>
              <a:t>368      $b Cities and towns $2 </a:t>
            </a:r>
            <a:r>
              <a:rPr lang="en-US" dirty="0" err="1"/>
              <a:t>lcsh</a:t>
            </a:r>
            <a:endParaRPr lang="en-US" dirty="0"/>
          </a:p>
          <a:p>
            <a:pPr eaLnBrk="1" hangingPunct="1">
              <a:spcBef>
                <a:spcPct val="0"/>
              </a:spcBef>
            </a:pPr>
            <a:r>
              <a:rPr lang="en-US" dirty="0"/>
              <a:t>370      $c United States $e Utah   </a:t>
            </a:r>
            <a:r>
              <a:rPr lang="en-US" i="1" dirty="0"/>
              <a:t>and/or perhaps: </a:t>
            </a:r>
            <a:r>
              <a:rPr lang="en-US" dirty="0"/>
              <a:t>$e Utah County (Utah) $2 </a:t>
            </a:r>
            <a:r>
              <a:rPr lang="en-US" dirty="0" err="1"/>
              <a:t>naf</a:t>
            </a:r>
            <a:endParaRPr lang="en-US" dirty="0"/>
          </a:p>
          <a:p>
            <a:pPr eaLnBrk="1" hangingPunct="1">
              <a:spcBef>
                <a:spcPct val="0"/>
              </a:spcBef>
            </a:pPr>
            <a:r>
              <a:rPr lang="en-US" dirty="0"/>
              <a:t>451      Mt. Nebo (Utah)</a:t>
            </a:r>
          </a:p>
          <a:p>
            <a:pPr eaLnBrk="1" hangingPunct="1">
              <a:spcBef>
                <a:spcPct val="0"/>
              </a:spcBef>
            </a:pPr>
            <a:r>
              <a:rPr lang="en-US" dirty="0"/>
              <a:t>451      </a:t>
            </a:r>
            <a:r>
              <a:rPr lang="en-US" dirty="0" err="1"/>
              <a:t>Elberta</a:t>
            </a:r>
            <a:r>
              <a:rPr lang="en-US" dirty="0"/>
              <a:t> (Utah)</a:t>
            </a:r>
          </a:p>
          <a:p>
            <a:pPr eaLnBrk="1" hangingPunct="1">
              <a:spcBef>
                <a:spcPct val="0"/>
              </a:spcBef>
            </a:pPr>
            <a:r>
              <a:rPr lang="en-US" dirty="0"/>
              <a:t>781 _0 $z Utah $z Mount Nebo</a:t>
            </a:r>
          </a:p>
          <a:p>
            <a:pPr eaLnBrk="1" hangingPunct="1">
              <a:spcBef>
                <a:spcPct val="0"/>
              </a:spcBef>
            </a:pPr>
            <a:endParaRPr lang="en-US" dirty="0"/>
          </a:p>
          <a:p>
            <a:pPr eaLnBrk="1" hangingPunct="1">
              <a:spcBef>
                <a:spcPct val="0"/>
              </a:spcBef>
            </a:pPr>
            <a:r>
              <a:rPr lang="en-US" i="1" dirty="0"/>
              <a:t>Note:</a:t>
            </a:r>
            <a:r>
              <a:rPr lang="en-US" dirty="0"/>
              <a:t> always choose “Mount” over “Mt.” for the preferred name, even if sources consulted only use “Mt.”  Conflicts in NARs only have to be broken between jurisdictions, not with non-jurisdictional geographic features like mountains, rivers, lakes, etc.  If a subject heading for a place with the same name is needed, the conflict will be broken in the subject heading: Nebo, Mount (Utah : Mountain)</a:t>
            </a:r>
          </a:p>
        </p:txBody>
      </p:sp>
      <p:sp>
        <p:nvSpPr>
          <p:cNvPr id="313347" name="Slide Number Placeholder 3"/>
          <p:cNvSpPr>
            <a:spLocks noGrp="1"/>
          </p:cNvSpPr>
          <p:nvPr>
            <p:ph type="sldNum" sz="quarter" idx="5"/>
          </p:nvPr>
        </p:nvSpPr>
        <p:spPr>
          <a:noFill/>
        </p:spPr>
        <p:txBody>
          <a:bodyPr/>
          <a:lstStyle/>
          <a:p>
            <a:pPr defTabSz="922338"/>
            <a:fld id="{A1F22A1B-DFE3-4105-82FA-BA0A577207E6}" type="slidenum">
              <a:rPr lang="en-US" smtClean="0"/>
              <a:pPr defTabSz="922338"/>
              <a:t>156</a:t>
            </a:fld>
            <a:endParaRPr lang="en-US"/>
          </a:p>
        </p:txBody>
      </p:sp>
    </p:spTree>
    <p:extLst>
      <p:ext uri="{BB962C8B-B14F-4D97-AF65-F5344CB8AC3E}">
        <p14:creationId xmlns:p14="http://schemas.microsoft.com/office/powerpoint/2010/main" val="141666772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bwMode="auto">
          <a:noFill/>
          <a:ln>
            <a:solidFill>
              <a:srgbClr val="000000"/>
            </a:solidFill>
            <a:miter lim="800000"/>
            <a:headEnd/>
            <a:tailEnd/>
          </a:ln>
        </p:spPr>
      </p:sp>
      <p:sp>
        <p:nvSpPr>
          <p:cNvPr id="315394" name="Notes Placeholder 2"/>
          <p:cNvSpPr>
            <a:spLocks noGrp="1"/>
          </p:cNvSpPr>
          <p:nvPr>
            <p:ph type="body" idx="1"/>
          </p:nvPr>
        </p:nvSpPr>
        <p:spPr>
          <a:noFill/>
          <a:ln/>
        </p:spPr>
        <p:txBody>
          <a:bodyPr/>
          <a:lstStyle/>
          <a:p>
            <a:pPr eaLnBrk="1" hangingPunct="1">
              <a:spcBef>
                <a:spcPct val="0"/>
              </a:spcBef>
            </a:pPr>
            <a:r>
              <a:rPr lang="en-US" dirty="0"/>
              <a:t>March 21, 2017: added controlled vocabulary to 368</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 and in speaker notes</a:t>
            </a:r>
          </a:p>
          <a:p>
            <a:pPr eaLnBrk="1" hangingPunct="1">
              <a:spcBef>
                <a:spcPct val="0"/>
              </a:spcBef>
            </a:pPr>
            <a:endParaRPr lang="en-US" dirty="0"/>
          </a:p>
          <a:p>
            <a:pPr eaLnBrk="1" hangingPunct="1">
              <a:spcBef>
                <a:spcPct val="0"/>
              </a:spcBef>
            </a:pPr>
            <a:r>
              <a:rPr lang="en-US" sz="1000" dirty="0"/>
              <a:t>Based on information provided in the 670 citations, create an NAR for the place.  Optionally record attributes of the place in 034, 043, 046, 3XX, and form of geographic subdivision in 781.</a:t>
            </a:r>
          </a:p>
          <a:p>
            <a:pPr eaLnBrk="1" hangingPunct="1">
              <a:spcBef>
                <a:spcPct val="0"/>
              </a:spcBef>
            </a:pPr>
            <a:endParaRPr lang="en-US" sz="1000" dirty="0"/>
          </a:p>
          <a:p>
            <a:pPr eaLnBrk="1" hangingPunct="1">
              <a:spcBef>
                <a:spcPct val="0"/>
              </a:spcBef>
            </a:pPr>
            <a:r>
              <a:rPr lang="en-US" sz="1000" dirty="0"/>
              <a:t>034      $d W0803500 $e W0803500 $f S0020500 $g S0020500 $2 </a:t>
            </a:r>
            <a:r>
              <a:rPr lang="en-US" sz="1000" dirty="0" err="1"/>
              <a:t>geonet</a:t>
            </a:r>
            <a:endParaRPr lang="en-US" sz="1000" dirty="0"/>
          </a:p>
          <a:p>
            <a:pPr eaLnBrk="1" hangingPunct="1">
              <a:spcBef>
                <a:spcPct val="0"/>
              </a:spcBef>
            </a:pPr>
            <a:r>
              <a:rPr lang="en-US" sz="1000" dirty="0"/>
              <a:t>034      $d -80.583333 $e -80.583333 $f -2.083333 $g -2.083333 $2 </a:t>
            </a:r>
            <a:r>
              <a:rPr lang="en-US" sz="1000" dirty="0" err="1"/>
              <a:t>geonet</a:t>
            </a:r>
            <a:endParaRPr lang="en-US" sz="1000" dirty="0"/>
          </a:p>
          <a:p>
            <a:pPr eaLnBrk="1" hangingPunct="1">
              <a:spcBef>
                <a:spcPct val="0"/>
              </a:spcBef>
            </a:pPr>
            <a:r>
              <a:rPr lang="en-US" sz="1000" dirty="0"/>
              <a:t>043      s-</a:t>
            </a:r>
            <a:r>
              <a:rPr lang="en-US" sz="1000" dirty="0" err="1"/>
              <a:t>ec</a:t>
            </a:r>
            <a:r>
              <a:rPr lang="en-US" sz="1000" dirty="0"/>
              <a:t>---</a:t>
            </a:r>
          </a:p>
          <a:p>
            <a:pPr eaLnBrk="1" hangingPunct="1">
              <a:spcBef>
                <a:spcPct val="0"/>
              </a:spcBef>
            </a:pPr>
            <a:r>
              <a:rPr lang="en-US" sz="1000" dirty="0"/>
              <a:t>046      $s 2007 $2 </a:t>
            </a:r>
            <a:r>
              <a:rPr lang="en-US" sz="1000" dirty="0" err="1"/>
              <a:t>edtf</a:t>
            </a:r>
            <a:endParaRPr lang="en-US" sz="1000" dirty="0"/>
          </a:p>
          <a:p>
            <a:pPr eaLnBrk="1" hangingPunct="1">
              <a:spcBef>
                <a:spcPct val="0"/>
              </a:spcBef>
            </a:pPr>
            <a:r>
              <a:rPr lang="en-US" sz="1000" dirty="0"/>
              <a:t>151      Santa Elena (Ecuador : Province)</a:t>
            </a:r>
          </a:p>
          <a:p>
            <a:pPr eaLnBrk="1" hangingPunct="1">
              <a:spcBef>
                <a:spcPct val="0"/>
              </a:spcBef>
            </a:pPr>
            <a:r>
              <a:rPr lang="en-US" sz="1000" dirty="0"/>
              <a:t>368      $b Province </a:t>
            </a:r>
            <a:r>
              <a:rPr lang="en-US" sz="1000" i="1" dirty="0"/>
              <a:t>or </a:t>
            </a:r>
            <a:r>
              <a:rPr lang="en-US" sz="1000" i="0" dirty="0"/>
              <a:t>$b Provinces $2 </a:t>
            </a:r>
            <a:r>
              <a:rPr lang="en-US" sz="1000" i="0" dirty="0" err="1"/>
              <a:t>aat</a:t>
            </a:r>
            <a:endParaRPr lang="en-US" sz="1000" dirty="0"/>
          </a:p>
          <a:p>
            <a:pPr eaLnBrk="1" hangingPunct="1">
              <a:spcBef>
                <a:spcPct val="0"/>
              </a:spcBef>
            </a:pPr>
            <a:r>
              <a:rPr lang="en-US" sz="1000" dirty="0"/>
              <a:t>370      $c Ecuador $2 </a:t>
            </a:r>
            <a:r>
              <a:rPr lang="en-US" sz="1000" dirty="0" err="1"/>
              <a:t>naf</a:t>
            </a:r>
            <a:endParaRPr lang="en-US" sz="1000" dirty="0"/>
          </a:p>
          <a:p>
            <a:pPr eaLnBrk="1" hangingPunct="1">
              <a:spcBef>
                <a:spcPct val="0"/>
              </a:spcBef>
            </a:pPr>
            <a:r>
              <a:rPr lang="en-US" sz="1000" dirty="0"/>
              <a:t>451      Santa Elena Province (Ecuador)</a:t>
            </a:r>
          </a:p>
          <a:p>
            <a:pPr eaLnBrk="1" hangingPunct="1">
              <a:spcBef>
                <a:spcPct val="0"/>
              </a:spcBef>
            </a:pPr>
            <a:r>
              <a:rPr lang="en-US" sz="1000" dirty="0"/>
              <a:t>451      </a:t>
            </a:r>
            <a:r>
              <a:rPr lang="es-ES" sz="1000" dirty="0"/>
              <a:t>Gobierno Provincial de Santa Elena (Ecuador)</a:t>
            </a:r>
            <a:endParaRPr lang="en-US" sz="1000" dirty="0"/>
          </a:p>
          <a:p>
            <a:pPr eaLnBrk="1" hangingPunct="1">
              <a:spcBef>
                <a:spcPct val="0"/>
              </a:spcBef>
            </a:pPr>
            <a:r>
              <a:rPr lang="en-US" sz="1000" dirty="0"/>
              <a:t>451      Province of Santa Elena (Ecuador)</a:t>
            </a:r>
          </a:p>
          <a:p>
            <a:pPr eaLnBrk="1" hangingPunct="1">
              <a:spcBef>
                <a:spcPct val="0"/>
              </a:spcBef>
            </a:pPr>
            <a:r>
              <a:rPr lang="en-US" sz="1000" dirty="0"/>
              <a:t>451      </a:t>
            </a:r>
            <a:r>
              <a:rPr lang="es-ES" sz="1000" dirty="0"/>
              <a:t>Provincia de Santa Elena (Ecuador)</a:t>
            </a:r>
            <a:endParaRPr lang="en-US" sz="1000" dirty="0"/>
          </a:p>
          <a:p>
            <a:pPr eaLnBrk="1" hangingPunct="1">
              <a:spcBef>
                <a:spcPct val="0"/>
              </a:spcBef>
            </a:pPr>
            <a:r>
              <a:rPr lang="en-US" sz="1000" dirty="0"/>
              <a:t>551      Guayas (Ecuador : Province)</a:t>
            </a:r>
          </a:p>
          <a:p>
            <a:pPr eaLnBrk="1" hangingPunct="1">
              <a:spcBef>
                <a:spcPct val="0"/>
              </a:spcBef>
            </a:pPr>
            <a:r>
              <a:rPr lang="en-US" sz="1000" dirty="0"/>
              <a:t>781 _0 $z Ecuador $z Santa Elena (Province)</a:t>
            </a:r>
          </a:p>
          <a:p>
            <a:pPr eaLnBrk="1" hangingPunct="1">
              <a:spcBef>
                <a:spcPct val="0"/>
              </a:spcBef>
            </a:pPr>
            <a:endParaRPr lang="en-US" sz="1000" dirty="0"/>
          </a:p>
          <a:p>
            <a:pPr eaLnBrk="1" hangingPunct="1">
              <a:spcBef>
                <a:spcPct val="0"/>
              </a:spcBef>
            </a:pPr>
            <a:r>
              <a:rPr lang="en-US" sz="1000" i="1" dirty="0"/>
              <a:t>Note:</a:t>
            </a:r>
            <a:r>
              <a:rPr lang="en-US" sz="1000" dirty="0"/>
              <a:t> Here we have a case of a split of territory.  In such a case, both the resulting entities are valid for use as a subject, as is the earlier entity.  In this situation, Guayas province didn’t split into two new provinces, it just gave up some territory to a new province, Santa Elena.  RDA does not currently contain a relationship designator appropriate for use here, so the relationship between the two entities is coded as a simple see also relationship.  </a:t>
            </a:r>
          </a:p>
          <a:p>
            <a:pPr eaLnBrk="1" hangingPunct="1">
              <a:spcBef>
                <a:spcPct val="0"/>
              </a:spcBef>
            </a:pPr>
            <a:endParaRPr lang="en-US" sz="1000" dirty="0"/>
          </a:p>
          <a:p>
            <a:pPr eaLnBrk="1" hangingPunct="1">
              <a:spcBef>
                <a:spcPct val="0"/>
              </a:spcBef>
            </a:pPr>
            <a:r>
              <a:rPr lang="en-US" sz="1000" dirty="0"/>
              <a:t>LC-PCC PS for 16.2.2.3: If the Geographic Names Server (GNS) shows both a BGN standard and a BGN short form of the place name, generally select the longer form as the preferred name, unless RDA 16.2.2.8 (place names that include a term indicating type of jurisdiction) is applicable.  So the short form is selected, but it conflicts with a city and a canton with the same name, so there is a conflict, and the type of jurisdiction must be added to the preferred name.</a:t>
            </a:r>
          </a:p>
          <a:p>
            <a:pPr eaLnBrk="1" hangingPunct="1">
              <a:spcBef>
                <a:spcPct val="0"/>
              </a:spcBef>
            </a:pPr>
            <a:endParaRPr lang="en-US" sz="1000" dirty="0"/>
          </a:p>
          <a:p>
            <a:pPr eaLnBrk="1" hangingPunct="1">
              <a:spcBef>
                <a:spcPct val="0"/>
              </a:spcBef>
            </a:pPr>
            <a:r>
              <a:rPr lang="en-US" sz="1000" dirty="0"/>
              <a:t>In addition to the new NAR, the NAR already existing for Guayas province will also need to be revised to show the reciprocal relationship between it and Santa Elena province (next slide).</a:t>
            </a:r>
          </a:p>
        </p:txBody>
      </p:sp>
      <p:sp>
        <p:nvSpPr>
          <p:cNvPr id="315395" name="Slide Number Placeholder 3"/>
          <p:cNvSpPr>
            <a:spLocks noGrp="1"/>
          </p:cNvSpPr>
          <p:nvPr>
            <p:ph type="sldNum" sz="quarter" idx="5"/>
          </p:nvPr>
        </p:nvSpPr>
        <p:spPr>
          <a:noFill/>
        </p:spPr>
        <p:txBody>
          <a:bodyPr/>
          <a:lstStyle/>
          <a:p>
            <a:pPr defTabSz="922338"/>
            <a:fld id="{F0BB2342-DD18-4799-8843-DC3265D490A7}" type="slidenum">
              <a:rPr lang="en-US" smtClean="0"/>
              <a:pPr defTabSz="922338"/>
              <a:t>157</a:t>
            </a:fld>
            <a:endParaRPr lang="en-US"/>
          </a:p>
        </p:txBody>
      </p:sp>
    </p:spTree>
    <p:extLst>
      <p:ext uri="{BB962C8B-B14F-4D97-AF65-F5344CB8AC3E}">
        <p14:creationId xmlns:p14="http://schemas.microsoft.com/office/powerpoint/2010/main" val="69689675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bwMode="auto">
          <a:noFill/>
          <a:ln>
            <a:solidFill>
              <a:srgbClr val="000000"/>
            </a:solidFill>
            <a:miter lim="800000"/>
            <a:headEnd/>
            <a:tailEnd/>
          </a:ln>
        </p:spPr>
      </p:sp>
      <p:sp>
        <p:nvSpPr>
          <p:cNvPr id="317442" name="Notes Placeholder 2"/>
          <p:cNvSpPr>
            <a:spLocks noGrp="1"/>
          </p:cNvSpPr>
          <p:nvPr>
            <p:ph type="body" idx="1"/>
          </p:nvPr>
        </p:nvSpPr>
        <p:spPr>
          <a:noFill/>
          <a:ln/>
        </p:spPr>
        <p:txBody>
          <a:bodyPr/>
          <a:lstStyle/>
          <a:p>
            <a:pPr eaLnBrk="1" hangingPunct="1">
              <a:spcBef>
                <a:spcPct val="0"/>
              </a:spcBef>
            </a:pPr>
            <a:r>
              <a:rPr lang="en-US" dirty="0"/>
              <a:t>September 17, 2018: moved $w to</a:t>
            </a:r>
            <a:r>
              <a:rPr lang="en-US" baseline="0" dirty="0"/>
              <a:t> beginning of 551 field</a:t>
            </a:r>
            <a:endParaRPr lang="en-US" dirty="0"/>
          </a:p>
          <a:p>
            <a:pPr eaLnBrk="1" hangingPunct="1">
              <a:spcBef>
                <a:spcPct val="0"/>
              </a:spcBef>
            </a:pPr>
            <a:r>
              <a:rPr lang="en-US" dirty="0"/>
              <a:t>March 21, 2017: added controlled vocabulary to 368</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dirty="0"/>
              <a:t>Based on information provided in the new 670 citations, revise this NAR.</a:t>
            </a:r>
          </a:p>
          <a:p>
            <a:pPr eaLnBrk="1" hangingPunct="1">
              <a:spcBef>
                <a:spcPct val="0"/>
              </a:spcBef>
            </a:pPr>
            <a:endParaRPr lang="en-US" dirty="0"/>
          </a:p>
          <a:p>
            <a:pPr eaLnBrk="1" hangingPunct="1">
              <a:spcBef>
                <a:spcPct val="0"/>
              </a:spcBef>
            </a:pPr>
            <a:r>
              <a:rPr lang="en-US" dirty="0"/>
              <a:t>034      $d W0800000 $e W0800000 $f S0020000 $g S0020000 $2 other  [one might also decide to delete this, since the GNS data are more current than the coordinates from 1982]</a:t>
            </a:r>
          </a:p>
          <a:p>
            <a:pPr eaLnBrk="1" hangingPunct="1">
              <a:spcBef>
                <a:spcPct val="0"/>
              </a:spcBef>
            </a:pPr>
            <a:r>
              <a:rPr lang="en-US" dirty="0"/>
              <a:t>034      $d W0795000 $e W0795000 $f S0020000 $g S0020000 $2 </a:t>
            </a:r>
            <a:r>
              <a:rPr lang="en-US" dirty="0" err="1"/>
              <a:t>geonet</a:t>
            </a:r>
            <a:endParaRPr lang="en-US" dirty="0"/>
          </a:p>
          <a:p>
            <a:pPr eaLnBrk="1" hangingPunct="1">
              <a:spcBef>
                <a:spcPct val="0"/>
              </a:spcBef>
            </a:pPr>
            <a:r>
              <a:rPr lang="en-US" dirty="0"/>
              <a:t>034      $d -79.833333 $e -79.833333 $f -2 $g -2 $2 </a:t>
            </a:r>
            <a:r>
              <a:rPr lang="en-US" dirty="0" err="1"/>
              <a:t>geonet</a:t>
            </a:r>
            <a:endParaRPr lang="en-US" dirty="0"/>
          </a:p>
          <a:p>
            <a:pPr eaLnBrk="1" hangingPunct="1">
              <a:spcBef>
                <a:spcPct val="0"/>
              </a:spcBef>
            </a:pPr>
            <a:r>
              <a:rPr lang="en-US" dirty="0"/>
              <a:t>043      s-</a:t>
            </a:r>
            <a:r>
              <a:rPr lang="en-US" dirty="0" err="1"/>
              <a:t>ec</a:t>
            </a:r>
            <a:r>
              <a:rPr lang="en-US" dirty="0"/>
              <a:t>---</a:t>
            </a:r>
          </a:p>
          <a:p>
            <a:pPr eaLnBrk="1" hangingPunct="1">
              <a:spcBef>
                <a:spcPct val="0"/>
              </a:spcBef>
            </a:pPr>
            <a:r>
              <a:rPr lang="en-US" dirty="0"/>
              <a:t>151      Guayas (Ecuador : Province)</a:t>
            </a:r>
          </a:p>
          <a:p>
            <a:pPr eaLnBrk="1" hangingPunct="1">
              <a:spcBef>
                <a:spcPct val="0"/>
              </a:spcBef>
            </a:pPr>
            <a:r>
              <a:rPr lang="en-US" dirty="0"/>
              <a:t>368      $b Province </a:t>
            </a:r>
            <a:r>
              <a:rPr lang="en-US" sz="1200" i="1" dirty="0"/>
              <a:t>or </a:t>
            </a:r>
            <a:r>
              <a:rPr lang="en-US" sz="1200" i="0" dirty="0"/>
              <a:t>$b Provinces $2 </a:t>
            </a:r>
            <a:r>
              <a:rPr lang="en-US" sz="1200" i="0" dirty="0" err="1"/>
              <a:t>aat</a:t>
            </a:r>
            <a:endParaRPr lang="en-US" dirty="0"/>
          </a:p>
          <a:p>
            <a:pPr eaLnBrk="1" hangingPunct="1">
              <a:spcBef>
                <a:spcPct val="0"/>
              </a:spcBef>
            </a:pPr>
            <a:r>
              <a:rPr lang="en-US" dirty="0"/>
              <a:t>370      $c Ecuador $2 </a:t>
            </a:r>
            <a:r>
              <a:rPr lang="en-US" dirty="0" err="1"/>
              <a:t>naf</a:t>
            </a:r>
            <a:endParaRPr lang="en-US" dirty="0"/>
          </a:p>
          <a:p>
            <a:pPr eaLnBrk="1" hangingPunct="1">
              <a:spcBef>
                <a:spcPct val="0"/>
              </a:spcBef>
            </a:pPr>
            <a:r>
              <a:rPr lang="en-US" dirty="0"/>
              <a:t>451      </a:t>
            </a:r>
            <a:r>
              <a:rPr lang="en-US" dirty="0" err="1"/>
              <a:t>Provincia</a:t>
            </a:r>
            <a:r>
              <a:rPr lang="en-US" dirty="0"/>
              <a:t> del Guayas (Ecuador)</a:t>
            </a:r>
          </a:p>
          <a:p>
            <a:pPr eaLnBrk="1" hangingPunct="1">
              <a:spcBef>
                <a:spcPct val="0"/>
              </a:spcBef>
            </a:pPr>
            <a:r>
              <a:rPr lang="en-US" dirty="0"/>
              <a:t>451      </a:t>
            </a:r>
            <a:r>
              <a:rPr lang="es-ES" dirty="0"/>
              <a:t>Guayas </a:t>
            </a:r>
            <a:r>
              <a:rPr lang="es-ES" dirty="0" err="1"/>
              <a:t>Province</a:t>
            </a:r>
            <a:r>
              <a:rPr lang="es-ES" dirty="0"/>
              <a:t> (Ecuador)</a:t>
            </a:r>
            <a:endParaRPr lang="en-US" dirty="0"/>
          </a:p>
          <a:p>
            <a:pPr eaLnBrk="1" hangingPunct="1">
              <a:spcBef>
                <a:spcPct val="0"/>
              </a:spcBef>
            </a:pPr>
            <a:r>
              <a:rPr lang="en-US" dirty="0"/>
              <a:t>451      Province of Guayas (Ecuador)</a:t>
            </a:r>
          </a:p>
          <a:p>
            <a:pPr eaLnBrk="1" hangingPunct="1">
              <a:spcBef>
                <a:spcPct val="0"/>
              </a:spcBef>
            </a:pPr>
            <a:r>
              <a:rPr lang="en-US" dirty="0"/>
              <a:t>551      $w a $a Guayaquil (Ecuador : Province)</a:t>
            </a:r>
          </a:p>
          <a:p>
            <a:pPr eaLnBrk="1" hangingPunct="1">
              <a:spcBef>
                <a:spcPct val="0"/>
              </a:spcBef>
            </a:pPr>
            <a:r>
              <a:rPr lang="en-US" dirty="0"/>
              <a:t>551      Santa Elena (Ecuador : Province)</a:t>
            </a:r>
          </a:p>
          <a:p>
            <a:pPr eaLnBrk="1" hangingPunct="1">
              <a:spcBef>
                <a:spcPct val="0"/>
              </a:spcBef>
            </a:pPr>
            <a:r>
              <a:rPr lang="en-US" dirty="0"/>
              <a:t>781 _0 $z Ecuador $z Guayas (Province)</a:t>
            </a:r>
          </a:p>
          <a:p>
            <a:pPr eaLnBrk="1" hangingPunct="1">
              <a:spcBef>
                <a:spcPct val="0"/>
              </a:spcBef>
            </a:pPr>
            <a:endParaRPr lang="en-US" dirty="0"/>
          </a:p>
          <a:p>
            <a:pPr eaLnBrk="1" hangingPunct="1">
              <a:spcBef>
                <a:spcPct val="0"/>
              </a:spcBef>
            </a:pPr>
            <a:r>
              <a:rPr lang="en-US" i="1" dirty="0"/>
              <a:t>Note:</a:t>
            </a:r>
            <a:r>
              <a:rPr lang="en-US" dirty="0"/>
              <a:t> Here we have a case of a split of territory.  In such a case, both the resulting entities are valid for use as a subject, as is the earlier entity.  In this situation, Guayas province didn’t split into two new provinces, it just gave up some territory to a new province, Santa Elena.  RDA has a relationship designator that could be used to describe this: </a:t>
            </a:r>
            <a:r>
              <a:rPr lang="en-US" i="1" dirty="0"/>
              <a:t>product of a split</a:t>
            </a:r>
            <a:r>
              <a:rPr lang="en-US" dirty="0"/>
              <a:t>.  However, at the present time, OCLC does not validate the use of subfield $</a:t>
            </a:r>
            <a:r>
              <a:rPr lang="en-US" dirty="0" err="1"/>
              <a:t>i</a:t>
            </a:r>
            <a:r>
              <a:rPr lang="en-US" dirty="0"/>
              <a:t> in 551 fields, so a simple see also reference must be used for now.</a:t>
            </a:r>
          </a:p>
        </p:txBody>
      </p:sp>
      <p:sp>
        <p:nvSpPr>
          <p:cNvPr id="317443" name="Slide Number Placeholder 3"/>
          <p:cNvSpPr>
            <a:spLocks noGrp="1"/>
          </p:cNvSpPr>
          <p:nvPr>
            <p:ph type="sldNum" sz="quarter" idx="5"/>
          </p:nvPr>
        </p:nvSpPr>
        <p:spPr>
          <a:noFill/>
        </p:spPr>
        <p:txBody>
          <a:bodyPr/>
          <a:lstStyle/>
          <a:p>
            <a:pPr defTabSz="922338"/>
            <a:fld id="{2C5B92A3-7AA5-43A7-A119-4D410F330425}" type="slidenum">
              <a:rPr lang="en-US" smtClean="0"/>
              <a:pPr defTabSz="922338"/>
              <a:t>158</a:t>
            </a:fld>
            <a:endParaRPr lang="en-US"/>
          </a:p>
        </p:txBody>
      </p:sp>
    </p:spTree>
    <p:extLst>
      <p:ext uri="{BB962C8B-B14F-4D97-AF65-F5344CB8AC3E}">
        <p14:creationId xmlns:p14="http://schemas.microsoft.com/office/powerpoint/2010/main" val="241391743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bwMode="auto">
          <a:noFill/>
          <a:ln>
            <a:solidFill>
              <a:srgbClr val="000000"/>
            </a:solidFill>
            <a:miter lim="800000"/>
            <a:headEnd/>
            <a:tailEnd/>
          </a:ln>
        </p:spPr>
      </p:sp>
      <p:sp>
        <p:nvSpPr>
          <p:cNvPr id="31949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You are cataloging this document and will need an access point for the creator and a subject heading for the place.</a:t>
            </a:r>
          </a:p>
        </p:txBody>
      </p:sp>
      <p:sp>
        <p:nvSpPr>
          <p:cNvPr id="319491" name="Slide Number Placeholder 3"/>
          <p:cNvSpPr>
            <a:spLocks noGrp="1"/>
          </p:cNvSpPr>
          <p:nvPr>
            <p:ph type="sldNum" sz="quarter" idx="5"/>
          </p:nvPr>
        </p:nvSpPr>
        <p:spPr>
          <a:noFill/>
        </p:spPr>
        <p:txBody>
          <a:bodyPr/>
          <a:lstStyle/>
          <a:p>
            <a:pPr defTabSz="922338"/>
            <a:fld id="{B1F800ED-B937-412A-BFD6-69C92B94C4B4}" type="slidenum">
              <a:rPr lang="en-US" smtClean="0"/>
              <a:pPr defTabSz="922338"/>
              <a:t>159</a:t>
            </a:fld>
            <a:endParaRPr lang="en-US"/>
          </a:p>
        </p:txBody>
      </p:sp>
    </p:spTree>
    <p:extLst>
      <p:ext uri="{BB962C8B-B14F-4D97-AF65-F5344CB8AC3E}">
        <p14:creationId xmlns:p14="http://schemas.microsoft.com/office/powerpoint/2010/main" val="101136062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bwMode="auto">
          <a:noFill/>
          <a:ln>
            <a:solidFill>
              <a:srgbClr val="000000"/>
            </a:solidFill>
            <a:miter lim="800000"/>
            <a:headEnd/>
            <a:tailEnd/>
          </a:ln>
        </p:spPr>
      </p:sp>
      <p:sp>
        <p:nvSpPr>
          <p:cNvPr id="321538" name="Notes Placeholder 2"/>
          <p:cNvSpPr>
            <a:spLocks noGrp="1"/>
          </p:cNvSpPr>
          <p:nvPr>
            <p:ph type="body" idx="1"/>
          </p:nvPr>
        </p:nvSpPr>
        <p:spPr>
          <a:noFill/>
          <a:ln/>
        </p:spPr>
        <p:txBody>
          <a:bodyPr/>
          <a:lstStyle/>
          <a:p>
            <a:pPr eaLnBrk="1" hangingPunct="1">
              <a:spcBef>
                <a:spcPct val="0"/>
              </a:spcBef>
            </a:pPr>
            <a:r>
              <a:rPr lang="en-US" dirty="0"/>
              <a:t>March 21, 2017: added controlled vocabulary to 368</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043, 3XX, and form of geographic subdivision in 781.</a:t>
            </a:r>
          </a:p>
          <a:p>
            <a:pPr eaLnBrk="1" hangingPunct="1">
              <a:spcBef>
                <a:spcPct val="0"/>
              </a:spcBef>
            </a:pPr>
            <a:endParaRPr lang="en-US" dirty="0"/>
          </a:p>
          <a:p>
            <a:pPr eaLnBrk="1" hangingPunct="1">
              <a:spcBef>
                <a:spcPct val="0"/>
              </a:spcBef>
            </a:pPr>
            <a:r>
              <a:rPr lang="en-US" dirty="0"/>
              <a:t>LC-PCC PS for 16.4 tells us that for U.S. townships (called “towns” in some states) that encompass one or more local communities and the surrounding territory, do not include the term “township” or “town” as part of the name. Instead, add the term after the name of the state.  In this particular case, since there is more than one township in Ohio with the same name, the county name must also be included in the access point, followed by the term for type of jurisdiction.</a:t>
            </a:r>
          </a:p>
          <a:p>
            <a:pPr eaLnBrk="1" hangingPunct="1">
              <a:spcBef>
                <a:spcPct val="0"/>
              </a:spcBef>
            </a:pPr>
            <a:endParaRPr lang="en-US" dirty="0"/>
          </a:p>
          <a:p>
            <a:pPr eaLnBrk="1" hangingPunct="1">
              <a:spcBef>
                <a:spcPct val="0"/>
              </a:spcBef>
            </a:pPr>
            <a:r>
              <a:rPr lang="en-US" dirty="0"/>
              <a:t>043      n-us-oh</a:t>
            </a:r>
          </a:p>
          <a:p>
            <a:pPr eaLnBrk="1" hangingPunct="1">
              <a:spcBef>
                <a:spcPct val="0"/>
              </a:spcBef>
            </a:pPr>
            <a:r>
              <a:rPr lang="en-US" dirty="0"/>
              <a:t>151      Deerfield (Warren County, Ohio : Township)</a:t>
            </a:r>
          </a:p>
          <a:p>
            <a:pPr eaLnBrk="1" hangingPunct="1">
              <a:spcBef>
                <a:spcPct val="0"/>
              </a:spcBef>
            </a:pPr>
            <a:r>
              <a:rPr lang="en-US" dirty="0"/>
              <a:t>368      $b Township </a:t>
            </a:r>
            <a:r>
              <a:rPr lang="en-US" i="1" dirty="0"/>
              <a:t>or </a:t>
            </a:r>
            <a:r>
              <a:rPr lang="en-US" i="0" dirty="0"/>
              <a:t>$b Townships $2 </a:t>
            </a:r>
            <a:r>
              <a:rPr lang="en-US" i="0" dirty="0" err="1"/>
              <a:t>aat</a:t>
            </a:r>
            <a:endParaRPr lang="en-US" dirty="0"/>
          </a:p>
          <a:p>
            <a:pPr eaLnBrk="1" hangingPunct="1">
              <a:spcBef>
                <a:spcPct val="0"/>
              </a:spcBef>
            </a:pPr>
            <a:r>
              <a:rPr lang="en-US" dirty="0"/>
              <a:t>370      $c United States $e Warren County (Ohio) $2 </a:t>
            </a:r>
            <a:r>
              <a:rPr lang="en-US" dirty="0" err="1"/>
              <a:t>naf</a:t>
            </a:r>
            <a:endParaRPr lang="en-US" dirty="0"/>
          </a:p>
          <a:p>
            <a:pPr eaLnBrk="1" hangingPunct="1">
              <a:spcBef>
                <a:spcPct val="0"/>
              </a:spcBef>
            </a:pPr>
            <a:r>
              <a:rPr lang="en-US" dirty="0"/>
              <a:t>451      Deerfield Township (Warren County, Ohio)</a:t>
            </a:r>
          </a:p>
          <a:p>
            <a:pPr eaLnBrk="1" hangingPunct="1">
              <a:spcBef>
                <a:spcPct val="0"/>
              </a:spcBef>
            </a:pPr>
            <a:r>
              <a:rPr lang="en-US" dirty="0"/>
              <a:t>451      Township of Deerfield (Warren County, Ohio)</a:t>
            </a:r>
          </a:p>
          <a:p>
            <a:pPr eaLnBrk="1" hangingPunct="1">
              <a:spcBef>
                <a:spcPct val="0"/>
              </a:spcBef>
            </a:pPr>
            <a:r>
              <a:rPr lang="en-US" dirty="0"/>
              <a:t>781 _0 $z Ohio $z Deerfield (Warren County : Township)</a:t>
            </a:r>
          </a:p>
          <a:p>
            <a:pPr eaLnBrk="1" hangingPunct="1">
              <a:spcBef>
                <a:spcPct val="0"/>
              </a:spcBef>
            </a:pPr>
            <a:endParaRPr lang="en-US" dirty="0"/>
          </a:p>
          <a:p>
            <a:pPr eaLnBrk="1" hangingPunct="1">
              <a:spcBef>
                <a:spcPct val="0"/>
              </a:spcBef>
            </a:pPr>
            <a:r>
              <a:rPr lang="en-US" dirty="0"/>
              <a:t>The PDF for the work being cataloged can be viewed at http://virtuallibrary.cincinnatilibrary.org/lib/25/1612/deerfld-twnshp-compreh-plan.pdf</a:t>
            </a:r>
          </a:p>
        </p:txBody>
      </p:sp>
      <p:sp>
        <p:nvSpPr>
          <p:cNvPr id="321539" name="Slide Number Placeholder 3"/>
          <p:cNvSpPr>
            <a:spLocks noGrp="1"/>
          </p:cNvSpPr>
          <p:nvPr>
            <p:ph type="sldNum" sz="quarter" idx="5"/>
          </p:nvPr>
        </p:nvSpPr>
        <p:spPr>
          <a:noFill/>
        </p:spPr>
        <p:txBody>
          <a:bodyPr/>
          <a:lstStyle/>
          <a:p>
            <a:pPr defTabSz="922338"/>
            <a:fld id="{18507555-8D29-47FB-BDC8-0722D513750B}" type="slidenum">
              <a:rPr lang="en-US" smtClean="0"/>
              <a:pPr defTabSz="922338"/>
              <a:t>160</a:t>
            </a:fld>
            <a:endParaRPr lang="en-US"/>
          </a:p>
        </p:txBody>
      </p:sp>
    </p:spTree>
    <p:extLst>
      <p:ext uri="{BB962C8B-B14F-4D97-AF65-F5344CB8AC3E}">
        <p14:creationId xmlns:p14="http://schemas.microsoft.com/office/powerpoint/2010/main" val="369661195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bwMode="auto">
          <a:noFill/>
          <a:ln>
            <a:solidFill>
              <a:srgbClr val="000000"/>
            </a:solidFill>
            <a:miter lim="800000"/>
            <a:headEnd/>
            <a:tailEnd/>
          </a:ln>
        </p:spPr>
      </p:sp>
      <p:sp>
        <p:nvSpPr>
          <p:cNvPr id="323586" name="Notes Placeholder 2"/>
          <p:cNvSpPr>
            <a:spLocks noGrp="1"/>
          </p:cNvSpPr>
          <p:nvPr>
            <p:ph type="body" idx="1"/>
          </p:nvPr>
        </p:nvSpPr>
        <p:spPr>
          <a:noFill/>
          <a:ln/>
        </p:spPr>
        <p:txBody>
          <a:bodyPr/>
          <a:lstStyle/>
          <a:p>
            <a:pPr eaLnBrk="1" hangingPunct="1">
              <a:spcBef>
                <a:spcPct val="0"/>
              </a:spcBef>
            </a:pPr>
            <a:r>
              <a:rPr lang="en-US" dirty="0"/>
              <a:t>March 5, 2020: update box on slide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sz="1000" dirty="0"/>
              <a:t>You are cataloging a map.  Based on information provided in the 670 citations, create an NAR for the place depicted in the map.  Optionally record attributes of the place in 034, 043, 046, 3XX, and 667 or 781.</a:t>
            </a:r>
          </a:p>
          <a:p>
            <a:pPr eaLnBrk="1" hangingPunct="1">
              <a:spcBef>
                <a:spcPct val="0"/>
              </a:spcBef>
            </a:pPr>
            <a:endParaRPr lang="en-US" sz="1000" dirty="0"/>
          </a:p>
          <a:p>
            <a:pPr eaLnBrk="1" hangingPunct="1">
              <a:spcBef>
                <a:spcPct val="0"/>
              </a:spcBef>
            </a:pPr>
            <a:r>
              <a:rPr lang="en-US" sz="1000" dirty="0"/>
              <a:t>This is an example of a name change.  LCSH policy is that only the latest/current name of the place is valid for use as a subject.  The fixed fields Subj and Subj use must be coded to indicate that the earlier name is not valid for use as a subject.  A subject usage note may also be added in field 667.  Even though the map being cataloged is from the time when the place was named Porto Alexandre, the subject that would be assigned to it is </a:t>
            </a:r>
            <a:r>
              <a:rPr lang="en-US" sz="1000" dirty="0" err="1"/>
              <a:t>Tombua</a:t>
            </a:r>
            <a:r>
              <a:rPr lang="en-US" sz="1000" dirty="0"/>
              <a:t> (Angola) $v Maps.  Therefore, in addition to the NAR for the former name of the place, another NAR is needed for its current name (see next slide).</a:t>
            </a:r>
          </a:p>
          <a:p>
            <a:pPr eaLnBrk="1" hangingPunct="1">
              <a:spcBef>
                <a:spcPct val="0"/>
              </a:spcBef>
            </a:pPr>
            <a:endParaRPr lang="en-US" sz="1000" dirty="0"/>
          </a:p>
          <a:p>
            <a:pPr eaLnBrk="1" hangingPunct="1">
              <a:spcBef>
                <a:spcPct val="0"/>
              </a:spcBef>
            </a:pPr>
            <a:r>
              <a:rPr lang="en-US" sz="1000" dirty="0"/>
              <a:t>Ref status: a</a:t>
            </a:r>
          </a:p>
          <a:p>
            <a:pPr eaLnBrk="1" hangingPunct="1">
              <a:spcBef>
                <a:spcPct val="0"/>
              </a:spcBef>
            </a:pPr>
            <a:r>
              <a:rPr lang="en-US" sz="1000" dirty="0"/>
              <a:t>Subj: n     Subj use: b</a:t>
            </a:r>
          </a:p>
          <a:p>
            <a:pPr eaLnBrk="1" hangingPunct="1">
              <a:spcBef>
                <a:spcPct val="0"/>
              </a:spcBef>
            </a:pPr>
            <a:endParaRPr lang="en-US" sz="1000" dirty="0"/>
          </a:p>
          <a:p>
            <a:pPr eaLnBrk="1" hangingPunct="1">
              <a:spcBef>
                <a:spcPct val="0"/>
              </a:spcBef>
            </a:pPr>
            <a:r>
              <a:rPr lang="en-US" sz="1000" dirty="0"/>
              <a:t>034    $d E0115100 $e E0115100 $f S0154800 $g S0154800 $2 </a:t>
            </a:r>
            <a:r>
              <a:rPr lang="en-US" sz="1000" dirty="0" err="1"/>
              <a:t>geonet</a:t>
            </a:r>
            <a:endParaRPr lang="en-US" sz="1000" dirty="0"/>
          </a:p>
          <a:p>
            <a:pPr eaLnBrk="1" hangingPunct="1">
              <a:spcBef>
                <a:spcPct val="0"/>
              </a:spcBef>
            </a:pPr>
            <a:r>
              <a:rPr lang="en-US" sz="1000" dirty="0"/>
              <a:t>034    $d 11.85 $e 11.85 $f -15.8 $g -15.8 $2 </a:t>
            </a:r>
            <a:r>
              <a:rPr lang="en-US" sz="1000" dirty="0" err="1"/>
              <a:t>geonet</a:t>
            </a:r>
            <a:endParaRPr lang="en-US" sz="1000" dirty="0"/>
          </a:p>
          <a:p>
            <a:pPr eaLnBrk="1" hangingPunct="1">
              <a:spcBef>
                <a:spcPct val="0"/>
              </a:spcBef>
            </a:pPr>
            <a:r>
              <a:rPr lang="en-US" sz="1000" dirty="0"/>
              <a:t>043    f-</a:t>
            </a:r>
            <a:r>
              <a:rPr lang="en-US" sz="1000" dirty="0" err="1"/>
              <a:t>ao</a:t>
            </a:r>
            <a:r>
              <a:rPr lang="en-US" sz="1000" dirty="0"/>
              <a:t>---</a:t>
            </a:r>
          </a:p>
          <a:p>
            <a:pPr eaLnBrk="1" hangingPunct="1">
              <a:spcBef>
                <a:spcPct val="0"/>
              </a:spcBef>
            </a:pPr>
            <a:r>
              <a:rPr lang="en-US" sz="1000" dirty="0"/>
              <a:t>046    $s 1895 $t 1975 $2 </a:t>
            </a:r>
            <a:r>
              <a:rPr lang="en-US" sz="1000" dirty="0" err="1"/>
              <a:t>edtf</a:t>
            </a:r>
            <a:endParaRPr lang="en-US" sz="1000" dirty="0"/>
          </a:p>
          <a:p>
            <a:pPr eaLnBrk="1" hangingPunct="1">
              <a:spcBef>
                <a:spcPct val="0"/>
              </a:spcBef>
            </a:pPr>
            <a:r>
              <a:rPr lang="en-US" sz="1000" dirty="0"/>
              <a:t>151    Porto Alexandre (Angola)</a:t>
            </a:r>
          </a:p>
          <a:p>
            <a:pPr eaLnBrk="1" hangingPunct="1">
              <a:spcBef>
                <a:spcPct val="0"/>
              </a:spcBef>
            </a:pPr>
            <a:r>
              <a:rPr lang="en-US" sz="1000" dirty="0"/>
              <a:t>368    $b City    </a:t>
            </a:r>
            <a:r>
              <a:rPr lang="en-US" sz="1000" i="1" dirty="0"/>
              <a:t>or if using LCSH: </a:t>
            </a:r>
            <a:r>
              <a:rPr lang="en-US" sz="1000" dirty="0"/>
              <a:t>$b Cities and towns $2 </a:t>
            </a:r>
            <a:r>
              <a:rPr lang="en-US" sz="1000" dirty="0" err="1"/>
              <a:t>lcsh</a:t>
            </a:r>
            <a:endParaRPr lang="en-US" sz="1000" dirty="0"/>
          </a:p>
          <a:p>
            <a:pPr eaLnBrk="1" hangingPunct="1">
              <a:spcBef>
                <a:spcPct val="0"/>
              </a:spcBef>
            </a:pPr>
            <a:r>
              <a:rPr lang="en-US" sz="1000" dirty="0"/>
              <a:t>370    $c Angola  $2 </a:t>
            </a:r>
            <a:r>
              <a:rPr lang="en-US" sz="1000" dirty="0" err="1"/>
              <a:t>naf</a:t>
            </a:r>
            <a:r>
              <a:rPr lang="en-US" sz="1000" dirty="0"/>
              <a:t> </a:t>
            </a:r>
          </a:p>
          <a:p>
            <a:pPr eaLnBrk="1" hangingPunct="1">
              <a:spcBef>
                <a:spcPct val="0"/>
              </a:spcBef>
            </a:pPr>
            <a:r>
              <a:rPr lang="en-US" sz="1000" dirty="0"/>
              <a:t>451    Port Alexander (Angola)</a:t>
            </a:r>
          </a:p>
          <a:p>
            <a:pPr eaLnBrk="1" hangingPunct="1">
              <a:spcBef>
                <a:spcPct val="0"/>
              </a:spcBef>
            </a:pPr>
            <a:r>
              <a:rPr lang="en-US" sz="1000" dirty="0"/>
              <a:t>551    $w b $a </a:t>
            </a:r>
            <a:r>
              <a:rPr lang="en-US" sz="1000" dirty="0" err="1"/>
              <a:t>Tombua</a:t>
            </a:r>
            <a:r>
              <a:rPr lang="en-US" sz="1000" dirty="0"/>
              <a:t> (Angola)</a:t>
            </a:r>
          </a:p>
          <a:p>
            <a:pPr eaLnBrk="1" hangingPunct="1">
              <a:spcBef>
                <a:spcPct val="0"/>
              </a:spcBef>
            </a:pPr>
            <a:r>
              <a:rPr lang="en-US" sz="1000" dirty="0"/>
              <a:t>667    SUBJECT USAGE: This name is not valid for use as a subject. Works about this place are entered under </a:t>
            </a:r>
            <a:r>
              <a:rPr lang="en-US" sz="1000" dirty="0" err="1"/>
              <a:t>Tombua</a:t>
            </a:r>
            <a:r>
              <a:rPr lang="en-US" sz="1000" dirty="0"/>
              <a:t> (Angola).</a:t>
            </a:r>
          </a:p>
          <a:p>
            <a:pPr eaLnBrk="1" hangingPunct="1">
              <a:spcBef>
                <a:spcPct val="0"/>
              </a:spcBef>
            </a:pPr>
            <a:endParaRPr lang="en-US" sz="1000" dirty="0"/>
          </a:p>
          <a:p>
            <a:pPr eaLnBrk="1" hangingPunct="1">
              <a:spcBef>
                <a:spcPct val="0"/>
              </a:spcBef>
            </a:pPr>
            <a:r>
              <a:rPr lang="en-US" sz="1000" i="1" dirty="0"/>
              <a:t>Note:</a:t>
            </a:r>
            <a:r>
              <a:rPr lang="en-US" sz="1000" dirty="0"/>
              <a:t> Because OCLC does not currently validate relationship designators in subfield $</a:t>
            </a:r>
            <a:r>
              <a:rPr lang="en-US" sz="1000" dirty="0" err="1"/>
              <a:t>i</a:t>
            </a:r>
            <a:r>
              <a:rPr lang="en-US" sz="1000" dirty="0"/>
              <a:t> of field 551, the previous practice of using codes in subfield $w for earlier/later must still be followed.  </a:t>
            </a:r>
          </a:p>
          <a:p>
            <a:pPr eaLnBrk="1" hangingPunct="1">
              <a:spcBef>
                <a:spcPct val="0"/>
              </a:spcBef>
            </a:pPr>
            <a:endParaRPr lang="en-US" sz="1000" i="1" dirty="0"/>
          </a:p>
          <a:p>
            <a:pPr eaLnBrk="1" hangingPunct="1">
              <a:spcBef>
                <a:spcPct val="0"/>
              </a:spcBef>
            </a:pPr>
            <a:r>
              <a:rPr lang="en-US" sz="1000" i="1" dirty="0"/>
              <a:t>Note:</a:t>
            </a:r>
            <a:r>
              <a:rPr lang="en-US" sz="1000" dirty="0"/>
              <a:t> Because the earlier name is not valid for use as a subject, it is also not valid as a geographic subdivision, so no 781 field is recorded.</a:t>
            </a:r>
          </a:p>
        </p:txBody>
      </p:sp>
      <p:sp>
        <p:nvSpPr>
          <p:cNvPr id="323587" name="Slide Number Placeholder 3"/>
          <p:cNvSpPr>
            <a:spLocks noGrp="1"/>
          </p:cNvSpPr>
          <p:nvPr>
            <p:ph type="sldNum" sz="quarter" idx="5"/>
          </p:nvPr>
        </p:nvSpPr>
        <p:spPr>
          <a:noFill/>
        </p:spPr>
        <p:txBody>
          <a:bodyPr/>
          <a:lstStyle/>
          <a:p>
            <a:pPr defTabSz="922338"/>
            <a:fld id="{E866EB96-E0AD-4332-B973-F49806B236E5}" type="slidenum">
              <a:rPr lang="en-US" smtClean="0"/>
              <a:pPr defTabSz="922338"/>
              <a:t>161</a:t>
            </a:fld>
            <a:endParaRPr lang="en-US"/>
          </a:p>
        </p:txBody>
      </p:sp>
    </p:spTree>
    <p:extLst>
      <p:ext uri="{BB962C8B-B14F-4D97-AF65-F5344CB8AC3E}">
        <p14:creationId xmlns:p14="http://schemas.microsoft.com/office/powerpoint/2010/main" val="332197537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p:cNvSpPr>
          <p:nvPr>
            <p:ph type="sldImg"/>
          </p:nvPr>
        </p:nvSpPr>
        <p:spPr bwMode="auto">
          <a:noFill/>
          <a:ln>
            <a:solidFill>
              <a:srgbClr val="000000"/>
            </a:solidFill>
            <a:miter lim="800000"/>
            <a:headEnd/>
            <a:tailEnd/>
          </a:ln>
        </p:spPr>
      </p:sp>
      <p:sp>
        <p:nvSpPr>
          <p:cNvPr id="325634" name="Notes Placeholder 2"/>
          <p:cNvSpPr>
            <a:spLocks noGrp="1"/>
          </p:cNvSpPr>
          <p:nvPr>
            <p:ph type="body" idx="1"/>
          </p:nvPr>
        </p:nvSpPr>
        <p:spPr>
          <a:noFill/>
          <a:ln/>
        </p:spPr>
        <p:txBody>
          <a:bodyPr/>
          <a:lstStyle/>
          <a:p>
            <a:pPr eaLnBrk="1" hangingPunct="1">
              <a:spcBef>
                <a:spcPct val="0"/>
              </a:spcBef>
            </a:pPr>
            <a:r>
              <a:rPr lang="en-US" dirty="0"/>
              <a:t>March 5, 2020: updated box on slide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endParaRPr lang="en-US" dirty="0"/>
          </a:p>
          <a:p>
            <a:pPr eaLnBrk="1" hangingPunct="1">
              <a:spcBef>
                <a:spcPct val="0"/>
              </a:spcBef>
            </a:pPr>
            <a:r>
              <a:rPr lang="en-US" sz="1100" dirty="0"/>
              <a:t>Based on information provided in the 670 citations, create an NAR for the current name of the place.  Optionally record attributes of the place in 034, 043, 046, 3XX, 781.</a:t>
            </a:r>
          </a:p>
          <a:p>
            <a:pPr eaLnBrk="1" hangingPunct="1">
              <a:spcBef>
                <a:spcPct val="0"/>
              </a:spcBef>
            </a:pPr>
            <a:endParaRPr lang="en-US" sz="1100" dirty="0"/>
          </a:p>
          <a:p>
            <a:pPr eaLnBrk="1" hangingPunct="1">
              <a:spcBef>
                <a:spcPct val="0"/>
              </a:spcBef>
            </a:pPr>
            <a:r>
              <a:rPr lang="en-US" sz="1100" dirty="0"/>
              <a:t>This is an example of a name change.  LCSH policy is that only the latest/current name of the place is valid for use as a subject.  Even though the map being cataloged is from the time when the place was named Porto Alexandre, the subject that would be assigned to it is </a:t>
            </a:r>
            <a:r>
              <a:rPr lang="en-US" sz="1100" dirty="0" err="1"/>
              <a:t>Tombua</a:t>
            </a:r>
            <a:r>
              <a:rPr lang="en-US" sz="1100" dirty="0"/>
              <a:t> (Angola) $v Maps.  Therefore, an NAR for </a:t>
            </a:r>
            <a:r>
              <a:rPr lang="en-US" sz="1100" dirty="0" err="1"/>
              <a:t>Tombua</a:t>
            </a:r>
            <a:r>
              <a:rPr lang="en-US" sz="1100" dirty="0"/>
              <a:t> is needed.</a:t>
            </a:r>
          </a:p>
          <a:p>
            <a:pPr eaLnBrk="1" hangingPunct="1">
              <a:spcBef>
                <a:spcPct val="0"/>
              </a:spcBef>
            </a:pPr>
            <a:endParaRPr lang="en-US" sz="1100" dirty="0"/>
          </a:p>
          <a:p>
            <a:pPr eaLnBrk="1" hangingPunct="1">
              <a:spcBef>
                <a:spcPct val="0"/>
              </a:spcBef>
            </a:pPr>
            <a:r>
              <a:rPr lang="en-US" sz="1100" dirty="0"/>
              <a:t>Ref status: a</a:t>
            </a:r>
          </a:p>
          <a:p>
            <a:pPr eaLnBrk="1" hangingPunct="1">
              <a:spcBef>
                <a:spcPct val="0"/>
              </a:spcBef>
            </a:pPr>
            <a:r>
              <a:rPr lang="en-US" sz="1100" dirty="0"/>
              <a:t>Subj: a     Subj use: a</a:t>
            </a:r>
          </a:p>
          <a:p>
            <a:pPr eaLnBrk="1" hangingPunct="1">
              <a:spcBef>
                <a:spcPct val="0"/>
              </a:spcBef>
            </a:pPr>
            <a:endParaRPr lang="en-US" sz="1100" dirty="0"/>
          </a:p>
          <a:p>
            <a:pPr eaLnBrk="1" hangingPunct="1">
              <a:spcBef>
                <a:spcPct val="0"/>
              </a:spcBef>
            </a:pPr>
            <a:r>
              <a:rPr lang="en-US" sz="1100" dirty="0"/>
              <a:t>034       $d E0115100 $e E0115100 $f S0154800 $g S0154800 $2 </a:t>
            </a:r>
            <a:r>
              <a:rPr lang="en-US" sz="1100" dirty="0" err="1"/>
              <a:t>geonet</a:t>
            </a:r>
            <a:endParaRPr lang="en-US" sz="1100" dirty="0"/>
          </a:p>
          <a:p>
            <a:pPr eaLnBrk="1" hangingPunct="1">
              <a:spcBef>
                <a:spcPct val="0"/>
              </a:spcBef>
            </a:pPr>
            <a:r>
              <a:rPr lang="en-US" sz="1100" dirty="0"/>
              <a:t>034       $d 11.85 $e 11.85 $f -15.8 $g -15.8 $2 </a:t>
            </a:r>
            <a:r>
              <a:rPr lang="en-US" sz="1100" dirty="0" err="1"/>
              <a:t>geonet</a:t>
            </a:r>
            <a:endParaRPr lang="en-US" sz="1100" dirty="0"/>
          </a:p>
          <a:p>
            <a:pPr eaLnBrk="1" hangingPunct="1">
              <a:spcBef>
                <a:spcPct val="0"/>
              </a:spcBef>
            </a:pPr>
            <a:r>
              <a:rPr lang="en-US" sz="1100" dirty="0"/>
              <a:t>043       f-</a:t>
            </a:r>
            <a:r>
              <a:rPr lang="en-US" sz="1100" dirty="0" err="1"/>
              <a:t>ao</a:t>
            </a:r>
            <a:r>
              <a:rPr lang="en-US" sz="1100" dirty="0"/>
              <a:t>---</a:t>
            </a:r>
          </a:p>
          <a:p>
            <a:pPr eaLnBrk="1" hangingPunct="1">
              <a:spcBef>
                <a:spcPct val="0"/>
              </a:spcBef>
            </a:pPr>
            <a:r>
              <a:rPr lang="en-US" sz="1100" dirty="0"/>
              <a:t>046       $s 1975 $2 </a:t>
            </a:r>
            <a:r>
              <a:rPr lang="en-US" sz="1100" dirty="0" err="1"/>
              <a:t>edtf</a:t>
            </a:r>
            <a:endParaRPr lang="en-US" sz="1100" dirty="0"/>
          </a:p>
          <a:p>
            <a:pPr eaLnBrk="1" hangingPunct="1">
              <a:spcBef>
                <a:spcPct val="0"/>
              </a:spcBef>
            </a:pPr>
            <a:r>
              <a:rPr lang="en-US" sz="1100" dirty="0"/>
              <a:t>151       </a:t>
            </a:r>
            <a:r>
              <a:rPr lang="en-US" sz="1100" dirty="0" err="1"/>
              <a:t>Tombua</a:t>
            </a:r>
            <a:r>
              <a:rPr lang="en-US" sz="1100" dirty="0"/>
              <a:t> (Angola)</a:t>
            </a:r>
          </a:p>
          <a:p>
            <a:pPr eaLnBrk="1" hangingPunct="1">
              <a:spcBef>
                <a:spcPct val="0"/>
              </a:spcBef>
            </a:pPr>
            <a:r>
              <a:rPr lang="en-US" sz="1100" dirty="0"/>
              <a:t>368       $b City     </a:t>
            </a:r>
            <a:r>
              <a:rPr lang="en-US" sz="1100" i="1" dirty="0"/>
              <a:t>or if using LCSH: </a:t>
            </a:r>
            <a:r>
              <a:rPr lang="en-US" sz="1100" dirty="0"/>
              <a:t>$b Cities and towns $2 </a:t>
            </a:r>
            <a:r>
              <a:rPr lang="en-US" sz="1100" dirty="0" err="1"/>
              <a:t>lcsh</a:t>
            </a:r>
            <a:endParaRPr lang="en-US" sz="1100" dirty="0"/>
          </a:p>
          <a:p>
            <a:pPr eaLnBrk="1" hangingPunct="1">
              <a:spcBef>
                <a:spcPct val="0"/>
              </a:spcBef>
            </a:pPr>
            <a:r>
              <a:rPr lang="en-US" sz="1100" dirty="0"/>
              <a:t>370       $c Angola  </a:t>
            </a:r>
            <a:r>
              <a:rPr lang="en-US" sz="1100" i="1" dirty="0"/>
              <a:t>and perhaps </a:t>
            </a:r>
            <a:r>
              <a:rPr lang="en-US" sz="1100" dirty="0"/>
              <a:t>$e </a:t>
            </a:r>
            <a:r>
              <a:rPr lang="en-US" sz="1100" dirty="0" err="1"/>
              <a:t>Namibe</a:t>
            </a:r>
            <a:r>
              <a:rPr lang="en-US" sz="1100" dirty="0"/>
              <a:t> (Angola) $2 </a:t>
            </a:r>
            <a:r>
              <a:rPr lang="en-US" sz="1100" dirty="0" err="1"/>
              <a:t>naf</a:t>
            </a:r>
            <a:endParaRPr lang="en-US" sz="1100" dirty="0"/>
          </a:p>
          <a:p>
            <a:pPr eaLnBrk="1" hangingPunct="1">
              <a:spcBef>
                <a:spcPct val="0"/>
              </a:spcBef>
            </a:pPr>
            <a:r>
              <a:rPr lang="en-US" sz="1100" dirty="0"/>
              <a:t>451       </a:t>
            </a:r>
            <a:r>
              <a:rPr lang="en-US" sz="1100" dirty="0" err="1"/>
              <a:t>Tombwa</a:t>
            </a:r>
            <a:r>
              <a:rPr lang="en-US" sz="1100" dirty="0"/>
              <a:t> (Angola)</a:t>
            </a:r>
          </a:p>
          <a:p>
            <a:pPr eaLnBrk="1" hangingPunct="1">
              <a:spcBef>
                <a:spcPct val="0"/>
              </a:spcBef>
            </a:pPr>
            <a:r>
              <a:rPr lang="en-US" sz="1100" dirty="0"/>
              <a:t>451       </a:t>
            </a:r>
            <a:r>
              <a:rPr lang="en-US" sz="1100" dirty="0" err="1"/>
              <a:t>Tombwe</a:t>
            </a:r>
            <a:r>
              <a:rPr lang="en-US" sz="1100" dirty="0"/>
              <a:t> (Angola)</a:t>
            </a:r>
          </a:p>
          <a:p>
            <a:pPr eaLnBrk="1" hangingPunct="1">
              <a:spcBef>
                <a:spcPct val="0"/>
              </a:spcBef>
            </a:pPr>
            <a:r>
              <a:rPr lang="en-US" sz="1100" dirty="0"/>
              <a:t>551       $w a $a Porto Alexandre (Angola)</a:t>
            </a:r>
          </a:p>
          <a:p>
            <a:pPr eaLnBrk="1" hangingPunct="1">
              <a:spcBef>
                <a:spcPct val="0"/>
              </a:spcBef>
            </a:pPr>
            <a:r>
              <a:rPr lang="en-US" sz="1100" dirty="0"/>
              <a:t>781 _0  $z Angola $z </a:t>
            </a:r>
            <a:r>
              <a:rPr lang="en-US" sz="1100" dirty="0" err="1"/>
              <a:t>Tombua</a:t>
            </a:r>
            <a:endParaRPr lang="en-US" sz="1100" dirty="0"/>
          </a:p>
          <a:p>
            <a:pPr eaLnBrk="1" hangingPunct="1">
              <a:spcBef>
                <a:spcPct val="0"/>
              </a:spcBef>
            </a:pPr>
            <a:endParaRPr lang="en-US" sz="1100" dirty="0"/>
          </a:p>
          <a:p>
            <a:pPr eaLnBrk="1" hangingPunct="1">
              <a:spcBef>
                <a:spcPct val="0"/>
              </a:spcBef>
            </a:pPr>
            <a:r>
              <a:rPr lang="en-US" sz="1100" i="1" dirty="0"/>
              <a:t>Note:</a:t>
            </a:r>
            <a:r>
              <a:rPr lang="en-US" sz="1100" dirty="0"/>
              <a:t> Because OCLC does not currently validate relationship designators in subfield $</a:t>
            </a:r>
            <a:r>
              <a:rPr lang="en-US" sz="1100" dirty="0" err="1"/>
              <a:t>i</a:t>
            </a:r>
            <a:r>
              <a:rPr lang="en-US" sz="1100" dirty="0"/>
              <a:t> of field 551, the previous practice of using codes in subfield $w for earlier/later must still be followed.</a:t>
            </a:r>
          </a:p>
        </p:txBody>
      </p:sp>
      <p:sp>
        <p:nvSpPr>
          <p:cNvPr id="325635" name="Slide Number Placeholder 3"/>
          <p:cNvSpPr>
            <a:spLocks noGrp="1"/>
          </p:cNvSpPr>
          <p:nvPr>
            <p:ph type="sldNum" sz="quarter" idx="5"/>
          </p:nvPr>
        </p:nvSpPr>
        <p:spPr>
          <a:noFill/>
        </p:spPr>
        <p:txBody>
          <a:bodyPr/>
          <a:lstStyle/>
          <a:p>
            <a:pPr defTabSz="922338"/>
            <a:fld id="{325F34FE-50B3-4897-9390-B379DDA2E93B}" type="slidenum">
              <a:rPr lang="en-US" smtClean="0"/>
              <a:pPr defTabSz="922338"/>
              <a:t>162</a:t>
            </a:fld>
            <a:endParaRPr lang="en-US"/>
          </a:p>
        </p:txBody>
      </p:sp>
    </p:spTree>
    <p:extLst>
      <p:ext uri="{BB962C8B-B14F-4D97-AF65-F5344CB8AC3E}">
        <p14:creationId xmlns:p14="http://schemas.microsoft.com/office/powerpoint/2010/main" val="317296583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bwMode="auto">
          <a:noFill/>
          <a:ln>
            <a:solidFill>
              <a:srgbClr val="000000"/>
            </a:solidFill>
            <a:miter lim="800000"/>
            <a:headEnd/>
            <a:tailEnd/>
          </a:ln>
        </p:spPr>
      </p:sp>
      <p:sp>
        <p:nvSpPr>
          <p:cNvPr id="32768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You are cataloging this website and you will need a subject heading for the neighborhood.</a:t>
            </a:r>
          </a:p>
          <a:p>
            <a:pPr eaLnBrk="1" hangingPunct="1">
              <a:spcBef>
                <a:spcPct val="0"/>
              </a:spcBef>
            </a:pPr>
            <a:endParaRPr lang="en-US" dirty="0"/>
          </a:p>
          <a:p>
            <a:pPr eaLnBrk="1" hangingPunct="1">
              <a:spcBef>
                <a:spcPct val="0"/>
              </a:spcBef>
            </a:pPr>
            <a:r>
              <a:rPr lang="en-US" dirty="0"/>
              <a:t>[Source: http://miamiroads.org/]</a:t>
            </a:r>
          </a:p>
        </p:txBody>
      </p:sp>
      <p:sp>
        <p:nvSpPr>
          <p:cNvPr id="327683" name="Slide Number Placeholder 3"/>
          <p:cNvSpPr>
            <a:spLocks noGrp="1"/>
          </p:cNvSpPr>
          <p:nvPr>
            <p:ph type="sldNum" sz="quarter" idx="5"/>
          </p:nvPr>
        </p:nvSpPr>
        <p:spPr>
          <a:noFill/>
        </p:spPr>
        <p:txBody>
          <a:bodyPr/>
          <a:lstStyle/>
          <a:p>
            <a:pPr defTabSz="922338"/>
            <a:fld id="{6431F70F-5FDC-4523-B11D-3E7A7A44DFA2}" type="slidenum">
              <a:rPr lang="en-US" smtClean="0"/>
              <a:pPr defTabSz="922338"/>
              <a:t>163</a:t>
            </a:fld>
            <a:endParaRPr lang="en-US"/>
          </a:p>
        </p:txBody>
      </p:sp>
    </p:spTree>
    <p:extLst>
      <p:ext uri="{BB962C8B-B14F-4D97-AF65-F5344CB8AC3E}">
        <p14:creationId xmlns:p14="http://schemas.microsoft.com/office/powerpoint/2010/main" val="299916465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bwMode="auto">
          <a:noFill/>
          <a:ln>
            <a:solidFill>
              <a:srgbClr val="000000"/>
            </a:solidFill>
            <a:miter lim="800000"/>
            <a:headEnd/>
            <a:tailEnd/>
          </a:ln>
        </p:spPr>
      </p:sp>
      <p:sp>
        <p:nvSpPr>
          <p:cNvPr id="329730"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Wikipedia article for the place</a:t>
            </a:r>
          </a:p>
        </p:txBody>
      </p:sp>
      <p:sp>
        <p:nvSpPr>
          <p:cNvPr id="329731" name="Slide Number Placeholder 3"/>
          <p:cNvSpPr>
            <a:spLocks noGrp="1"/>
          </p:cNvSpPr>
          <p:nvPr>
            <p:ph type="sldNum" sz="quarter" idx="5"/>
          </p:nvPr>
        </p:nvSpPr>
        <p:spPr>
          <a:noFill/>
        </p:spPr>
        <p:txBody>
          <a:bodyPr/>
          <a:lstStyle/>
          <a:p>
            <a:pPr defTabSz="922338"/>
            <a:fld id="{E3E80F3B-2EC6-46C3-A2FA-52BBADE0B787}" type="slidenum">
              <a:rPr lang="en-US" smtClean="0"/>
              <a:pPr defTabSz="922338"/>
              <a:t>164</a:t>
            </a:fld>
            <a:endParaRPr lang="en-US"/>
          </a:p>
        </p:txBody>
      </p:sp>
    </p:spTree>
    <p:extLst>
      <p:ext uri="{BB962C8B-B14F-4D97-AF65-F5344CB8AC3E}">
        <p14:creationId xmlns:p14="http://schemas.microsoft.com/office/powerpoint/2010/main" val="206009234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bwMode="auto">
          <a:noFill/>
          <a:ln>
            <a:solidFill>
              <a:srgbClr val="000000"/>
            </a:solidFill>
            <a:miter lim="800000"/>
            <a:headEnd/>
            <a:tailEnd/>
          </a:ln>
        </p:spPr>
      </p:sp>
      <p:sp>
        <p:nvSpPr>
          <p:cNvPr id="33177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City of Miami neighborhoods maps (from Wikipedia article on the place): http://en.wikipedia.org/wiki/File:Miami_neighborhoodsmap.png</a:t>
            </a:r>
          </a:p>
        </p:txBody>
      </p:sp>
      <p:sp>
        <p:nvSpPr>
          <p:cNvPr id="331779" name="Slide Number Placeholder 3"/>
          <p:cNvSpPr>
            <a:spLocks noGrp="1"/>
          </p:cNvSpPr>
          <p:nvPr>
            <p:ph type="sldNum" sz="quarter" idx="5"/>
          </p:nvPr>
        </p:nvSpPr>
        <p:spPr>
          <a:noFill/>
        </p:spPr>
        <p:txBody>
          <a:bodyPr/>
          <a:lstStyle/>
          <a:p>
            <a:pPr defTabSz="922338"/>
            <a:fld id="{AB93D3AF-CBFF-4E00-9652-827A33BB2F21}" type="slidenum">
              <a:rPr lang="en-US" smtClean="0"/>
              <a:pPr defTabSz="922338"/>
              <a:t>165</a:t>
            </a:fld>
            <a:endParaRPr lang="en-US"/>
          </a:p>
        </p:txBody>
      </p:sp>
    </p:spTree>
    <p:extLst>
      <p:ext uri="{BB962C8B-B14F-4D97-AF65-F5344CB8AC3E}">
        <p14:creationId xmlns:p14="http://schemas.microsoft.com/office/powerpoint/2010/main" val="41040009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bwMode="auto">
          <a:noFill/>
          <a:ln>
            <a:solidFill>
              <a:srgbClr val="000000"/>
            </a:solidFill>
            <a:miter lim="800000"/>
            <a:headEnd/>
            <a:tailEnd/>
          </a:ln>
        </p:spPr>
      </p:sp>
      <p:sp>
        <p:nvSpPr>
          <p:cNvPr id="333826" name="Notes Placeholder 2"/>
          <p:cNvSpPr>
            <a:spLocks noGrp="1"/>
          </p:cNvSpPr>
          <p:nvPr>
            <p:ph type="body" idx="1"/>
          </p:nvPr>
        </p:nvSpPr>
        <p:spPr>
          <a:noFill/>
          <a:ln/>
        </p:spPr>
        <p:txBody>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sz="1000" dirty="0"/>
              <a:t>Based on information provided in the 670 citations, create an NAR for the place.  Optionally record attributes of the place in 034, 043, 046, 3XX, and 667 or 781.</a:t>
            </a:r>
          </a:p>
          <a:p>
            <a:pPr eaLnBrk="1" hangingPunct="1">
              <a:spcBef>
                <a:spcPct val="0"/>
              </a:spcBef>
            </a:pPr>
            <a:endParaRPr lang="en-US" sz="1000" dirty="0"/>
          </a:p>
          <a:p>
            <a:pPr eaLnBrk="1" hangingPunct="1">
              <a:spcBef>
                <a:spcPct val="0"/>
              </a:spcBef>
            </a:pPr>
            <a:r>
              <a:rPr lang="en-US" sz="1000" dirty="0"/>
              <a:t>The place’s name begins with an initial article.  LC-PCC PS for 16.2.2.4 instructs you to drop the initial article in this case (English-language name in an English-speaking country).  RDA 16.2.3.4 says that if an initial article present in the name of the place has been omitted from the preferred name of the place, record the name with the initial article as a variant name. Another variant name can be made in the form of the name of the neighborhood as a subdivision of the city.</a:t>
            </a:r>
          </a:p>
          <a:p>
            <a:pPr eaLnBrk="1" hangingPunct="1">
              <a:spcBef>
                <a:spcPct val="0"/>
              </a:spcBef>
            </a:pPr>
            <a:endParaRPr lang="en-US" sz="1000" dirty="0"/>
          </a:p>
          <a:p>
            <a:pPr eaLnBrk="1" hangingPunct="1">
              <a:spcBef>
                <a:spcPct val="0"/>
              </a:spcBef>
            </a:pPr>
            <a:r>
              <a:rPr lang="en-US" sz="1000" dirty="0"/>
              <a:t>This is an example of a neighborhood.  It may be used as a subject, but is not valid for use as a geographic subdivision.  A 667 could be included to specify this.  781 is not appropriate.  </a:t>
            </a:r>
          </a:p>
          <a:p>
            <a:pPr eaLnBrk="1" hangingPunct="1">
              <a:spcBef>
                <a:spcPct val="0"/>
              </a:spcBef>
            </a:pPr>
            <a:endParaRPr lang="en-US" sz="1000" dirty="0"/>
          </a:p>
          <a:p>
            <a:pPr eaLnBrk="1" hangingPunct="1">
              <a:spcBef>
                <a:spcPct val="0"/>
              </a:spcBef>
            </a:pPr>
            <a:r>
              <a:rPr lang="en-US" sz="1000" dirty="0"/>
              <a:t>Ref status: a</a:t>
            </a:r>
          </a:p>
          <a:p>
            <a:pPr eaLnBrk="1" hangingPunct="1">
              <a:spcBef>
                <a:spcPct val="0"/>
              </a:spcBef>
            </a:pPr>
            <a:r>
              <a:rPr lang="en-US" sz="1000" dirty="0"/>
              <a:t>Subj: a     Subj use: a</a:t>
            </a:r>
          </a:p>
          <a:p>
            <a:pPr eaLnBrk="1" hangingPunct="1">
              <a:spcBef>
                <a:spcPct val="0"/>
              </a:spcBef>
            </a:pPr>
            <a:endParaRPr lang="en-US" sz="1000" dirty="0"/>
          </a:p>
          <a:p>
            <a:pPr eaLnBrk="1" hangingPunct="1">
              <a:spcBef>
                <a:spcPct val="0"/>
              </a:spcBef>
            </a:pPr>
            <a:r>
              <a:rPr lang="en-US" sz="1000" dirty="0"/>
              <a:t>034       $d W0801218 $e W0801218 $f N0254520 $g N0254520 $2 </a:t>
            </a:r>
            <a:r>
              <a:rPr lang="en-US" sz="1000" dirty="0" err="1"/>
              <a:t>gnis</a:t>
            </a:r>
            <a:endParaRPr lang="en-US" sz="1000" dirty="0"/>
          </a:p>
          <a:p>
            <a:pPr eaLnBrk="1" hangingPunct="1">
              <a:spcBef>
                <a:spcPct val="0"/>
              </a:spcBef>
            </a:pPr>
            <a:r>
              <a:rPr lang="en-US" sz="1000" dirty="0"/>
              <a:t>034       $d -80.2050000 $e -80.2050000 $f 25.7555556 $g 25.7555556 $2 </a:t>
            </a:r>
            <a:r>
              <a:rPr lang="en-US" sz="1000" dirty="0" err="1"/>
              <a:t>gnis</a:t>
            </a:r>
            <a:endParaRPr lang="en-US" sz="1000" dirty="0"/>
          </a:p>
          <a:p>
            <a:pPr eaLnBrk="1" hangingPunct="1">
              <a:spcBef>
                <a:spcPct val="0"/>
              </a:spcBef>
            </a:pPr>
            <a:r>
              <a:rPr lang="en-US" sz="1000" dirty="0"/>
              <a:t>043       n-us-</a:t>
            </a:r>
            <a:r>
              <a:rPr lang="en-US" sz="1000" dirty="0" err="1"/>
              <a:t>fl</a:t>
            </a:r>
            <a:endParaRPr lang="en-US" sz="1000" dirty="0"/>
          </a:p>
          <a:p>
            <a:pPr eaLnBrk="1" hangingPunct="1">
              <a:spcBef>
                <a:spcPct val="0"/>
              </a:spcBef>
            </a:pPr>
            <a:r>
              <a:rPr lang="en-US" sz="1000" dirty="0"/>
              <a:t>151       Roads (Miami, Fla.)</a:t>
            </a:r>
          </a:p>
          <a:p>
            <a:pPr eaLnBrk="1" hangingPunct="1">
              <a:spcBef>
                <a:spcPct val="0"/>
              </a:spcBef>
            </a:pPr>
            <a:r>
              <a:rPr lang="en-US" sz="1000" dirty="0"/>
              <a:t>368       $b Neighborhood     </a:t>
            </a:r>
            <a:r>
              <a:rPr lang="en-US" sz="1000" i="1" dirty="0"/>
              <a:t>or if using LCSH:</a:t>
            </a:r>
            <a:r>
              <a:rPr lang="en-US" sz="1000" dirty="0"/>
              <a:t>  $b Neighborhoods $2 </a:t>
            </a:r>
            <a:r>
              <a:rPr lang="en-US" sz="1000" dirty="0" err="1"/>
              <a:t>lcsh</a:t>
            </a:r>
            <a:endParaRPr lang="en-US" sz="1000" dirty="0"/>
          </a:p>
          <a:p>
            <a:pPr eaLnBrk="1" hangingPunct="1">
              <a:spcBef>
                <a:spcPct val="0"/>
              </a:spcBef>
            </a:pPr>
            <a:r>
              <a:rPr lang="en-US" sz="1000" dirty="0"/>
              <a:t>370       $c United States $e Miami (Fla.)  </a:t>
            </a:r>
            <a:r>
              <a:rPr lang="en-US" sz="1000" i="1" dirty="0"/>
              <a:t>and perhaps  </a:t>
            </a:r>
            <a:r>
              <a:rPr lang="en-US" sz="1000" dirty="0"/>
              <a:t>$e Florida $2 </a:t>
            </a:r>
            <a:r>
              <a:rPr lang="en-US" sz="1000" dirty="0" err="1"/>
              <a:t>naf</a:t>
            </a:r>
            <a:r>
              <a:rPr lang="en-US" sz="1000" dirty="0"/>
              <a:t>  </a:t>
            </a:r>
          </a:p>
          <a:p>
            <a:pPr eaLnBrk="1" hangingPunct="1">
              <a:spcBef>
                <a:spcPct val="0"/>
              </a:spcBef>
            </a:pPr>
            <a:r>
              <a:rPr lang="en-US" sz="1000" dirty="0"/>
              <a:t>451       The Roads (Miami, Fla.)</a:t>
            </a:r>
          </a:p>
          <a:p>
            <a:pPr eaLnBrk="1" hangingPunct="1">
              <a:spcBef>
                <a:spcPct val="0"/>
              </a:spcBef>
            </a:pPr>
            <a:r>
              <a:rPr lang="en-US" sz="1000" dirty="0"/>
              <a:t>410 1_   Miami (Fla.). $b Roads</a:t>
            </a:r>
          </a:p>
          <a:p>
            <a:pPr eaLnBrk="1" hangingPunct="1">
              <a:spcBef>
                <a:spcPct val="0"/>
              </a:spcBef>
            </a:pPr>
            <a:r>
              <a:rPr lang="en-US" sz="1000" dirty="0"/>
              <a:t>667       SUBJECT USAGE: This name is not valid for use as a geographic subdivision.</a:t>
            </a:r>
          </a:p>
          <a:p>
            <a:pPr eaLnBrk="1" hangingPunct="1">
              <a:spcBef>
                <a:spcPct val="0"/>
              </a:spcBef>
            </a:pPr>
            <a:endParaRPr lang="en-US" sz="1000" dirty="0"/>
          </a:p>
          <a:p>
            <a:pPr eaLnBrk="1" hangingPunct="1">
              <a:spcBef>
                <a:spcPct val="0"/>
              </a:spcBef>
            </a:pPr>
            <a:r>
              <a:rPr lang="en-US" sz="1000" i="1" dirty="0"/>
              <a:t>Note: </a:t>
            </a:r>
            <a:r>
              <a:rPr lang="en-US" sz="1000" dirty="0"/>
              <a:t>Because the name is not valid for use as a geographic subdivision, no 781 field is recorded.</a:t>
            </a:r>
          </a:p>
          <a:p>
            <a:pPr eaLnBrk="1" hangingPunct="1">
              <a:spcBef>
                <a:spcPct val="0"/>
              </a:spcBef>
            </a:pPr>
            <a:endParaRPr lang="en-US" sz="1000" dirty="0"/>
          </a:p>
          <a:p>
            <a:pPr eaLnBrk="1" hangingPunct="1">
              <a:spcBef>
                <a:spcPct val="0"/>
              </a:spcBef>
            </a:pPr>
            <a:r>
              <a:rPr lang="en-US" sz="1000" dirty="0"/>
              <a:t>Of course, if there were no NAR for the city that a neighborhood is in, it would also need to be created.</a:t>
            </a:r>
          </a:p>
        </p:txBody>
      </p:sp>
      <p:sp>
        <p:nvSpPr>
          <p:cNvPr id="333827" name="Slide Number Placeholder 3"/>
          <p:cNvSpPr>
            <a:spLocks noGrp="1"/>
          </p:cNvSpPr>
          <p:nvPr>
            <p:ph type="sldNum" sz="quarter" idx="5"/>
          </p:nvPr>
        </p:nvSpPr>
        <p:spPr>
          <a:noFill/>
        </p:spPr>
        <p:txBody>
          <a:bodyPr/>
          <a:lstStyle/>
          <a:p>
            <a:pPr defTabSz="922338"/>
            <a:fld id="{3D60C699-624B-4D94-B952-E8B7F1BE0976}" type="slidenum">
              <a:rPr lang="en-US" smtClean="0"/>
              <a:pPr defTabSz="922338"/>
              <a:t>166</a:t>
            </a:fld>
            <a:endParaRPr lang="en-US"/>
          </a:p>
        </p:txBody>
      </p:sp>
    </p:spTree>
    <p:extLst>
      <p:ext uri="{BB962C8B-B14F-4D97-AF65-F5344CB8AC3E}">
        <p14:creationId xmlns:p14="http://schemas.microsoft.com/office/powerpoint/2010/main" val="47850462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bwMode="auto">
          <a:noFill/>
          <a:ln>
            <a:solidFill>
              <a:srgbClr val="000000"/>
            </a:solidFill>
            <a:miter lim="800000"/>
            <a:headEnd/>
            <a:tailEnd/>
          </a:ln>
        </p:spPr>
      </p:sp>
      <p:sp>
        <p:nvSpPr>
          <p:cNvPr id="335874"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You are cataloging this entity’s website.  You will need a corporate body access point for the jurisdiction as well as a subject heading for it.</a:t>
            </a:r>
          </a:p>
        </p:txBody>
      </p:sp>
      <p:sp>
        <p:nvSpPr>
          <p:cNvPr id="335875" name="Slide Number Placeholder 3"/>
          <p:cNvSpPr>
            <a:spLocks noGrp="1"/>
          </p:cNvSpPr>
          <p:nvPr>
            <p:ph type="sldNum" sz="quarter" idx="5"/>
          </p:nvPr>
        </p:nvSpPr>
        <p:spPr>
          <a:noFill/>
        </p:spPr>
        <p:txBody>
          <a:bodyPr/>
          <a:lstStyle/>
          <a:p>
            <a:pPr defTabSz="922338"/>
            <a:fld id="{CE6B7D66-71FE-4B60-912B-8BF544A9CBF2}" type="slidenum">
              <a:rPr lang="en-US" smtClean="0"/>
              <a:pPr defTabSz="922338"/>
              <a:t>167</a:t>
            </a:fld>
            <a:endParaRPr lang="en-US"/>
          </a:p>
        </p:txBody>
      </p:sp>
    </p:spTree>
    <p:extLst>
      <p:ext uri="{BB962C8B-B14F-4D97-AF65-F5344CB8AC3E}">
        <p14:creationId xmlns:p14="http://schemas.microsoft.com/office/powerpoint/2010/main" val="214632266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bwMode="auto">
          <a:noFill/>
          <a:ln>
            <a:solidFill>
              <a:srgbClr val="000000"/>
            </a:solidFill>
            <a:miter lim="800000"/>
            <a:headEnd/>
            <a:tailEnd/>
          </a:ln>
        </p:spPr>
      </p:sp>
      <p:sp>
        <p:nvSpPr>
          <p:cNvPr id="337922" name="Notes Placeholder 2"/>
          <p:cNvSpPr>
            <a:spLocks noGrp="1"/>
          </p:cNvSpPr>
          <p:nvPr>
            <p:ph type="body" idx="1"/>
          </p:nvPr>
        </p:nvSpPr>
        <p:spPr>
          <a:noFill/>
          <a:ln/>
        </p:spPr>
        <p:txBody>
          <a:bodyPr/>
          <a:lstStyle/>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034, 043, 3XX, and 667 or 781.</a:t>
            </a:r>
          </a:p>
          <a:p>
            <a:pPr eaLnBrk="1" hangingPunct="1">
              <a:spcBef>
                <a:spcPct val="0"/>
              </a:spcBef>
            </a:pPr>
            <a:endParaRPr lang="en-US" dirty="0"/>
          </a:p>
          <a:p>
            <a:pPr eaLnBrk="1" hangingPunct="1">
              <a:spcBef>
                <a:spcPct val="0"/>
              </a:spcBef>
            </a:pPr>
            <a:r>
              <a:rPr lang="en-US" dirty="0"/>
              <a:t>This is a federally recognized Indian tribe, which is considered a jurisdiction.  BIA Indian entities gives the current and former names, so two NARs are needed.  This record is for the current name.</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a     Subj use: a</a:t>
            </a:r>
          </a:p>
          <a:p>
            <a:pPr eaLnBrk="1" hangingPunct="1">
              <a:spcBef>
                <a:spcPct val="0"/>
              </a:spcBef>
            </a:pPr>
            <a:endParaRPr lang="en-US" dirty="0"/>
          </a:p>
          <a:p>
            <a:pPr eaLnBrk="1" hangingPunct="1">
              <a:spcBef>
                <a:spcPct val="0"/>
              </a:spcBef>
            </a:pPr>
            <a:r>
              <a:rPr lang="en-US" dirty="0"/>
              <a:t>034       $d -120.8933990 $e -120.8933990 $f 40.1487839 $g 40.1487839 $2 </a:t>
            </a:r>
            <a:r>
              <a:rPr lang="en-US" dirty="0" err="1"/>
              <a:t>gnis</a:t>
            </a:r>
            <a:endParaRPr lang="en-US" dirty="0"/>
          </a:p>
          <a:p>
            <a:pPr eaLnBrk="1" hangingPunct="1">
              <a:spcBef>
                <a:spcPct val="0"/>
              </a:spcBef>
            </a:pPr>
            <a:r>
              <a:rPr lang="en-US" dirty="0"/>
              <a:t>034       $d W1205336 $e W1205336 $f N0400856 $g N0400856 $2 </a:t>
            </a:r>
            <a:r>
              <a:rPr lang="en-US" dirty="0" err="1"/>
              <a:t>gnis</a:t>
            </a:r>
            <a:endParaRPr lang="en-US" dirty="0"/>
          </a:p>
          <a:p>
            <a:pPr eaLnBrk="1" hangingPunct="1">
              <a:spcBef>
                <a:spcPct val="0"/>
              </a:spcBef>
            </a:pPr>
            <a:r>
              <a:rPr lang="en-US" dirty="0"/>
              <a:t>043       n-us-ca</a:t>
            </a:r>
          </a:p>
          <a:p>
            <a:pPr eaLnBrk="1" hangingPunct="1">
              <a:spcBef>
                <a:spcPct val="0"/>
              </a:spcBef>
            </a:pPr>
            <a:r>
              <a:rPr lang="en-US" dirty="0"/>
              <a:t>151       Greenville Rancheria</a:t>
            </a:r>
          </a:p>
          <a:p>
            <a:pPr eaLnBrk="1" hangingPunct="1">
              <a:spcBef>
                <a:spcPct val="0"/>
              </a:spcBef>
            </a:pPr>
            <a:r>
              <a:rPr lang="en-US" dirty="0"/>
              <a:t>368       $b Federally recognized Indian tribes $2 </a:t>
            </a:r>
            <a:r>
              <a:rPr lang="en-US" dirty="0" err="1"/>
              <a:t>lcsh</a:t>
            </a:r>
            <a:endParaRPr lang="en-US" dirty="0"/>
          </a:p>
          <a:p>
            <a:pPr eaLnBrk="1" hangingPunct="1">
              <a:spcBef>
                <a:spcPct val="0"/>
              </a:spcBef>
            </a:pPr>
            <a:r>
              <a:rPr lang="en-US" dirty="0"/>
              <a:t>370       $c United States $e Greenville (Calif.)  </a:t>
            </a:r>
            <a:r>
              <a:rPr lang="en-US" i="1" dirty="0"/>
              <a:t>and perhaps </a:t>
            </a:r>
            <a:r>
              <a:rPr lang="en-US" dirty="0"/>
              <a:t>$f California $2 </a:t>
            </a:r>
            <a:r>
              <a:rPr lang="en-US" dirty="0" err="1"/>
              <a:t>naf</a:t>
            </a:r>
            <a:endParaRPr lang="en-US" dirty="0"/>
          </a:p>
          <a:p>
            <a:pPr eaLnBrk="1" hangingPunct="1">
              <a:spcBef>
                <a:spcPct val="0"/>
              </a:spcBef>
            </a:pPr>
            <a:r>
              <a:rPr lang="en-US" dirty="0"/>
              <a:t>551       $w a $a Greenville Rancheria of Maidu Indians of California</a:t>
            </a:r>
          </a:p>
          <a:p>
            <a:pPr eaLnBrk="1" hangingPunct="1">
              <a:spcBef>
                <a:spcPct val="0"/>
              </a:spcBef>
            </a:pPr>
            <a:r>
              <a:rPr lang="en-US" dirty="0"/>
              <a:t>781 _0   $z Greenville Rancheria</a:t>
            </a:r>
          </a:p>
          <a:p>
            <a:pPr eaLnBrk="1" hangingPunct="1">
              <a:spcBef>
                <a:spcPct val="0"/>
              </a:spcBef>
            </a:pPr>
            <a:endParaRPr lang="en-US" dirty="0"/>
          </a:p>
          <a:p>
            <a:pPr eaLnBrk="1" hangingPunct="1">
              <a:spcBef>
                <a:spcPct val="0"/>
              </a:spcBef>
            </a:pPr>
            <a:r>
              <a:rPr lang="en-US" i="1" dirty="0"/>
              <a:t>Note:</a:t>
            </a:r>
            <a:r>
              <a:rPr lang="en-US" dirty="0"/>
              <a:t> Until OCLC validates the use of relationship designators in subfield $</a:t>
            </a:r>
            <a:r>
              <a:rPr lang="en-US" dirty="0" err="1"/>
              <a:t>i</a:t>
            </a:r>
            <a:r>
              <a:rPr lang="en-US" dirty="0"/>
              <a:t> of 551 fields, the previous practice of using subfield $w codes for earlier/later names will continue to be followed.</a:t>
            </a:r>
          </a:p>
          <a:p>
            <a:pPr eaLnBrk="1" hangingPunct="1">
              <a:spcBef>
                <a:spcPct val="0"/>
              </a:spcBef>
            </a:pPr>
            <a:endParaRPr lang="en-US" dirty="0"/>
          </a:p>
          <a:p>
            <a:pPr eaLnBrk="1" hangingPunct="1">
              <a:spcBef>
                <a:spcPct val="0"/>
              </a:spcBef>
            </a:pPr>
            <a:r>
              <a:rPr lang="en-US" dirty="0"/>
              <a:t>The second NAR would be for the earlier name (next slide).</a:t>
            </a:r>
          </a:p>
        </p:txBody>
      </p:sp>
      <p:sp>
        <p:nvSpPr>
          <p:cNvPr id="337923" name="Slide Number Placeholder 3"/>
          <p:cNvSpPr>
            <a:spLocks noGrp="1"/>
          </p:cNvSpPr>
          <p:nvPr>
            <p:ph type="sldNum" sz="quarter" idx="5"/>
          </p:nvPr>
        </p:nvSpPr>
        <p:spPr>
          <a:noFill/>
        </p:spPr>
        <p:txBody>
          <a:bodyPr/>
          <a:lstStyle/>
          <a:p>
            <a:pPr defTabSz="922338"/>
            <a:fld id="{DA6E249E-2BC2-4974-A031-5FB5F0F717C1}" type="slidenum">
              <a:rPr lang="en-US" smtClean="0"/>
              <a:pPr defTabSz="922338"/>
              <a:t>168</a:t>
            </a:fld>
            <a:endParaRPr lang="en-US"/>
          </a:p>
        </p:txBody>
      </p:sp>
    </p:spTree>
    <p:extLst>
      <p:ext uri="{BB962C8B-B14F-4D97-AF65-F5344CB8AC3E}">
        <p14:creationId xmlns:p14="http://schemas.microsoft.com/office/powerpoint/2010/main" val="278969485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bwMode="auto">
          <a:noFill/>
          <a:ln>
            <a:solidFill>
              <a:srgbClr val="000000"/>
            </a:solidFill>
            <a:miter lim="800000"/>
            <a:headEnd/>
            <a:tailEnd/>
          </a:ln>
        </p:spPr>
      </p:sp>
      <p:sp>
        <p:nvSpPr>
          <p:cNvPr id="339970" name="Notes Placeholder 2"/>
          <p:cNvSpPr>
            <a:spLocks noGrp="1"/>
          </p:cNvSpPr>
          <p:nvPr>
            <p:ph type="body" idx="1"/>
          </p:nvPr>
        </p:nvSpPr>
        <p:spPr>
          <a:noFill/>
          <a:ln/>
        </p:spPr>
        <p:txBody>
          <a:bodyPr/>
          <a:lstStyle/>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This record is for the former name of the federally recognized Indian tribe.  The earlier name is not valid for use as a geographic subject.</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n    Subj use: b</a:t>
            </a:r>
          </a:p>
          <a:p>
            <a:pPr eaLnBrk="1" hangingPunct="1">
              <a:spcBef>
                <a:spcPct val="0"/>
              </a:spcBef>
            </a:pPr>
            <a:endParaRPr lang="en-US" dirty="0"/>
          </a:p>
          <a:p>
            <a:pPr eaLnBrk="1" hangingPunct="1">
              <a:spcBef>
                <a:spcPct val="0"/>
              </a:spcBef>
            </a:pPr>
            <a:r>
              <a:rPr lang="en-US" dirty="0"/>
              <a:t>043       n-us-ca</a:t>
            </a:r>
          </a:p>
          <a:p>
            <a:pPr eaLnBrk="1" hangingPunct="1">
              <a:spcBef>
                <a:spcPct val="0"/>
              </a:spcBef>
            </a:pPr>
            <a:r>
              <a:rPr lang="en-US" dirty="0"/>
              <a:t>151       Greenville Rancheria of Maidu Indians of California </a:t>
            </a:r>
          </a:p>
          <a:p>
            <a:pPr eaLnBrk="1" hangingPunct="1">
              <a:spcBef>
                <a:spcPct val="0"/>
              </a:spcBef>
            </a:pPr>
            <a:r>
              <a:rPr lang="en-US" dirty="0"/>
              <a:t>368       $b Federally recognized Indian tribes $2 </a:t>
            </a:r>
            <a:r>
              <a:rPr lang="en-US" dirty="0" err="1"/>
              <a:t>lcsh</a:t>
            </a:r>
            <a:endParaRPr lang="en-US" dirty="0"/>
          </a:p>
          <a:p>
            <a:pPr eaLnBrk="1" hangingPunct="1">
              <a:spcBef>
                <a:spcPct val="0"/>
              </a:spcBef>
            </a:pPr>
            <a:r>
              <a:rPr lang="en-US" dirty="0"/>
              <a:t>370       $c United States $e Greenville (Calif.)  </a:t>
            </a:r>
            <a:r>
              <a:rPr lang="en-US" i="1" dirty="0"/>
              <a:t>and perhaps </a:t>
            </a:r>
            <a:r>
              <a:rPr lang="en-US" dirty="0"/>
              <a:t>$f California $2 </a:t>
            </a:r>
            <a:r>
              <a:rPr lang="en-US" dirty="0" err="1"/>
              <a:t>naf</a:t>
            </a:r>
            <a:endParaRPr lang="en-US" dirty="0"/>
          </a:p>
          <a:p>
            <a:pPr eaLnBrk="1" hangingPunct="1">
              <a:spcBef>
                <a:spcPct val="0"/>
              </a:spcBef>
            </a:pPr>
            <a:r>
              <a:rPr lang="en-US" dirty="0"/>
              <a:t>451       Greenville Rancheria of Maidu Indians</a:t>
            </a:r>
          </a:p>
          <a:p>
            <a:pPr eaLnBrk="1" hangingPunct="1">
              <a:spcBef>
                <a:spcPct val="0"/>
              </a:spcBef>
            </a:pPr>
            <a:r>
              <a:rPr lang="en-US" dirty="0"/>
              <a:t>551       $w b $a Greenville Rancheria</a:t>
            </a:r>
          </a:p>
          <a:p>
            <a:pPr eaLnBrk="1" hangingPunct="1">
              <a:spcBef>
                <a:spcPct val="0"/>
              </a:spcBef>
            </a:pPr>
            <a:r>
              <a:rPr lang="en-US" dirty="0"/>
              <a:t>667       SUBJECT USAGE: This name is not valid for use as a subject. Works about this place are entered under Greenville Rancheria.</a:t>
            </a:r>
          </a:p>
          <a:p>
            <a:pPr eaLnBrk="1" hangingPunct="1">
              <a:spcBef>
                <a:spcPct val="0"/>
              </a:spcBef>
            </a:pPr>
            <a:endParaRPr lang="en-US" dirty="0"/>
          </a:p>
          <a:p>
            <a:pPr eaLnBrk="1" hangingPunct="1">
              <a:spcBef>
                <a:spcPct val="0"/>
              </a:spcBef>
            </a:pPr>
            <a:r>
              <a:rPr lang="en-US" i="1" dirty="0"/>
              <a:t>Note:</a:t>
            </a:r>
            <a:r>
              <a:rPr lang="en-US" dirty="0"/>
              <a:t> Until OCLC validates the use of relationship designators in subfield $</a:t>
            </a:r>
            <a:r>
              <a:rPr lang="en-US" dirty="0" err="1"/>
              <a:t>i</a:t>
            </a:r>
            <a:r>
              <a:rPr lang="en-US" dirty="0"/>
              <a:t> of 551 fields, the previous practice of using subfield $w codes for earlier/later names will continue to be followed.</a:t>
            </a:r>
          </a:p>
        </p:txBody>
      </p:sp>
      <p:sp>
        <p:nvSpPr>
          <p:cNvPr id="339971" name="Slide Number Placeholder 3"/>
          <p:cNvSpPr>
            <a:spLocks noGrp="1"/>
          </p:cNvSpPr>
          <p:nvPr>
            <p:ph type="sldNum" sz="quarter" idx="5"/>
          </p:nvPr>
        </p:nvSpPr>
        <p:spPr>
          <a:noFill/>
        </p:spPr>
        <p:txBody>
          <a:bodyPr/>
          <a:lstStyle/>
          <a:p>
            <a:pPr defTabSz="922338"/>
            <a:fld id="{8EE95B02-5E8F-492B-A02C-FBB5B5E1098A}" type="slidenum">
              <a:rPr lang="en-US" smtClean="0"/>
              <a:pPr defTabSz="922338"/>
              <a:t>169</a:t>
            </a:fld>
            <a:endParaRPr lang="en-US"/>
          </a:p>
        </p:txBody>
      </p:sp>
    </p:spTree>
    <p:extLst>
      <p:ext uri="{BB962C8B-B14F-4D97-AF65-F5344CB8AC3E}">
        <p14:creationId xmlns:p14="http://schemas.microsoft.com/office/powerpoint/2010/main" val="359854761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bwMode="auto">
          <a:noFill/>
          <a:ln>
            <a:solidFill>
              <a:srgbClr val="000000"/>
            </a:solidFill>
            <a:miter lim="800000"/>
            <a:headEnd/>
            <a:tailEnd/>
          </a:ln>
        </p:spPr>
      </p:sp>
      <p:sp>
        <p:nvSpPr>
          <p:cNvPr id="34201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You are cataloging this thesis and will need a subject heading for the district.</a:t>
            </a:r>
          </a:p>
        </p:txBody>
      </p:sp>
      <p:sp>
        <p:nvSpPr>
          <p:cNvPr id="342019" name="Slide Number Placeholder 3"/>
          <p:cNvSpPr>
            <a:spLocks noGrp="1"/>
          </p:cNvSpPr>
          <p:nvPr>
            <p:ph type="sldNum" sz="quarter" idx="5"/>
          </p:nvPr>
        </p:nvSpPr>
        <p:spPr>
          <a:noFill/>
        </p:spPr>
        <p:txBody>
          <a:bodyPr/>
          <a:lstStyle/>
          <a:p>
            <a:pPr defTabSz="922338"/>
            <a:fld id="{F772A992-ED3A-4646-949B-EF3BA6D96CAC}" type="slidenum">
              <a:rPr lang="en-US" smtClean="0"/>
              <a:pPr defTabSz="922338"/>
              <a:t>170</a:t>
            </a:fld>
            <a:endParaRPr lang="en-US"/>
          </a:p>
        </p:txBody>
      </p:sp>
    </p:spTree>
    <p:extLst>
      <p:ext uri="{BB962C8B-B14F-4D97-AF65-F5344CB8AC3E}">
        <p14:creationId xmlns:p14="http://schemas.microsoft.com/office/powerpoint/2010/main" val="152027184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bwMode="auto">
          <a:noFill/>
          <a:ln>
            <a:solidFill>
              <a:srgbClr val="000000"/>
            </a:solidFill>
            <a:miter lim="800000"/>
            <a:headEnd/>
            <a:tailEnd/>
          </a:ln>
        </p:spPr>
      </p:sp>
      <p:sp>
        <p:nvSpPr>
          <p:cNvPr id="344066" name="Notes Placeholder 2"/>
          <p:cNvSpPr>
            <a:spLocks noGrp="1"/>
          </p:cNvSpPr>
          <p:nvPr>
            <p:ph type="body" idx="1"/>
          </p:nvPr>
        </p:nvSpPr>
        <p:spPr>
          <a:noFill/>
          <a:ln/>
        </p:spPr>
        <p:txBody>
          <a:bodyPr/>
          <a:lstStyle/>
          <a:p>
            <a:pPr eaLnBrk="1" hangingPunct="1">
              <a:spcBef>
                <a:spcPct val="0"/>
              </a:spcBef>
            </a:pPr>
            <a:r>
              <a:rPr lang="en-US" dirty="0"/>
              <a:t>October 31, 2016</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043, 046, 3XX, and 667 or 781.</a:t>
            </a:r>
          </a:p>
          <a:p>
            <a:pPr eaLnBrk="1" hangingPunct="1">
              <a:spcBef>
                <a:spcPct val="0"/>
              </a:spcBef>
            </a:pPr>
            <a:endParaRPr lang="en-US" dirty="0"/>
          </a:p>
          <a:p>
            <a:pPr eaLnBrk="1" hangingPunct="1">
              <a:spcBef>
                <a:spcPct val="0"/>
              </a:spcBef>
            </a:pPr>
            <a:r>
              <a:rPr lang="en-US" dirty="0"/>
              <a:t>This is one of those “ambiguous entities” that is listed as a Type 1 heading (“Conservation districts”): entities established through NACO, tagged 151.</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a    Subj use: a</a:t>
            </a:r>
          </a:p>
          <a:p>
            <a:pPr eaLnBrk="1" hangingPunct="1">
              <a:spcBef>
                <a:spcPct val="0"/>
              </a:spcBef>
            </a:pPr>
            <a:endParaRPr lang="en-US" dirty="0"/>
          </a:p>
          <a:p>
            <a:pPr eaLnBrk="1" hangingPunct="1">
              <a:spcBef>
                <a:spcPct val="0"/>
              </a:spcBef>
            </a:pPr>
            <a:r>
              <a:rPr lang="en-US" dirty="0"/>
              <a:t>043       n-us-</a:t>
            </a:r>
            <a:r>
              <a:rPr lang="en-US" dirty="0" err="1"/>
              <a:t>tx</a:t>
            </a:r>
            <a:endParaRPr lang="en-US" dirty="0"/>
          </a:p>
          <a:p>
            <a:pPr eaLnBrk="1" hangingPunct="1">
              <a:spcBef>
                <a:spcPct val="0"/>
              </a:spcBef>
            </a:pPr>
            <a:r>
              <a:rPr lang="en-US" dirty="0"/>
              <a:t>046       $s 2001-09-01 $2 </a:t>
            </a:r>
            <a:r>
              <a:rPr lang="en-US" dirty="0" err="1"/>
              <a:t>edtf</a:t>
            </a:r>
            <a:endParaRPr lang="en-US" dirty="0"/>
          </a:p>
          <a:p>
            <a:pPr eaLnBrk="1" hangingPunct="1">
              <a:spcBef>
                <a:spcPct val="0"/>
              </a:spcBef>
            </a:pPr>
            <a:r>
              <a:rPr lang="en-US" dirty="0"/>
              <a:t>151       Brazos Valley Groundwater Conservation District (Tex.)</a:t>
            </a:r>
          </a:p>
          <a:p>
            <a:pPr eaLnBrk="1" hangingPunct="1">
              <a:spcBef>
                <a:spcPct val="0"/>
              </a:spcBef>
            </a:pPr>
            <a:r>
              <a:rPr lang="en-US" dirty="0"/>
              <a:t>368       $b Conservation district   </a:t>
            </a:r>
            <a:r>
              <a:rPr lang="en-US" i="1" dirty="0"/>
              <a:t>or if using LCSH: </a:t>
            </a:r>
            <a:r>
              <a:rPr lang="en-US" dirty="0"/>
              <a:t>Water districts $2 </a:t>
            </a:r>
            <a:r>
              <a:rPr lang="en-US" dirty="0" err="1"/>
              <a:t>lcsh</a:t>
            </a:r>
            <a:endParaRPr lang="en-US" dirty="0"/>
          </a:p>
          <a:p>
            <a:pPr eaLnBrk="1" hangingPunct="1">
              <a:spcBef>
                <a:spcPct val="0"/>
              </a:spcBef>
            </a:pPr>
            <a:r>
              <a:rPr lang="en-US" dirty="0"/>
              <a:t>370       $c United States $e Hearne (Tex.) $f Brazos County (Tex.) $f Robertson County (Tex.) $2 </a:t>
            </a:r>
            <a:r>
              <a:rPr lang="en-US" dirty="0" err="1"/>
              <a:t>naf</a:t>
            </a:r>
            <a:endParaRPr lang="en-US" dirty="0"/>
          </a:p>
          <a:p>
            <a:pPr eaLnBrk="1" hangingPunct="1">
              <a:spcBef>
                <a:spcPct val="0"/>
              </a:spcBef>
            </a:pPr>
            <a:r>
              <a:rPr lang="en-US" dirty="0"/>
              <a:t>371       112 West 3rd Street $b Hearne $c TX $e 77859 </a:t>
            </a:r>
          </a:p>
          <a:p>
            <a:pPr eaLnBrk="1" hangingPunct="1">
              <a:spcBef>
                <a:spcPct val="0"/>
              </a:spcBef>
            </a:pPr>
            <a:r>
              <a:rPr lang="en-US" dirty="0"/>
              <a:t>372       Water conservation $2 </a:t>
            </a:r>
            <a:r>
              <a:rPr lang="en-US" dirty="0" err="1"/>
              <a:t>lcsh</a:t>
            </a:r>
            <a:r>
              <a:rPr lang="en-US" dirty="0"/>
              <a:t>    </a:t>
            </a:r>
            <a:r>
              <a:rPr lang="en-US" i="1" dirty="0"/>
              <a:t>or perhaps: </a:t>
            </a:r>
            <a:r>
              <a:rPr lang="en-US" dirty="0"/>
              <a:t>Water conservation--Texas--Brazos County $a Water conservation--Texas--Robertson County $2 </a:t>
            </a:r>
            <a:r>
              <a:rPr lang="en-US" dirty="0" err="1"/>
              <a:t>lcsh</a:t>
            </a:r>
            <a:endParaRPr lang="en-US" dirty="0"/>
          </a:p>
          <a:p>
            <a:pPr eaLnBrk="1" hangingPunct="1">
              <a:spcBef>
                <a:spcPct val="0"/>
              </a:spcBef>
            </a:pPr>
            <a:r>
              <a:rPr lang="en-US" dirty="0"/>
              <a:t>451       BVGCD (Tex.)</a:t>
            </a:r>
          </a:p>
          <a:p>
            <a:pPr eaLnBrk="1" hangingPunct="1">
              <a:spcBef>
                <a:spcPct val="0"/>
              </a:spcBef>
            </a:pPr>
            <a:r>
              <a:rPr lang="en-US" dirty="0"/>
              <a:t>781 _0   $z Texas $z Brazos Valley Groundwater Conservation District</a:t>
            </a:r>
          </a:p>
        </p:txBody>
      </p:sp>
      <p:sp>
        <p:nvSpPr>
          <p:cNvPr id="344067" name="Slide Number Placeholder 3"/>
          <p:cNvSpPr>
            <a:spLocks noGrp="1"/>
          </p:cNvSpPr>
          <p:nvPr>
            <p:ph type="sldNum" sz="quarter" idx="5"/>
          </p:nvPr>
        </p:nvSpPr>
        <p:spPr>
          <a:noFill/>
        </p:spPr>
        <p:txBody>
          <a:bodyPr/>
          <a:lstStyle/>
          <a:p>
            <a:pPr defTabSz="922338"/>
            <a:fld id="{9D4B5170-B1E0-4020-9730-47683ECCBD44}" type="slidenum">
              <a:rPr lang="en-US" smtClean="0"/>
              <a:pPr defTabSz="922338"/>
              <a:t>171</a:t>
            </a:fld>
            <a:endParaRPr lang="en-US"/>
          </a:p>
        </p:txBody>
      </p:sp>
    </p:spTree>
    <p:extLst>
      <p:ext uri="{BB962C8B-B14F-4D97-AF65-F5344CB8AC3E}">
        <p14:creationId xmlns:p14="http://schemas.microsoft.com/office/powerpoint/2010/main" val="173889623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10, 2023: changed </a:t>
            </a:r>
            <a:r>
              <a:rPr lang="en-US" dirty="0" err="1"/>
              <a:t>GEOnet</a:t>
            </a:r>
            <a:r>
              <a:rPr lang="en-US" dirty="0"/>
              <a:t> to GNS in 675</a:t>
            </a:r>
          </a:p>
          <a:p>
            <a:pPr eaLnBrk="1" fontAlgn="auto" hangingPunct="1">
              <a:spcBef>
                <a:spcPts val="0"/>
              </a:spcBef>
              <a:spcAft>
                <a:spcPts val="0"/>
              </a:spcAft>
              <a:defRPr/>
            </a:pPr>
            <a:r>
              <a:rPr lang="en-US" dirty="0"/>
              <a:t>October 31, 2016</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sz="800" dirty="0"/>
              <a:t>This is an example of an historical place that no longer exists.  LC-PCC PS for 16.2.2.4 says “If the smaller place has changed its name or has ceased to exist, use as a qualifier the name the larger place had during the period in which the name of the smaller place is applicable.”  The province of Newfoundland changed its name to Newfoundland and Labrador in December 2001.  </a:t>
            </a:r>
            <a:r>
              <a:rPr lang="en-US" sz="800" dirty="0" err="1"/>
              <a:t>Rantem</a:t>
            </a:r>
            <a:r>
              <a:rPr lang="en-US" sz="800" dirty="0"/>
              <a:t> ceased to exist by 1960.  Therefore, following the abbreviations found in Appendix B.11, the qualifier used for </a:t>
            </a:r>
            <a:r>
              <a:rPr lang="en-US" sz="800" dirty="0" err="1"/>
              <a:t>Rantem</a:t>
            </a:r>
            <a:r>
              <a:rPr lang="en-US" sz="800" dirty="0"/>
              <a:t> should be Nfld. rather than N.L.</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Ref status: n    </a:t>
            </a:r>
            <a:r>
              <a:rPr lang="en-US" sz="800" dirty="0" err="1"/>
              <a:t>Subj</a:t>
            </a:r>
            <a:r>
              <a:rPr lang="en-US" sz="800" dirty="0"/>
              <a:t>: a    </a:t>
            </a:r>
            <a:r>
              <a:rPr lang="en-US" sz="800" dirty="0" err="1"/>
              <a:t>Subj</a:t>
            </a:r>
            <a:r>
              <a:rPr lang="en-US" sz="800" dirty="0"/>
              <a:t> use: a</a:t>
            </a:r>
          </a:p>
          <a:p>
            <a:pPr eaLnBrk="1" fontAlgn="auto" hangingPunct="1">
              <a:spcBef>
                <a:spcPts val="0"/>
              </a:spcBef>
              <a:spcAft>
                <a:spcPts val="0"/>
              </a:spcAft>
              <a:defRPr/>
            </a:pPr>
            <a:r>
              <a:rPr lang="en-US" sz="800" dirty="0"/>
              <a:t>034      $d W0535130 $e W0535130 $f N0474140 $g N0474140 $2 </a:t>
            </a:r>
            <a:r>
              <a:rPr lang="en-US" sz="800" dirty="0" err="1"/>
              <a:t>cgndb</a:t>
            </a:r>
            <a:endParaRPr lang="en-US" sz="800" dirty="0"/>
          </a:p>
          <a:p>
            <a:pPr eaLnBrk="1" fontAlgn="auto" hangingPunct="1">
              <a:spcBef>
                <a:spcPts val="0"/>
              </a:spcBef>
              <a:spcAft>
                <a:spcPts val="0"/>
              </a:spcAft>
              <a:defRPr/>
            </a:pPr>
            <a:r>
              <a:rPr lang="en-US" sz="800" dirty="0"/>
              <a:t>034      $d -53.8582999 $e -53.8582999 $f 47.6943999 $g 47.6943999 $2 </a:t>
            </a:r>
            <a:r>
              <a:rPr lang="en-US" sz="800" dirty="0" err="1"/>
              <a:t>cgndb</a:t>
            </a:r>
            <a:endParaRPr lang="en-US" sz="800" dirty="0"/>
          </a:p>
          <a:p>
            <a:pPr eaLnBrk="1" fontAlgn="auto" hangingPunct="1">
              <a:spcBef>
                <a:spcPts val="0"/>
              </a:spcBef>
              <a:spcAft>
                <a:spcPts val="0"/>
              </a:spcAft>
              <a:defRPr/>
            </a:pPr>
            <a:r>
              <a:rPr lang="en-US" sz="800" dirty="0"/>
              <a:t>034      $d W0535300 $e W0535300 $f N0474100 $g N0474100 $2 </a:t>
            </a:r>
            <a:r>
              <a:rPr lang="en-US" sz="800" dirty="0" err="1"/>
              <a:t>wikiped</a:t>
            </a:r>
            <a:endParaRPr lang="en-US" sz="800" dirty="0"/>
          </a:p>
          <a:p>
            <a:pPr eaLnBrk="1" fontAlgn="auto" hangingPunct="1">
              <a:spcBef>
                <a:spcPts val="0"/>
              </a:spcBef>
              <a:spcAft>
                <a:spcPts val="0"/>
              </a:spcAft>
              <a:defRPr/>
            </a:pPr>
            <a:r>
              <a:rPr lang="en-US" sz="800" dirty="0"/>
              <a:t>034      $d W0535700 $e W0535700 $f N0474200 $g N0474200 $2 </a:t>
            </a:r>
            <a:r>
              <a:rPr lang="en-US" sz="800" dirty="0" err="1"/>
              <a:t>nlaci</a:t>
            </a:r>
            <a:endParaRPr lang="en-US" sz="800" i="1" dirty="0"/>
          </a:p>
          <a:p>
            <a:pPr eaLnBrk="1" fontAlgn="auto" hangingPunct="1">
              <a:spcBef>
                <a:spcPts val="0"/>
              </a:spcBef>
              <a:spcAft>
                <a:spcPts val="0"/>
              </a:spcAft>
              <a:defRPr/>
            </a:pPr>
            <a:r>
              <a:rPr lang="en-US" sz="800" dirty="0"/>
              <a:t>043       n-</a:t>
            </a:r>
            <a:r>
              <a:rPr lang="en-US" sz="800" dirty="0" err="1"/>
              <a:t>cn</a:t>
            </a:r>
            <a:r>
              <a:rPr lang="en-US" sz="800" dirty="0"/>
              <a:t>-</a:t>
            </a:r>
            <a:r>
              <a:rPr lang="en-US" sz="800" dirty="0" err="1"/>
              <a:t>nf</a:t>
            </a:r>
            <a:endParaRPr lang="en-US" sz="800" dirty="0"/>
          </a:p>
          <a:p>
            <a:pPr eaLnBrk="1" fontAlgn="auto" hangingPunct="1">
              <a:spcBef>
                <a:spcPts val="0"/>
              </a:spcBef>
              <a:spcAft>
                <a:spcPts val="0"/>
              </a:spcAft>
              <a:defRPr/>
            </a:pPr>
            <a:r>
              <a:rPr lang="en-US" sz="800" dirty="0"/>
              <a:t>046       $s 1869 $t [..1960] $2 </a:t>
            </a:r>
            <a:r>
              <a:rPr lang="en-US" sz="800" dirty="0" err="1"/>
              <a:t>edtf</a:t>
            </a:r>
            <a:r>
              <a:rPr lang="en-US" sz="800" dirty="0"/>
              <a:t>      </a:t>
            </a:r>
            <a:r>
              <a:rPr lang="en-US" sz="800" i="1" dirty="0"/>
              <a:t>[This is the way “1960 or earlier” is coded in EDTF. A cataloger would have to look up the EDTF specification to figure this out.]</a:t>
            </a:r>
          </a:p>
          <a:p>
            <a:pPr eaLnBrk="1" fontAlgn="auto" hangingPunct="1">
              <a:spcBef>
                <a:spcPts val="0"/>
              </a:spcBef>
              <a:spcAft>
                <a:spcPts val="0"/>
              </a:spcAft>
              <a:defRPr/>
            </a:pPr>
            <a:r>
              <a:rPr lang="en-US" sz="800" dirty="0"/>
              <a:t>151       </a:t>
            </a:r>
            <a:r>
              <a:rPr lang="en-US" sz="800" dirty="0" err="1"/>
              <a:t>Rantem</a:t>
            </a:r>
            <a:r>
              <a:rPr lang="en-US" sz="800" dirty="0"/>
              <a:t> (Nfld.)</a:t>
            </a:r>
          </a:p>
          <a:p>
            <a:pPr eaLnBrk="1" fontAlgn="auto" hangingPunct="1">
              <a:spcBef>
                <a:spcPts val="0"/>
              </a:spcBef>
              <a:spcAft>
                <a:spcPts val="0"/>
              </a:spcAft>
              <a:defRPr/>
            </a:pPr>
            <a:r>
              <a:rPr lang="en-US" sz="800" dirty="0"/>
              <a:t>368       $b Unincorporated area </a:t>
            </a:r>
            <a:r>
              <a:rPr lang="en-US" sz="800" i="1" dirty="0"/>
              <a:t>or if using LCSH: </a:t>
            </a:r>
            <a:r>
              <a:rPr lang="en-US" sz="800" dirty="0"/>
              <a:t>Unincorporated areas $2 </a:t>
            </a:r>
            <a:r>
              <a:rPr lang="en-US" sz="800" dirty="0" err="1"/>
              <a:t>lcsh</a:t>
            </a:r>
            <a:r>
              <a:rPr lang="en-US" sz="800" dirty="0"/>
              <a:t> $b Vacated settlement  </a:t>
            </a:r>
            <a:r>
              <a:rPr lang="en-US" sz="800" i="1" dirty="0"/>
              <a:t>or</a:t>
            </a:r>
            <a:r>
              <a:rPr lang="en-US" sz="800" dirty="0"/>
              <a:t> Abandoned community </a:t>
            </a:r>
            <a:r>
              <a:rPr lang="en-US" sz="800" i="1" dirty="0"/>
              <a:t>or if using LCSH perhaps: </a:t>
            </a:r>
            <a:r>
              <a:rPr lang="en-US" sz="800" dirty="0"/>
              <a:t>Extinct cities $2 </a:t>
            </a:r>
            <a:r>
              <a:rPr lang="en-US" sz="800" dirty="0" err="1"/>
              <a:t>lcsh</a:t>
            </a:r>
            <a:endParaRPr lang="en-US" sz="800" dirty="0"/>
          </a:p>
          <a:p>
            <a:pPr marL="218290" indent="-218290" eaLnBrk="1" fontAlgn="auto" hangingPunct="1">
              <a:spcBef>
                <a:spcPts val="0"/>
              </a:spcBef>
              <a:spcAft>
                <a:spcPts val="0"/>
              </a:spcAft>
              <a:buFontTx/>
              <a:buAutoNum type="arabicPlain" startAt="370"/>
              <a:defRPr/>
            </a:pPr>
            <a:r>
              <a:rPr lang="en-US" sz="800" dirty="0"/>
              <a:t>      $c Canada $e Newfoundland $2 </a:t>
            </a:r>
            <a:r>
              <a:rPr lang="en-US" sz="800" dirty="0" err="1"/>
              <a:t>naf</a:t>
            </a:r>
            <a:endParaRPr lang="en-US" sz="800" dirty="0"/>
          </a:p>
          <a:p>
            <a:pPr eaLnBrk="1" fontAlgn="auto" hangingPunct="1">
              <a:spcBef>
                <a:spcPts val="0"/>
              </a:spcBef>
              <a:spcAft>
                <a:spcPts val="0"/>
              </a:spcAft>
              <a:defRPr/>
            </a:pPr>
            <a:r>
              <a:rPr lang="en-US" sz="800" dirty="0"/>
              <a:t>781 _0   $z Newfoundland and Labrador $z </a:t>
            </a:r>
            <a:r>
              <a:rPr lang="en-US" sz="800" dirty="0" err="1"/>
              <a:t>Rantem</a:t>
            </a:r>
            <a:r>
              <a:rPr lang="en-US" sz="800" dirty="0"/>
              <a:t> (Nfld.)</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i="1" dirty="0"/>
              <a:t>Note:</a:t>
            </a:r>
            <a:r>
              <a:rPr lang="en-US" sz="800" dirty="0"/>
              <a:t> SHM H 715 Extinct cities says: “If it is necessary to assign as a subject heading the name of a city or town that existed beyond 1500, or that still exists, establish it as a name heading” and “As a geographic subdivision, the heading for an extinct city is divided through the appropriate modern jurisdiction.”  Similar information is found in SHM H 830 Geographic Subdivision: “As a general rule, subdivide to subordinate localities located wholly within a country by interposing the name of the relevant country between the heading and the name of the subordinate locality.  Subordinate localities include: subordinate political jurisdictions, such as provinces, districts, counties, cities, etc.; historic kingdoms, principalities, etc. ... Divide historic kingdoms, former jurisdictions, extinct cities, etc., that lie wholly within a currently existing jurisdiction through that jurisdiction. ... If the heading for the locality being brought out as a geographic subdivision has as its qualifier the same name as the country or division through which it is being subdivided, delete the country or division name from the qualifier of the locality, even if it is abbreviated, in order to avoid redundancy.  Retain in parentheses any other data included in the qualifier to differentiate the heading, including names of obsolete jurisdictions.”</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Heading: Matabeleland (Southern Rhodesia)</a:t>
            </a:r>
          </a:p>
          <a:p>
            <a:pPr eaLnBrk="1" fontAlgn="auto" hangingPunct="1">
              <a:spcBef>
                <a:spcPts val="0"/>
              </a:spcBef>
              <a:spcAft>
                <a:spcPts val="0"/>
              </a:spcAft>
              <a:defRPr/>
            </a:pPr>
            <a:r>
              <a:rPr lang="en-US" sz="800" i="1" dirty="0"/>
              <a:t>Subdivision usage:</a:t>
            </a:r>
            <a:r>
              <a:rPr lang="en-US" sz="800" dirty="0"/>
              <a:t> 650 #0 $a Gold mines and mining $z Zimbabwe $z Matabeleland (Southern Rhodesia)</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i="1" dirty="0"/>
              <a:t>Heading:</a:t>
            </a:r>
            <a:r>
              <a:rPr lang="en-US" sz="800" dirty="0"/>
              <a:t> </a:t>
            </a:r>
            <a:r>
              <a:rPr lang="en-US" sz="800" dirty="0" err="1"/>
              <a:t>Sibirskiĭ</a:t>
            </a:r>
            <a:r>
              <a:rPr lang="en-US" sz="800" dirty="0"/>
              <a:t> </a:t>
            </a:r>
            <a:r>
              <a:rPr lang="en-US" sz="800" dirty="0" err="1"/>
              <a:t>kraĭ</a:t>
            </a:r>
            <a:r>
              <a:rPr lang="en-US" sz="800" dirty="0"/>
              <a:t> (R.S.F.S.R.)  </a:t>
            </a:r>
            <a:r>
              <a:rPr lang="en-US" sz="800" i="1" dirty="0"/>
              <a:t>[a jurisdiction that existed only during the period of the Soviet Union]</a:t>
            </a:r>
            <a:endParaRPr lang="en-US" sz="800" dirty="0"/>
          </a:p>
          <a:p>
            <a:pPr eaLnBrk="1" fontAlgn="auto" hangingPunct="1">
              <a:spcBef>
                <a:spcPts val="0"/>
              </a:spcBef>
              <a:spcAft>
                <a:spcPts val="0"/>
              </a:spcAft>
              <a:defRPr/>
            </a:pPr>
            <a:r>
              <a:rPr lang="en-US" sz="800" i="1" dirty="0"/>
              <a:t>Subdivision usage: </a:t>
            </a:r>
            <a:r>
              <a:rPr lang="en-US" sz="800" dirty="0"/>
              <a:t>650 #0 $a Minorities $z Russia (Federation) $z </a:t>
            </a:r>
            <a:r>
              <a:rPr lang="en-US" sz="800" dirty="0" err="1"/>
              <a:t>Sibirskiĭkraĭ</a:t>
            </a:r>
            <a:r>
              <a:rPr lang="en-US" sz="800" dirty="0"/>
              <a:t> (R.S.F.S.R.)</a:t>
            </a:r>
          </a:p>
        </p:txBody>
      </p:sp>
      <p:sp>
        <p:nvSpPr>
          <p:cNvPr id="346115" name="Slide Number Placeholder 3"/>
          <p:cNvSpPr>
            <a:spLocks noGrp="1"/>
          </p:cNvSpPr>
          <p:nvPr>
            <p:ph type="sldNum" sz="quarter" idx="5"/>
          </p:nvPr>
        </p:nvSpPr>
        <p:spPr>
          <a:noFill/>
        </p:spPr>
        <p:txBody>
          <a:bodyPr/>
          <a:lstStyle/>
          <a:p>
            <a:pPr defTabSz="922338"/>
            <a:fld id="{0020ADF4-9A1A-4F61-AD39-9ABEA76B8BC1}" type="slidenum">
              <a:rPr lang="en-US" smtClean="0"/>
              <a:pPr defTabSz="922338"/>
              <a:t>172</a:t>
            </a:fld>
            <a:endParaRPr lang="en-US"/>
          </a:p>
        </p:txBody>
      </p:sp>
    </p:spTree>
    <p:extLst>
      <p:ext uri="{BB962C8B-B14F-4D97-AF65-F5344CB8AC3E}">
        <p14:creationId xmlns:p14="http://schemas.microsoft.com/office/powerpoint/2010/main" val="406858767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bwMode="auto">
          <a:noFill/>
          <a:ln>
            <a:solidFill>
              <a:srgbClr val="000000"/>
            </a:solidFill>
            <a:miter lim="800000"/>
            <a:headEnd/>
            <a:tailEnd/>
          </a:ln>
        </p:spPr>
      </p:sp>
      <p:sp>
        <p:nvSpPr>
          <p:cNvPr id="348162"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Image courtesy of </a:t>
            </a:r>
            <a:r>
              <a:rPr lang="en-US" dirty="0" err="1"/>
              <a:t>samuiblue</a:t>
            </a:r>
            <a:r>
              <a:rPr lang="en-US" dirty="0"/>
              <a:t> / FreeDigitalPhotos.net</a:t>
            </a:r>
          </a:p>
          <a:p>
            <a:pPr eaLnBrk="1" hangingPunct="1">
              <a:spcBef>
                <a:spcPct val="0"/>
              </a:spcBef>
            </a:pPr>
            <a:endParaRPr lang="en-US" dirty="0"/>
          </a:p>
          <a:p>
            <a:pPr eaLnBrk="1" hangingPunct="1">
              <a:spcBef>
                <a:spcPct val="0"/>
              </a:spcBef>
            </a:pPr>
            <a:r>
              <a:rPr lang="en-US" dirty="0"/>
              <a:t>The answers are also in the trainee manuals in the Appendix. </a:t>
            </a:r>
          </a:p>
        </p:txBody>
      </p:sp>
      <p:sp>
        <p:nvSpPr>
          <p:cNvPr id="348163" name="Slide Number Placeholder 3"/>
          <p:cNvSpPr>
            <a:spLocks noGrp="1"/>
          </p:cNvSpPr>
          <p:nvPr>
            <p:ph type="sldNum" sz="quarter" idx="5"/>
          </p:nvPr>
        </p:nvSpPr>
        <p:spPr>
          <a:noFill/>
        </p:spPr>
        <p:txBody>
          <a:bodyPr/>
          <a:lstStyle/>
          <a:p>
            <a:pPr defTabSz="922338"/>
            <a:fld id="{EB4BE913-A288-4A7C-8258-8E1B635A12B3}" type="slidenum">
              <a:rPr lang="en-US" smtClean="0"/>
              <a:pPr defTabSz="922338"/>
              <a:t>173</a:t>
            </a:fld>
            <a:endParaRPr lang="en-US"/>
          </a:p>
        </p:txBody>
      </p:sp>
    </p:spTree>
    <p:extLst>
      <p:ext uri="{BB962C8B-B14F-4D97-AF65-F5344CB8AC3E}">
        <p14:creationId xmlns:p14="http://schemas.microsoft.com/office/powerpoint/2010/main" val="335047938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bwMode="auto">
          <a:noFill/>
          <a:ln>
            <a:solidFill>
              <a:srgbClr val="000000"/>
            </a:solidFill>
            <a:miter lim="800000"/>
            <a:headEnd/>
            <a:tailEnd/>
          </a:ln>
        </p:spPr>
      </p:sp>
      <p:sp>
        <p:nvSpPr>
          <p:cNvPr id="350210" name="Notes Placeholder 2"/>
          <p:cNvSpPr>
            <a:spLocks noGrp="1"/>
          </p:cNvSpPr>
          <p:nvPr>
            <p:ph type="body" idx="1"/>
          </p:nvPr>
        </p:nvSpPr>
        <p:spPr>
          <a:noFill/>
          <a:ln/>
        </p:spPr>
        <p:txBody>
          <a:bodyPr/>
          <a:lstStyle/>
          <a:p>
            <a:pPr eaLnBrk="1" hangingPunct="1">
              <a:spcBef>
                <a:spcPct val="0"/>
              </a:spcBef>
            </a:pPr>
            <a:r>
              <a:rPr lang="en-US" dirty="0"/>
              <a:t>February 18, 2025: changed $e in 370 to $f</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May 1, 2013</a:t>
            </a:r>
          </a:p>
          <a:p>
            <a:pPr eaLnBrk="1" hangingPunct="1">
              <a:spcBef>
                <a:spcPct val="0"/>
              </a:spcBef>
            </a:pPr>
            <a:endParaRPr lang="en-US" baseline="0" dirty="0"/>
          </a:p>
          <a:p>
            <a:pPr eaLnBrk="1" hangingPunct="1">
              <a:spcBef>
                <a:spcPct val="0"/>
              </a:spcBef>
            </a:pPr>
            <a:r>
              <a:rPr lang="en-US" baseline="0" dirty="0"/>
              <a:t>ANIMATED SLIDE</a:t>
            </a:r>
            <a:endParaRPr lang="en-US" dirty="0"/>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034, 043, 3XX, and form of geographic subdivision in 781.</a:t>
            </a:r>
          </a:p>
          <a:p>
            <a:pPr eaLnBrk="1" hangingPunct="1">
              <a:spcBef>
                <a:spcPct val="0"/>
              </a:spcBef>
            </a:pPr>
            <a:endParaRPr lang="en-US" dirty="0"/>
          </a:p>
          <a:p>
            <a:pPr eaLnBrk="1" hangingPunct="1">
              <a:spcBef>
                <a:spcPct val="0"/>
              </a:spcBef>
            </a:pPr>
            <a:r>
              <a:rPr lang="en-US" dirty="0"/>
              <a:t>034      $d -111.9563298 $e -111.9563298 $f 39.9527303 $g 39.9527303 $2 </a:t>
            </a:r>
            <a:r>
              <a:rPr lang="en-US" dirty="0" err="1"/>
              <a:t>gnis</a:t>
            </a:r>
            <a:endParaRPr lang="en-US" dirty="0"/>
          </a:p>
          <a:p>
            <a:pPr eaLnBrk="1" hangingPunct="1">
              <a:spcBef>
                <a:spcPct val="0"/>
              </a:spcBef>
            </a:pPr>
            <a:r>
              <a:rPr lang="en-US" dirty="0"/>
              <a:t>034      $d W1115723 $e W1115723 $f N0395710 $g N0395710 $2 </a:t>
            </a:r>
            <a:r>
              <a:rPr lang="en-US" dirty="0" err="1"/>
              <a:t>gnis</a:t>
            </a:r>
            <a:endParaRPr lang="en-US" dirty="0"/>
          </a:p>
          <a:p>
            <a:pPr eaLnBrk="1" hangingPunct="1">
              <a:spcBef>
                <a:spcPct val="0"/>
              </a:spcBef>
            </a:pPr>
            <a:r>
              <a:rPr lang="en-US" dirty="0"/>
              <a:t>043      n-us-</a:t>
            </a:r>
            <a:r>
              <a:rPr lang="en-US" dirty="0" err="1"/>
              <a:t>ut</a:t>
            </a:r>
            <a:endParaRPr lang="en-US" dirty="0"/>
          </a:p>
          <a:p>
            <a:pPr eaLnBrk="1" hangingPunct="1">
              <a:spcBef>
                <a:spcPct val="0"/>
              </a:spcBef>
            </a:pPr>
            <a:r>
              <a:rPr lang="en-US" dirty="0"/>
              <a:t>151      Mount Nebo (Utah)</a:t>
            </a:r>
          </a:p>
          <a:p>
            <a:pPr fontAlgn="auto">
              <a:spcBef>
                <a:spcPts val="0"/>
              </a:spcBef>
              <a:spcAft>
                <a:spcPts val="0"/>
              </a:spcAft>
              <a:defRPr/>
            </a:pPr>
            <a:r>
              <a:rPr lang="en-US" dirty="0"/>
              <a:t>368      </a:t>
            </a:r>
            <a:r>
              <a:rPr lang="en-US" sz="1200" dirty="0">
                <a:latin typeface="+mn-lt"/>
                <a:cs typeface="+mn-cs"/>
              </a:rPr>
              <a:t>$b Cities and towns $2 </a:t>
            </a:r>
            <a:r>
              <a:rPr lang="en-US" sz="1200" dirty="0" err="1">
                <a:latin typeface="+mn-lt"/>
                <a:cs typeface="+mn-cs"/>
              </a:rPr>
              <a:t>lcsh</a:t>
            </a:r>
            <a:endParaRPr lang="en-US" sz="1200" dirty="0">
              <a:latin typeface="+mn-lt"/>
              <a:cs typeface="+mn-cs"/>
            </a:endParaRPr>
          </a:p>
          <a:p>
            <a:pPr eaLnBrk="1" hangingPunct="1">
              <a:spcBef>
                <a:spcPct val="0"/>
              </a:spcBef>
            </a:pPr>
            <a:r>
              <a:rPr lang="en-US" dirty="0"/>
              <a:t>370      $c United States $f Utah  </a:t>
            </a:r>
            <a:r>
              <a:rPr lang="en-US" i="1" dirty="0"/>
              <a:t>and/or perhaps:</a:t>
            </a:r>
            <a:r>
              <a:rPr lang="en-US" dirty="0"/>
              <a:t> $f Utah County, Utah $2 </a:t>
            </a:r>
            <a:r>
              <a:rPr lang="en-US" dirty="0" err="1"/>
              <a:t>naf</a:t>
            </a:r>
            <a:endParaRPr lang="en-US" dirty="0"/>
          </a:p>
          <a:p>
            <a:pPr eaLnBrk="1" hangingPunct="1">
              <a:spcBef>
                <a:spcPct val="0"/>
              </a:spcBef>
            </a:pPr>
            <a:r>
              <a:rPr lang="en-US" dirty="0"/>
              <a:t>451      Mt. Nebo (Utah)</a:t>
            </a:r>
          </a:p>
          <a:p>
            <a:pPr eaLnBrk="1" hangingPunct="1">
              <a:spcBef>
                <a:spcPct val="0"/>
              </a:spcBef>
            </a:pPr>
            <a:r>
              <a:rPr lang="en-US" dirty="0"/>
              <a:t>451      </a:t>
            </a:r>
            <a:r>
              <a:rPr lang="en-US" dirty="0" err="1"/>
              <a:t>Elberta</a:t>
            </a:r>
            <a:r>
              <a:rPr lang="en-US" dirty="0"/>
              <a:t> (Utah)</a:t>
            </a:r>
          </a:p>
          <a:p>
            <a:pPr eaLnBrk="1" hangingPunct="1">
              <a:spcBef>
                <a:spcPct val="0"/>
              </a:spcBef>
            </a:pPr>
            <a:r>
              <a:rPr lang="en-US" dirty="0"/>
              <a:t>781 _0 $z Utah $z Mount Nebo</a:t>
            </a:r>
          </a:p>
          <a:p>
            <a:pPr eaLnBrk="1" hangingPunct="1">
              <a:spcBef>
                <a:spcPct val="0"/>
              </a:spcBef>
            </a:pPr>
            <a:endParaRPr lang="en-US" dirty="0"/>
          </a:p>
          <a:p>
            <a:pPr eaLnBrk="1" hangingPunct="1">
              <a:spcBef>
                <a:spcPct val="0"/>
              </a:spcBef>
            </a:pPr>
            <a:r>
              <a:rPr lang="en-US" dirty="0"/>
              <a:t>Note: always choose “Mount” over “Mt.” for the preferred name, even if sources consulted only use “Mt.”  Conflicts in NARs only have to be broken between jurisdictions, not with non-jurisdictional geographic features like mountains, rivers, lakes, etc.  If a subject heading for a place with the same name is needed, the conflict will be broken in the subject heading: Nebo, Mount (Utah : Mountain)</a:t>
            </a:r>
          </a:p>
        </p:txBody>
      </p:sp>
      <p:sp>
        <p:nvSpPr>
          <p:cNvPr id="350211" name="Slide Number Placeholder 3"/>
          <p:cNvSpPr>
            <a:spLocks noGrp="1"/>
          </p:cNvSpPr>
          <p:nvPr>
            <p:ph type="sldNum" sz="quarter" idx="5"/>
          </p:nvPr>
        </p:nvSpPr>
        <p:spPr>
          <a:noFill/>
        </p:spPr>
        <p:txBody>
          <a:bodyPr/>
          <a:lstStyle/>
          <a:p>
            <a:pPr defTabSz="922338"/>
            <a:fld id="{1EE40917-A995-4E0A-A825-C7E113EB5681}" type="slidenum">
              <a:rPr lang="en-US" smtClean="0"/>
              <a:pPr defTabSz="922338"/>
              <a:t>174</a:t>
            </a:fld>
            <a:endParaRPr lang="en-US"/>
          </a:p>
        </p:txBody>
      </p:sp>
    </p:spTree>
    <p:extLst>
      <p:ext uri="{BB962C8B-B14F-4D97-AF65-F5344CB8AC3E}">
        <p14:creationId xmlns:p14="http://schemas.microsoft.com/office/powerpoint/2010/main" val="374401560"/>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Slide Image Placeholder 1"/>
          <p:cNvSpPr>
            <a:spLocks noGrp="1" noRot="1" noChangeAspect="1"/>
          </p:cNvSpPr>
          <p:nvPr>
            <p:ph type="sldImg"/>
          </p:nvPr>
        </p:nvSpPr>
        <p:spPr bwMode="auto">
          <a:noFill/>
          <a:ln>
            <a:solidFill>
              <a:srgbClr val="000000"/>
            </a:solidFill>
            <a:miter lim="800000"/>
            <a:headEnd/>
            <a:tailEnd/>
          </a:ln>
        </p:spPr>
      </p:sp>
      <p:sp>
        <p:nvSpPr>
          <p:cNvPr id="352258"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$s in 046 to $q</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 and speaker notes</a:t>
            </a:r>
          </a:p>
          <a:p>
            <a:pPr eaLnBrk="1" hangingPunct="1">
              <a:spcBef>
                <a:spcPct val="0"/>
              </a:spcBef>
            </a:pPr>
            <a:r>
              <a:rPr lang="en-US" dirty="0"/>
              <a:t>March 21, 2017: added controlled vocabulary to 368</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sz="1000" dirty="0"/>
              <a:t>Based on information provided in the 670 citations, create an NAR for the place.  Optionally record attributes of the place in 034, 043, 046, 3XX, and form of geographic subdivision in 781.</a:t>
            </a:r>
          </a:p>
          <a:p>
            <a:pPr eaLnBrk="1" hangingPunct="1">
              <a:spcBef>
                <a:spcPct val="0"/>
              </a:spcBef>
            </a:pPr>
            <a:endParaRPr lang="en-US" sz="1000" dirty="0"/>
          </a:p>
          <a:p>
            <a:pPr eaLnBrk="1" hangingPunct="1">
              <a:spcBef>
                <a:spcPct val="0"/>
              </a:spcBef>
            </a:pPr>
            <a:r>
              <a:rPr lang="en-US" sz="1000" dirty="0"/>
              <a:t>034      $d W0803500 $e W0803500 $f S0020500 $g S0020500 $2 </a:t>
            </a:r>
            <a:r>
              <a:rPr lang="en-US" sz="1000" dirty="0" err="1"/>
              <a:t>geonet</a:t>
            </a:r>
            <a:endParaRPr lang="en-US" sz="1000" dirty="0"/>
          </a:p>
          <a:p>
            <a:pPr eaLnBrk="1" hangingPunct="1">
              <a:spcBef>
                <a:spcPct val="0"/>
              </a:spcBef>
            </a:pPr>
            <a:r>
              <a:rPr lang="en-US" sz="1000" dirty="0"/>
              <a:t>034      $d -80.583333 $e -80.583333 $f -2.083333 $g -2.083333 $2 </a:t>
            </a:r>
            <a:r>
              <a:rPr lang="en-US" sz="1000" dirty="0" err="1"/>
              <a:t>geonet</a:t>
            </a:r>
            <a:endParaRPr lang="en-US" sz="1000" dirty="0"/>
          </a:p>
          <a:p>
            <a:pPr eaLnBrk="1" hangingPunct="1">
              <a:spcBef>
                <a:spcPct val="0"/>
              </a:spcBef>
            </a:pPr>
            <a:r>
              <a:rPr lang="en-US" sz="1000" dirty="0"/>
              <a:t>043      s-</a:t>
            </a:r>
            <a:r>
              <a:rPr lang="en-US" sz="1000" dirty="0" err="1"/>
              <a:t>ec</a:t>
            </a:r>
            <a:r>
              <a:rPr lang="en-US" sz="1000" dirty="0"/>
              <a:t>---</a:t>
            </a:r>
          </a:p>
          <a:p>
            <a:pPr eaLnBrk="1" hangingPunct="1">
              <a:spcBef>
                <a:spcPct val="0"/>
              </a:spcBef>
            </a:pPr>
            <a:r>
              <a:rPr lang="en-US" sz="1000" dirty="0"/>
              <a:t>046      $q 2007 $2 </a:t>
            </a:r>
            <a:r>
              <a:rPr lang="en-US" sz="1000" dirty="0" err="1"/>
              <a:t>edtf</a:t>
            </a:r>
            <a:endParaRPr lang="en-US" sz="1000" dirty="0"/>
          </a:p>
          <a:p>
            <a:pPr eaLnBrk="1" hangingPunct="1">
              <a:spcBef>
                <a:spcPct val="0"/>
              </a:spcBef>
            </a:pPr>
            <a:r>
              <a:rPr lang="en-US" sz="1000" dirty="0"/>
              <a:t>151      Santa Elena (Ecuador : Province)</a:t>
            </a:r>
          </a:p>
          <a:p>
            <a:pPr eaLnBrk="1" hangingPunct="1">
              <a:spcBef>
                <a:spcPct val="0"/>
              </a:spcBef>
            </a:pPr>
            <a:r>
              <a:rPr lang="en-US" sz="1000" dirty="0"/>
              <a:t>368      $b Provinces $2 </a:t>
            </a:r>
            <a:r>
              <a:rPr lang="en-US" sz="1000" dirty="0" err="1"/>
              <a:t>aat</a:t>
            </a:r>
            <a:r>
              <a:rPr lang="en-US" sz="1000" dirty="0"/>
              <a:t> </a:t>
            </a:r>
            <a:r>
              <a:rPr lang="en-US" sz="1000" i="1" dirty="0"/>
              <a:t>or </a:t>
            </a:r>
            <a:r>
              <a:rPr lang="en-US" sz="1000" i="0" dirty="0"/>
              <a:t>$b Province</a:t>
            </a:r>
            <a:endParaRPr lang="en-US" sz="1000" dirty="0"/>
          </a:p>
          <a:p>
            <a:pPr eaLnBrk="1" hangingPunct="1">
              <a:spcBef>
                <a:spcPct val="0"/>
              </a:spcBef>
            </a:pPr>
            <a:r>
              <a:rPr lang="en-US" sz="1000" dirty="0"/>
              <a:t>370      $c Ecuador $2 </a:t>
            </a:r>
            <a:r>
              <a:rPr lang="en-US" sz="1000" dirty="0" err="1"/>
              <a:t>naf</a:t>
            </a:r>
            <a:endParaRPr lang="en-US" sz="1000" dirty="0"/>
          </a:p>
          <a:p>
            <a:pPr eaLnBrk="1" hangingPunct="1">
              <a:spcBef>
                <a:spcPct val="0"/>
              </a:spcBef>
            </a:pPr>
            <a:r>
              <a:rPr lang="en-US" sz="1000" dirty="0"/>
              <a:t>451      Santa Elena Province (Ecuador)</a:t>
            </a:r>
          </a:p>
          <a:p>
            <a:pPr eaLnBrk="1" hangingPunct="1">
              <a:spcBef>
                <a:spcPct val="0"/>
              </a:spcBef>
            </a:pPr>
            <a:r>
              <a:rPr lang="en-US" sz="1000" dirty="0"/>
              <a:t>451      </a:t>
            </a:r>
            <a:r>
              <a:rPr lang="es-ES" sz="1000" dirty="0"/>
              <a:t>Gobierno Provincial de Santa Elena (Ecuador)</a:t>
            </a:r>
            <a:endParaRPr lang="en-US" sz="1000" dirty="0"/>
          </a:p>
          <a:p>
            <a:pPr eaLnBrk="1" hangingPunct="1">
              <a:spcBef>
                <a:spcPct val="0"/>
              </a:spcBef>
            </a:pPr>
            <a:r>
              <a:rPr lang="en-US" sz="1000" dirty="0"/>
              <a:t>451      Province of Santa Elena (Ecuador)</a:t>
            </a:r>
          </a:p>
          <a:p>
            <a:pPr eaLnBrk="1" hangingPunct="1">
              <a:spcBef>
                <a:spcPct val="0"/>
              </a:spcBef>
            </a:pPr>
            <a:r>
              <a:rPr lang="en-US" sz="1000" dirty="0"/>
              <a:t>451      </a:t>
            </a:r>
            <a:r>
              <a:rPr lang="es-ES" sz="1000" dirty="0"/>
              <a:t>Provincia de Santa Elena (Ecuador)</a:t>
            </a:r>
            <a:endParaRPr lang="en-US" sz="1000" dirty="0"/>
          </a:p>
          <a:p>
            <a:pPr eaLnBrk="1" hangingPunct="1">
              <a:spcBef>
                <a:spcPct val="0"/>
              </a:spcBef>
            </a:pPr>
            <a:r>
              <a:rPr lang="en-US" sz="1000" dirty="0"/>
              <a:t>551      Guayas (Ecuador : Province)</a:t>
            </a:r>
          </a:p>
          <a:p>
            <a:pPr eaLnBrk="1" hangingPunct="1">
              <a:spcBef>
                <a:spcPct val="0"/>
              </a:spcBef>
            </a:pPr>
            <a:r>
              <a:rPr lang="en-US" sz="1000" dirty="0"/>
              <a:t>781 _0 $z Ecuador $z Santa Elena (Province)</a:t>
            </a:r>
          </a:p>
          <a:p>
            <a:pPr eaLnBrk="1" hangingPunct="1">
              <a:spcBef>
                <a:spcPct val="0"/>
              </a:spcBef>
            </a:pPr>
            <a:endParaRPr lang="en-US" sz="1000" dirty="0"/>
          </a:p>
          <a:p>
            <a:pPr eaLnBrk="1" hangingPunct="1">
              <a:spcBef>
                <a:spcPct val="0"/>
              </a:spcBef>
            </a:pPr>
            <a:r>
              <a:rPr lang="en-US" sz="1000" i="1" dirty="0"/>
              <a:t>Note:</a:t>
            </a:r>
            <a:r>
              <a:rPr lang="en-US" sz="1000" dirty="0"/>
              <a:t> Here we have a case of a split of territory.  In such a case, both the resulting entities are valid for use as a subject, as is the earlier entity.  In this situation, Guayas province didn’t split into two new provinces, it just gave up some territory to a new province, Santa Elena.  RDA does not currently contain a relationship designator appropriate for use here, so the relationship between the two entities is coded as a simple see also relationship.  </a:t>
            </a:r>
          </a:p>
          <a:p>
            <a:pPr eaLnBrk="1" hangingPunct="1">
              <a:spcBef>
                <a:spcPct val="0"/>
              </a:spcBef>
            </a:pPr>
            <a:endParaRPr lang="en-US" sz="1000" dirty="0"/>
          </a:p>
          <a:p>
            <a:pPr eaLnBrk="1" hangingPunct="1">
              <a:spcBef>
                <a:spcPct val="0"/>
              </a:spcBef>
            </a:pPr>
            <a:r>
              <a:rPr lang="en-US" sz="1000" dirty="0"/>
              <a:t>LC-PCC PS for 16.2.2.3: If the Geographic Names Server (GNS) shows both a BGN standard and a BGN short form of the place name, generally select the longer form as the preferred name, unless RDA 16.2.2.8.1 (place names that include a term indicating type of jurisdiction) is applicable.  So the short form is selected, but it conflicts with a city and a canton with the same name, so there is a conflict, and the type of jurisdiction must be added to the preferred name.</a:t>
            </a:r>
          </a:p>
          <a:p>
            <a:pPr eaLnBrk="1" hangingPunct="1">
              <a:spcBef>
                <a:spcPct val="0"/>
              </a:spcBef>
            </a:pPr>
            <a:endParaRPr lang="en-US" sz="1000" dirty="0"/>
          </a:p>
          <a:p>
            <a:pPr eaLnBrk="1" hangingPunct="1">
              <a:spcBef>
                <a:spcPct val="0"/>
              </a:spcBef>
            </a:pPr>
            <a:r>
              <a:rPr lang="en-US" sz="1000" dirty="0"/>
              <a:t>In addition to the new NAR, the NAR already existing for Guayas province will also need to be revised to show the reciprocal relationship between it and Santa Elena province (next slide).</a:t>
            </a:r>
          </a:p>
        </p:txBody>
      </p:sp>
      <p:sp>
        <p:nvSpPr>
          <p:cNvPr id="352259" name="Slide Number Placeholder 3"/>
          <p:cNvSpPr>
            <a:spLocks noGrp="1"/>
          </p:cNvSpPr>
          <p:nvPr>
            <p:ph type="sldNum" sz="quarter" idx="5"/>
          </p:nvPr>
        </p:nvSpPr>
        <p:spPr>
          <a:noFill/>
        </p:spPr>
        <p:txBody>
          <a:bodyPr/>
          <a:lstStyle/>
          <a:p>
            <a:pPr defTabSz="922338"/>
            <a:fld id="{F930925B-0121-49EE-8580-C3938B7A3072}" type="slidenum">
              <a:rPr lang="en-US" smtClean="0"/>
              <a:pPr defTabSz="922338"/>
              <a:t>175</a:t>
            </a:fld>
            <a:endParaRPr lang="en-US"/>
          </a:p>
        </p:txBody>
      </p:sp>
    </p:spTree>
    <p:extLst>
      <p:ext uri="{BB962C8B-B14F-4D97-AF65-F5344CB8AC3E}">
        <p14:creationId xmlns:p14="http://schemas.microsoft.com/office/powerpoint/2010/main" val="259109332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Slide Image Placeholder 1"/>
          <p:cNvSpPr>
            <a:spLocks noGrp="1" noRot="1" noChangeAspect="1"/>
          </p:cNvSpPr>
          <p:nvPr>
            <p:ph type="sldImg"/>
          </p:nvPr>
        </p:nvSpPr>
        <p:spPr bwMode="auto">
          <a:noFill/>
          <a:ln>
            <a:solidFill>
              <a:srgbClr val="000000"/>
            </a:solidFill>
            <a:miter lim="800000"/>
            <a:headEnd/>
            <a:tailEnd/>
          </a:ln>
        </p:spPr>
      </p:sp>
      <p:sp>
        <p:nvSpPr>
          <p:cNvPr id="354306"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$w a in first 551 to $w r with $i</a:t>
            </a: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September 17, 2018: moved $w to beginning of 551 field</a:t>
            </a:r>
          </a:p>
          <a:p>
            <a:pPr eaLnBrk="1" hangingPunct="1">
              <a:spcBef>
                <a:spcPct val="0"/>
              </a:spcBef>
            </a:pPr>
            <a:r>
              <a:rPr lang="en-US" dirty="0"/>
              <a:t>March 21, 2017: added controlled vocabulary to 368</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Based on information provided in the new 670 citations, revise this NAR.</a:t>
            </a:r>
          </a:p>
          <a:p>
            <a:pPr eaLnBrk="1" hangingPunct="1">
              <a:spcBef>
                <a:spcPct val="0"/>
              </a:spcBef>
            </a:pPr>
            <a:endParaRPr lang="en-US" dirty="0"/>
          </a:p>
          <a:p>
            <a:pPr eaLnBrk="1" hangingPunct="1">
              <a:spcBef>
                <a:spcPct val="0"/>
              </a:spcBef>
            </a:pPr>
            <a:r>
              <a:rPr lang="en-US" dirty="0"/>
              <a:t>034      $d W0800000 $e W0800000 $f S0020000 $g S0020000 $2 other  [one might also decide to delete this, since the GNS data are more current than the coordinates from 1982]</a:t>
            </a:r>
          </a:p>
          <a:p>
            <a:pPr eaLnBrk="1" hangingPunct="1">
              <a:spcBef>
                <a:spcPct val="0"/>
              </a:spcBef>
            </a:pPr>
            <a:r>
              <a:rPr lang="en-US" dirty="0"/>
              <a:t>034      $d W0795000 $e W0795000 $f S0020000 $g S0020000 $2 </a:t>
            </a:r>
            <a:r>
              <a:rPr lang="en-US" dirty="0" err="1"/>
              <a:t>geonet</a:t>
            </a:r>
            <a:endParaRPr lang="en-US" dirty="0"/>
          </a:p>
          <a:p>
            <a:pPr eaLnBrk="1" hangingPunct="1">
              <a:spcBef>
                <a:spcPct val="0"/>
              </a:spcBef>
            </a:pPr>
            <a:r>
              <a:rPr lang="en-US" dirty="0"/>
              <a:t>034      $d -79.833333 $e -79.833333 $f -2 $g -2 $2 </a:t>
            </a:r>
            <a:r>
              <a:rPr lang="en-US" dirty="0" err="1"/>
              <a:t>geonet</a:t>
            </a:r>
            <a:endParaRPr lang="en-US" dirty="0"/>
          </a:p>
          <a:p>
            <a:pPr eaLnBrk="1" hangingPunct="1">
              <a:spcBef>
                <a:spcPct val="0"/>
              </a:spcBef>
            </a:pPr>
            <a:r>
              <a:rPr lang="en-US" dirty="0"/>
              <a:t>043      s-</a:t>
            </a:r>
            <a:r>
              <a:rPr lang="en-US" dirty="0" err="1"/>
              <a:t>ec</a:t>
            </a:r>
            <a:r>
              <a:rPr lang="en-US" dirty="0"/>
              <a:t>---</a:t>
            </a:r>
          </a:p>
          <a:p>
            <a:pPr eaLnBrk="1" hangingPunct="1">
              <a:spcBef>
                <a:spcPct val="0"/>
              </a:spcBef>
            </a:pPr>
            <a:r>
              <a:rPr lang="en-US" dirty="0"/>
              <a:t>151      Guayas (Ecuador : Province)</a:t>
            </a:r>
          </a:p>
          <a:p>
            <a:pPr eaLnBrk="1" hangingPunct="1">
              <a:spcBef>
                <a:spcPct val="0"/>
              </a:spcBef>
            </a:pPr>
            <a:r>
              <a:rPr lang="en-US" dirty="0"/>
              <a:t>368      $b Provinces $2 </a:t>
            </a:r>
            <a:r>
              <a:rPr lang="en-US" dirty="0" err="1"/>
              <a:t>aat</a:t>
            </a:r>
            <a:r>
              <a:rPr lang="en-US" dirty="0"/>
              <a:t> </a:t>
            </a:r>
            <a:r>
              <a:rPr lang="en-US" sz="1200" i="1" dirty="0"/>
              <a:t>or </a:t>
            </a:r>
            <a:r>
              <a:rPr lang="en-US" sz="1200" i="0" dirty="0"/>
              <a:t>$b Province</a:t>
            </a:r>
            <a:endParaRPr lang="en-US" dirty="0"/>
          </a:p>
          <a:p>
            <a:pPr eaLnBrk="1" hangingPunct="1">
              <a:spcBef>
                <a:spcPct val="0"/>
              </a:spcBef>
            </a:pPr>
            <a:r>
              <a:rPr lang="en-US" dirty="0"/>
              <a:t>370      $c Ecuador $2 </a:t>
            </a:r>
            <a:r>
              <a:rPr lang="en-US" dirty="0" err="1"/>
              <a:t>naf</a:t>
            </a:r>
            <a:endParaRPr lang="en-US" dirty="0"/>
          </a:p>
          <a:p>
            <a:pPr eaLnBrk="1" hangingPunct="1">
              <a:spcBef>
                <a:spcPct val="0"/>
              </a:spcBef>
            </a:pPr>
            <a:r>
              <a:rPr lang="en-US" dirty="0"/>
              <a:t>451      </a:t>
            </a:r>
            <a:r>
              <a:rPr lang="en-US" dirty="0" err="1"/>
              <a:t>Provincia</a:t>
            </a:r>
            <a:r>
              <a:rPr lang="en-US" dirty="0"/>
              <a:t> del Guayas (Ecuador)</a:t>
            </a:r>
          </a:p>
          <a:p>
            <a:pPr eaLnBrk="1" hangingPunct="1">
              <a:spcBef>
                <a:spcPct val="0"/>
              </a:spcBef>
            </a:pPr>
            <a:r>
              <a:rPr lang="en-US" dirty="0"/>
              <a:t>451      </a:t>
            </a:r>
            <a:r>
              <a:rPr lang="es-ES" dirty="0"/>
              <a:t>Guayas </a:t>
            </a:r>
            <a:r>
              <a:rPr lang="es-ES" dirty="0" err="1"/>
              <a:t>Province</a:t>
            </a:r>
            <a:r>
              <a:rPr lang="es-ES" dirty="0"/>
              <a:t> (Ecuador)</a:t>
            </a:r>
            <a:endParaRPr lang="en-US" dirty="0"/>
          </a:p>
          <a:p>
            <a:pPr eaLnBrk="1" hangingPunct="1">
              <a:spcBef>
                <a:spcPct val="0"/>
              </a:spcBef>
            </a:pPr>
            <a:r>
              <a:rPr lang="en-US" dirty="0"/>
              <a:t>451      Province of Guayas (Ecuador)</a:t>
            </a:r>
          </a:p>
          <a:p>
            <a:pPr eaLnBrk="1" hangingPunct="1">
              <a:spcBef>
                <a:spcPct val="0"/>
              </a:spcBef>
            </a:pPr>
            <a:r>
              <a:rPr lang="en-US" dirty="0"/>
              <a:t>551      $w r $i Predecessor: $a Guayaquil (Ecuador : Province)</a:t>
            </a:r>
          </a:p>
          <a:p>
            <a:pPr eaLnBrk="1" hangingPunct="1">
              <a:spcBef>
                <a:spcPct val="0"/>
              </a:spcBef>
            </a:pPr>
            <a:r>
              <a:rPr lang="en-US" dirty="0"/>
              <a:t>551      Santa Elena (Ecuador : Province)</a:t>
            </a:r>
          </a:p>
          <a:p>
            <a:pPr eaLnBrk="1" hangingPunct="1">
              <a:spcBef>
                <a:spcPct val="0"/>
              </a:spcBef>
            </a:pPr>
            <a:r>
              <a:rPr lang="en-US" dirty="0"/>
              <a:t>781 _0 $z Ecuador $z Guayas (Province)</a:t>
            </a:r>
          </a:p>
          <a:p>
            <a:pPr eaLnBrk="1" hangingPunct="1">
              <a:spcBef>
                <a:spcPct val="0"/>
              </a:spcBef>
            </a:pPr>
            <a:endParaRPr lang="en-US" dirty="0"/>
          </a:p>
          <a:p>
            <a:pPr eaLnBrk="1" hangingPunct="1">
              <a:spcBef>
                <a:spcPct val="0"/>
              </a:spcBef>
            </a:pPr>
            <a:r>
              <a:rPr lang="en-US" i="1" dirty="0"/>
              <a:t>Note:</a:t>
            </a:r>
            <a:r>
              <a:rPr lang="en-US" dirty="0"/>
              <a:t> Here we have a case of a split of territory.  In such a case, both the resulting entities are valid for use as a subject, as is the earlier entity.  In this situation, Guayas province didn’t split into two new provinces, it just gave up some territory to a new province, Santa Elena.  RDA has a relationship designator that might be appropriate to use to describe this: </a:t>
            </a:r>
            <a:r>
              <a:rPr lang="en-US" i="1" dirty="0"/>
              <a:t>product of split</a:t>
            </a:r>
            <a:r>
              <a:rPr lang="en-US" dirty="0"/>
              <a:t>.  However, because the old province continued to exist, the cataloger decided to use a simple see also reference.</a:t>
            </a:r>
            <a:endParaRPr lang="en-US" i="1" dirty="0"/>
          </a:p>
          <a:p>
            <a:pPr eaLnBrk="1" hangingPunct="1">
              <a:spcBef>
                <a:spcPct val="0"/>
              </a:spcBef>
            </a:pPr>
            <a:endParaRPr lang="en-US" dirty="0"/>
          </a:p>
        </p:txBody>
      </p:sp>
      <p:sp>
        <p:nvSpPr>
          <p:cNvPr id="354307" name="Slide Number Placeholder 3"/>
          <p:cNvSpPr>
            <a:spLocks noGrp="1"/>
          </p:cNvSpPr>
          <p:nvPr>
            <p:ph type="sldNum" sz="quarter" idx="5"/>
          </p:nvPr>
        </p:nvSpPr>
        <p:spPr>
          <a:noFill/>
        </p:spPr>
        <p:txBody>
          <a:bodyPr/>
          <a:lstStyle/>
          <a:p>
            <a:pPr defTabSz="922338"/>
            <a:fld id="{B231FFF0-3A1E-447A-B0E7-3D0322ED74FE}" type="slidenum">
              <a:rPr lang="en-US" smtClean="0"/>
              <a:pPr defTabSz="922338"/>
              <a:t>176</a:t>
            </a:fld>
            <a:endParaRPr lang="en-US"/>
          </a:p>
        </p:txBody>
      </p:sp>
    </p:spTree>
    <p:extLst>
      <p:ext uri="{BB962C8B-B14F-4D97-AF65-F5344CB8AC3E}">
        <p14:creationId xmlns:p14="http://schemas.microsoft.com/office/powerpoint/2010/main" val="390936643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bwMode="auto">
          <a:noFill/>
          <a:ln>
            <a:solidFill>
              <a:srgbClr val="000000"/>
            </a:solidFill>
            <a:miter lim="800000"/>
            <a:headEnd/>
            <a:tailEnd/>
          </a:ln>
        </p:spPr>
      </p:sp>
      <p:sp>
        <p:nvSpPr>
          <p:cNvPr id="356354"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$e in 370 to $f</a:t>
            </a:r>
            <a:endParaRPr lang="en-US" baseline="0" dirty="0"/>
          </a:p>
          <a:p>
            <a:pPr eaLnBrk="1" hangingPunct="1">
              <a:spcBef>
                <a:spcPct val="0"/>
              </a:spcBef>
            </a:pPr>
            <a:r>
              <a:rPr lang="en-US" dirty="0"/>
              <a:t>March 21, 2017: added controlled vocabulary to 368</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043, 3XX, and form of geographic subdivision in 781.</a:t>
            </a:r>
          </a:p>
          <a:p>
            <a:pPr eaLnBrk="1" hangingPunct="1">
              <a:spcBef>
                <a:spcPct val="0"/>
              </a:spcBef>
            </a:pPr>
            <a:endParaRPr lang="en-US" dirty="0"/>
          </a:p>
          <a:p>
            <a:pPr eaLnBrk="1" hangingPunct="1">
              <a:spcBef>
                <a:spcPct val="0"/>
              </a:spcBef>
            </a:pPr>
            <a:r>
              <a:rPr lang="en-US" dirty="0"/>
              <a:t>LC-PCC PS for 16.4 tells us that for U.S. townships (called “towns” in some states) that encompass one or more local communities and the surrounding territory, do not include the term “township” or “town” as part of the name. Instead, add the term after the name of the state.  In this particular case, since there is more than one township in Ohio with the same name, the county name must also be included in the access point, followed by the term for type of jurisdiction.</a:t>
            </a:r>
          </a:p>
          <a:p>
            <a:pPr eaLnBrk="1" hangingPunct="1">
              <a:spcBef>
                <a:spcPct val="0"/>
              </a:spcBef>
            </a:pPr>
            <a:endParaRPr lang="en-US" dirty="0"/>
          </a:p>
          <a:p>
            <a:pPr eaLnBrk="1" hangingPunct="1">
              <a:spcBef>
                <a:spcPct val="0"/>
              </a:spcBef>
            </a:pPr>
            <a:r>
              <a:rPr lang="en-US" dirty="0"/>
              <a:t>043      n-us-oh</a:t>
            </a:r>
          </a:p>
          <a:p>
            <a:pPr eaLnBrk="1" hangingPunct="1">
              <a:spcBef>
                <a:spcPct val="0"/>
              </a:spcBef>
            </a:pPr>
            <a:r>
              <a:rPr lang="en-US" dirty="0"/>
              <a:t>151      Deerfield (Warren County, Ohio : Township)</a:t>
            </a:r>
          </a:p>
          <a:p>
            <a:pPr eaLnBrk="1" hangingPunct="1">
              <a:spcBef>
                <a:spcPct val="0"/>
              </a:spcBef>
            </a:pPr>
            <a:r>
              <a:rPr lang="en-US" dirty="0"/>
              <a:t>368      $b Townships $2 </a:t>
            </a:r>
            <a:r>
              <a:rPr lang="en-US" dirty="0" err="1"/>
              <a:t>aat</a:t>
            </a:r>
            <a:r>
              <a:rPr lang="en-US" dirty="0"/>
              <a:t> </a:t>
            </a:r>
            <a:r>
              <a:rPr lang="en-US" i="1" dirty="0"/>
              <a:t>or</a:t>
            </a:r>
            <a:r>
              <a:rPr lang="en-US" i="0" dirty="0"/>
              <a:t> $b Township</a:t>
            </a:r>
            <a:endParaRPr lang="en-US" dirty="0"/>
          </a:p>
          <a:p>
            <a:pPr eaLnBrk="1" hangingPunct="1">
              <a:spcBef>
                <a:spcPct val="0"/>
              </a:spcBef>
            </a:pPr>
            <a:r>
              <a:rPr lang="en-US" dirty="0"/>
              <a:t>370      $c United States $f Warren County (Ohio)  </a:t>
            </a:r>
            <a:r>
              <a:rPr lang="en-US" i="1" dirty="0"/>
              <a:t>and perhaps</a:t>
            </a:r>
            <a:r>
              <a:rPr lang="en-US" dirty="0"/>
              <a:t> $f Ohio $2 </a:t>
            </a:r>
            <a:r>
              <a:rPr lang="en-US" dirty="0" err="1"/>
              <a:t>naf</a:t>
            </a:r>
            <a:endParaRPr lang="en-US" dirty="0"/>
          </a:p>
          <a:p>
            <a:pPr eaLnBrk="1" hangingPunct="1">
              <a:spcBef>
                <a:spcPct val="0"/>
              </a:spcBef>
            </a:pPr>
            <a:r>
              <a:rPr lang="en-US" dirty="0"/>
              <a:t>451      Deerfield Township (Warren County, Ohio)</a:t>
            </a:r>
          </a:p>
          <a:p>
            <a:pPr eaLnBrk="1" hangingPunct="1">
              <a:spcBef>
                <a:spcPct val="0"/>
              </a:spcBef>
            </a:pPr>
            <a:r>
              <a:rPr lang="en-US" dirty="0"/>
              <a:t>451      Township of Deerfield (Warren County, Ohio)</a:t>
            </a:r>
          </a:p>
          <a:p>
            <a:pPr eaLnBrk="1" hangingPunct="1">
              <a:spcBef>
                <a:spcPct val="0"/>
              </a:spcBef>
            </a:pPr>
            <a:r>
              <a:rPr lang="en-US" dirty="0"/>
              <a:t>781 _0 $z Ohio $z Deerfield (Warren County : Township)</a:t>
            </a:r>
          </a:p>
          <a:p>
            <a:pPr eaLnBrk="1" hangingPunct="1">
              <a:spcBef>
                <a:spcPct val="0"/>
              </a:spcBef>
            </a:pPr>
            <a:endParaRPr lang="en-US" dirty="0"/>
          </a:p>
          <a:p>
            <a:pPr eaLnBrk="1" hangingPunct="1">
              <a:spcBef>
                <a:spcPct val="0"/>
              </a:spcBef>
            </a:pPr>
            <a:r>
              <a:rPr lang="en-US" dirty="0"/>
              <a:t>The PDF for the work being cataloged can be viewed at http://virtuallibrary.cincinnatilibrary.org/lib/25/1612/deerfld-twnshp-compreh-plan.pdf</a:t>
            </a:r>
          </a:p>
        </p:txBody>
      </p:sp>
      <p:sp>
        <p:nvSpPr>
          <p:cNvPr id="356355" name="Slide Number Placeholder 3"/>
          <p:cNvSpPr>
            <a:spLocks noGrp="1"/>
          </p:cNvSpPr>
          <p:nvPr>
            <p:ph type="sldNum" sz="quarter" idx="5"/>
          </p:nvPr>
        </p:nvSpPr>
        <p:spPr>
          <a:noFill/>
        </p:spPr>
        <p:txBody>
          <a:bodyPr/>
          <a:lstStyle/>
          <a:p>
            <a:pPr defTabSz="922338"/>
            <a:fld id="{B28AC565-42EF-4400-9A42-E38CCFEAB242}" type="slidenum">
              <a:rPr lang="en-US" smtClean="0"/>
              <a:pPr defTabSz="922338"/>
              <a:t>177</a:t>
            </a:fld>
            <a:endParaRPr lang="en-US"/>
          </a:p>
        </p:txBody>
      </p:sp>
    </p:spTree>
    <p:extLst>
      <p:ext uri="{BB962C8B-B14F-4D97-AF65-F5344CB8AC3E}">
        <p14:creationId xmlns:p14="http://schemas.microsoft.com/office/powerpoint/2010/main" val="44177711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Slide Image Placeholder 1"/>
          <p:cNvSpPr>
            <a:spLocks noGrp="1" noRot="1" noChangeAspect="1"/>
          </p:cNvSpPr>
          <p:nvPr>
            <p:ph type="sldImg"/>
          </p:nvPr>
        </p:nvSpPr>
        <p:spPr bwMode="auto">
          <a:noFill/>
          <a:ln>
            <a:solidFill>
              <a:srgbClr val="000000"/>
            </a:solidFill>
            <a:miter lim="800000"/>
            <a:headEnd/>
            <a:tailEnd/>
          </a:ln>
        </p:spPr>
      </p:sp>
      <p:sp>
        <p:nvSpPr>
          <p:cNvPr id="358402"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$s/$t in 046 to $q/$r; changed $w b in 551 to $w r and $i</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sz="1000" dirty="0"/>
              <a:t>This is an example of a name change.  LCSH policy is that only the latest/current name of the place is valid for use as a subject.  The fixed fields Subj and Subj use must be coded to indicate that the earlier name is not valid for use as a subject.  A subject usage note may also be added in field 667.  Even though the map being cataloged is from the time when the place was named Porto Alexandre, the subject that would be assigned to it is </a:t>
            </a:r>
            <a:r>
              <a:rPr lang="en-US" sz="1000" dirty="0" err="1"/>
              <a:t>Tombua</a:t>
            </a:r>
            <a:r>
              <a:rPr lang="en-US" sz="1000" dirty="0"/>
              <a:t> (Angola) $v Maps.  Therefore, in addition to the NAR for the former name of the place, another NAR is needed for its current name.</a:t>
            </a:r>
          </a:p>
          <a:p>
            <a:pPr eaLnBrk="1" hangingPunct="1">
              <a:spcBef>
                <a:spcPct val="0"/>
              </a:spcBef>
            </a:pPr>
            <a:endParaRPr lang="en-US" sz="1000" dirty="0"/>
          </a:p>
          <a:p>
            <a:pPr eaLnBrk="1" hangingPunct="1">
              <a:spcBef>
                <a:spcPct val="0"/>
              </a:spcBef>
            </a:pPr>
            <a:r>
              <a:rPr lang="en-US" sz="1000" dirty="0"/>
              <a:t>Ref status: a</a:t>
            </a:r>
          </a:p>
          <a:p>
            <a:pPr eaLnBrk="1" hangingPunct="1">
              <a:spcBef>
                <a:spcPct val="0"/>
              </a:spcBef>
            </a:pPr>
            <a:r>
              <a:rPr lang="en-US" sz="1000" dirty="0"/>
              <a:t>Subj: n     Subj use: b</a:t>
            </a:r>
          </a:p>
          <a:p>
            <a:pPr eaLnBrk="1" hangingPunct="1">
              <a:spcBef>
                <a:spcPct val="0"/>
              </a:spcBef>
            </a:pPr>
            <a:endParaRPr lang="en-US" sz="1000" dirty="0"/>
          </a:p>
          <a:p>
            <a:pPr eaLnBrk="1" hangingPunct="1">
              <a:spcBef>
                <a:spcPct val="0"/>
              </a:spcBef>
            </a:pPr>
            <a:r>
              <a:rPr lang="en-US" sz="1000" dirty="0"/>
              <a:t>034    $d E0115100 $e E0115100 $f S0154800 $g S0154800 $2 </a:t>
            </a:r>
            <a:r>
              <a:rPr lang="en-US" sz="1000" dirty="0" err="1"/>
              <a:t>geonet</a:t>
            </a:r>
            <a:endParaRPr lang="en-US" sz="1000" dirty="0"/>
          </a:p>
          <a:p>
            <a:pPr eaLnBrk="1" hangingPunct="1">
              <a:spcBef>
                <a:spcPct val="0"/>
              </a:spcBef>
            </a:pPr>
            <a:r>
              <a:rPr lang="en-US" sz="1000" dirty="0"/>
              <a:t>034    $d 11.85 $e 11.85 $f -15.8 $g -15.8 $2 </a:t>
            </a:r>
            <a:r>
              <a:rPr lang="en-US" sz="1000" dirty="0" err="1"/>
              <a:t>geonet</a:t>
            </a:r>
            <a:endParaRPr lang="en-US" sz="1000" dirty="0"/>
          </a:p>
          <a:p>
            <a:pPr eaLnBrk="1" hangingPunct="1">
              <a:spcBef>
                <a:spcPct val="0"/>
              </a:spcBef>
            </a:pPr>
            <a:r>
              <a:rPr lang="en-US" sz="1000" dirty="0"/>
              <a:t>043    f-</a:t>
            </a:r>
            <a:r>
              <a:rPr lang="en-US" sz="1000" dirty="0" err="1"/>
              <a:t>ao</a:t>
            </a:r>
            <a:r>
              <a:rPr lang="en-US" sz="1000" dirty="0"/>
              <a:t>---</a:t>
            </a:r>
          </a:p>
          <a:p>
            <a:pPr eaLnBrk="1" hangingPunct="1">
              <a:spcBef>
                <a:spcPct val="0"/>
              </a:spcBef>
            </a:pPr>
            <a:r>
              <a:rPr lang="en-US" sz="1000" dirty="0"/>
              <a:t>046    $q 1895 $r 1975 $2 </a:t>
            </a:r>
            <a:r>
              <a:rPr lang="en-US" sz="1000" dirty="0" err="1"/>
              <a:t>edtf</a:t>
            </a:r>
            <a:endParaRPr lang="en-US" sz="1000" dirty="0"/>
          </a:p>
          <a:p>
            <a:pPr eaLnBrk="1" hangingPunct="1">
              <a:spcBef>
                <a:spcPct val="0"/>
              </a:spcBef>
            </a:pPr>
            <a:r>
              <a:rPr lang="en-US" sz="1000" dirty="0"/>
              <a:t>151    Porto Alexandre (Angola)</a:t>
            </a:r>
          </a:p>
          <a:p>
            <a:pPr eaLnBrk="1" hangingPunct="1">
              <a:spcBef>
                <a:spcPct val="0"/>
              </a:spcBef>
            </a:pPr>
            <a:r>
              <a:rPr lang="en-US" sz="1000" dirty="0"/>
              <a:t>368    $b City    </a:t>
            </a:r>
            <a:r>
              <a:rPr lang="en-US" sz="1000" i="1" dirty="0"/>
              <a:t>or if using LCSH: </a:t>
            </a:r>
            <a:r>
              <a:rPr lang="en-US" sz="1000" dirty="0"/>
              <a:t>$b Cities and towns $2 </a:t>
            </a:r>
            <a:r>
              <a:rPr lang="en-US" sz="1000" dirty="0" err="1"/>
              <a:t>lcsh</a:t>
            </a:r>
            <a:endParaRPr lang="en-US" sz="1000" dirty="0"/>
          </a:p>
          <a:p>
            <a:pPr eaLnBrk="1" hangingPunct="1">
              <a:spcBef>
                <a:spcPct val="0"/>
              </a:spcBef>
            </a:pPr>
            <a:r>
              <a:rPr lang="en-US" sz="1000" dirty="0"/>
              <a:t>370    $c Angola  $2 </a:t>
            </a:r>
            <a:r>
              <a:rPr lang="en-US" sz="1000" dirty="0" err="1"/>
              <a:t>naf</a:t>
            </a:r>
            <a:endParaRPr lang="en-US" sz="1000" dirty="0"/>
          </a:p>
          <a:p>
            <a:pPr eaLnBrk="1" hangingPunct="1">
              <a:spcBef>
                <a:spcPct val="0"/>
              </a:spcBef>
            </a:pPr>
            <a:r>
              <a:rPr lang="en-US" sz="1000" dirty="0"/>
              <a:t>451    Port Alexander (Angola)</a:t>
            </a:r>
          </a:p>
          <a:p>
            <a:pPr eaLnBrk="1" hangingPunct="1">
              <a:spcBef>
                <a:spcPct val="0"/>
              </a:spcBef>
            </a:pPr>
            <a:r>
              <a:rPr lang="en-US" sz="1000" dirty="0"/>
              <a:t>551    $w r $i Successor: $a</a:t>
            </a:r>
            <a:r>
              <a:rPr lang="en-US" sz="1000" baseline="0" dirty="0"/>
              <a:t> </a:t>
            </a:r>
            <a:r>
              <a:rPr lang="en-US" sz="1000" dirty="0" err="1"/>
              <a:t>Tombua</a:t>
            </a:r>
            <a:r>
              <a:rPr lang="en-US" sz="1000" dirty="0"/>
              <a:t> (Angola)</a:t>
            </a:r>
          </a:p>
          <a:p>
            <a:pPr eaLnBrk="1" hangingPunct="1">
              <a:spcBef>
                <a:spcPct val="0"/>
              </a:spcBef>
            </a:pPr>
            <a:r>
              <a:rPr lang="en-US" sz="1000" dirty="0"/>
              <a:t>667    SUBJECT USAGE: This name is not valid for use as a subject. Works about this place are entered under </a:t>
            </a:r>
            <a:r>
              <a:rPr lang="en-US" sz="1000" dirty="0" err="1"/>
              <a:t>Tombua</a:t>
            </a:r>
            <a:r>
              <a:rPr lang="en-US" sz="1000" dirty="0"/>
              <a:t> (Angola).</a:t>
            </a:r>
          </a:p>
          <a:p>
            <a:pPr eaLnBrk="1" hangingPunct="1">
              <a:spcBef>
                <a:spcPct val="0"/>
              </a:spcBef>
            </a:pPr>
            <a:endParaRPr lang="en-US" sz="1000" dirty="0"/>
          </a:p>
          <a:p>
            <a:pPr eaLnBrk="1" hangingPunct="1">
              <a:spcBef>
                <a:spcPct val="0"/>
              </a:spcBef>
            </a:pPr>
            <a:r>
              <a:rPr lang="en-US" sz="1000" i="1" dirty="0"/>
              <a:t>Note:</a:t>
            </a:r>
            <a:r>
              <a:rPr lang="en-US" sz="1000" dirty="0"/>
              <a:t> Because the earlier name is not valid for use as a subject, it is also not valid as a geographic subdivision, so no 781 field is recorded.</a:t>
            </a:r>
          </a:p>
        </p:txBody>
      </p:sp>
      <p:sp>
        <p:nvSpPr>
          <p:cNvPr id="358403" name="Slide Number Placeholder 3"/>
          <p:cNvSpPr>
            <a:spLocks noGrp="1"/>
          </p:cNvSpPr>
          <p:nvPr>
            <p:ph type="sldNum" sz="quarter" idx="5"/>
          </p:nvPr>
        </p:nvSpPr>
        <p:spPr>
          <a:noFill/>
        </p:spPr>
        <p:txBody>
          <a:bodyPr/>
          <a:lstStyle/>
          <a:p>
            <a:pPr defTabSz="922338"/>
            <a:fld id="{C44FCA1F-7ACA-47A2-8AE6-B76C0C89273F}" type="slidenum">
              <a:rPr lang="en-US" smtClean="0"/>
              <a:pPr defTabSz="922338"/>
              <a:t>178</a:t>
            </a:fld>
            <a:endParaRPr lang="en-US"/>
          </a:p>
        </p:txBody>
      </p:sp>
    </p:spTree>
    <p:extLst>
      <p:ext uri="{BB962C8B-B14F-4D97-AF65-F5344CB8AC3E}">
        <p14:creationId xmlns:p14="http://schemas.microsoft.com/office/powerpoint/2010/main" val="373623014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Slide Image Placeholder 1"/>
          <p:cNvSpPr>
            <a:spLocks noGrp="1" noRot="1" noChangeAspect="1"/>
          </p:cNvSpPr>
          <p:nvPr>
            <p:ph type="sldImg"/>
          </p:nvPr>
        </p:nvSpPr>
        <p:spPr bwMode="auto">
          <a:noFill/>
          <a:ln>
            <a:solidFill>
              <a:srgbClr val="000000"/>
            </a:solidFill>
            <a:miter lim="800000"/>
            <a:headEnd/>
            <a:tailEnd/>
          </a:ln>
        </p:spPr>
      </p:sp>
      <p:sp>
        <p:nvSpPr>
          <p:cNvPr id="360450"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$s in 046 to $q; changed $e in 370 to $f; change $w a in 551 to $w r with $i</a:t>
            </a: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10, 2023: changed </a:t>
            </a:r>
            <a:r>
              <a:rPr lang="en-US" dirty="0" err="1"/>
              <a:t>GEOnet</a:t>
            </a:r>
            <a:r>
              <a:rPr lang="en-US" dirty="0"/>
              <a:t> to GNS in 670</a:t>
            </a:r>
          </a:p>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This is an example of a name change.  LCSH policy is that only the latest/current name of the place is valid for use as a subject.  Even though the map being cataloged is from the time when the place was named Porto Alexandre, the subject that would be assigned to it is </a:t>
            </a:r>
            <a:r>
              <a:rPr lang="en-US" dirty="0" err="1"/>
              <a:t>Tombua</a:t>
            </a:r>
            <a:r>
              <a:rPr lang="en-US" dirty="0"/>
              <a:t> (Angola) $v Maps.  Therefore, an NAR for </a:t>
            </a:r>
            <a:r>
              <a:rPr lang="en-US" dirty="0" err="1"/>
              <a:t>Tombua</a:t>
            </a:r>
            <a:r>
              <a:rPr lang="en-US" dirty="0"/>
              <a:t> is needed.</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a     Subj use: a</a:t>
            </a:r>
          </a:p>
          <a:p>
            <a:pPr eaLnBrk="1" hangingPunct="1">
              <a:spcBef>
                <a:spcPct val="0"/>
              </a:spcBef>
            </a:pPr>
            <a:endParaRPr lang="en-US" dirty="0"/>
          </a:p>
          <a:p>
            <a:pPr eaLnBrk="1" hangingPunct="1">
              <a:spcBef>
                <a:spcPct val="0"/>
              </a:spcBef>
            </a:pPr>
            <a:r>
              <a:rPr lang="en-US" dirty="0"/>
              <a:t>034       $d E0115100 $e E0115100 $f S0154800 $g S0154800 $2 </a:t>
            </a:r>
            <a:r>
              <a:rPr lang="en-US" dirty="0" err="1"/>
              <a:t>geonet</a:t>
            </a:r>
            <a:endParaRPr lang="en-US" dirty="0"/>
          </a:p>
          <a:p>
            <a:pPr eaLnBrk="1" hangingPunct="1">
              <a:spcBef>
                <a:spcPct val="0"/>
              </a:spcBef>
            </a:pPr>
            <a:r>
              <a:rPr lang="en-US" dirty="0"/>
              <a:t>034       $d 11.85 $e 11.85 $f -15.8 $g -15.8 $2 </a:t>
            </a:r>
            <a:r>
              <a:rPr lang="en-US" dirty="0" err="1"/>
              <a:t>geonet</a:t>
            </a:r>
            <a:endParaRPr lang="en-US" dirty="0"/>
          </a:p>
          <a:p>
            <a:pPr eaLnBrk="1" hangingPunct="1">
              <a:spcBef>
                <a:spcPct val="0"/>
              </a:spcBef>
            </a:pPr>
            <a:r>
              <a:rPr lang="en-US" dirty="0"/>
              <a:t>043       f-</a:t>
            </a:r>
            <a:r>
              <a:rPr lang="en-US" dirty="0" err="1"/>
              <a:t>ao</a:t>
            </a:r>
            <a:r>
              <a:rPr lang="en-US" dirty="0"/>
              <a:t>---</a:t>
            </a:r>
          </a:p>
          <a:p>
            <a:pPr eaLnBrk="1" hangingPunct="1">
              <a:spcBef>
                <a:spcPct val="0"/>
              </a:spcBef>
            </a:pPr>
            <a:r>
              <a:rPr lang="en-US" dirty="0"/>
              <a:t>046       $q 1975 $2 </a:t>
            </a:r>
            <a:r>
              <a:rPr lang="en-US" dirty="0" err="1"/>
              <a:t>edtf</a:t>
            </a:r>
            <a:endParaRPr lang="en-US" dirty="0"/>
          </a:p>
          <a:p>
            <a:pPr eaLnBrk="1" hangingPunct="1">
              <a:spcBef>
                <a:spcPct val="0"/>
              </a:spcBef>
            </a:pPr>
            <a:r>
              <a:rPr lang="en-US" dirty="0"/>
              <a:t>151       </a:t>
            </a:r>
            <a:r>
              <a:rPr lang="en-US" dirty="0" err="1"/>
              <a:t>Tombua</a:t>
            </a:r>
            <a:r>
              <a:rPr lang="en-US" dirty="0"/>
              <a:t> (Angola)</a:t>
            </a:r>
          </a:p>
          <a:p>
            <a:pPr eaLnBrk="1" hangingPunct="1">
              <a:spcBef>
                <a:spcPct val="0"/>
              </a:spcBef>
            </a:pPr>
            <a:r>
              <a:rPr lang="en-US" dirty="0"/>
              <a:t>368       $b City     </a:t>
            </a:r>
            <a:r>
              <a:rPr lang="en-US" i="1" dirty="0"/>
              <a:t>or if using LCSH: </a:t>
            </a:r>
            <a:r>
              <a:rPr lang="en-US" dirty="0"/>
              <a:t>$b Cities and towns $2 </a:t>
            </a:r>
            <a:r>
              <a:rPr lang="en-US" dirty="0" err="1"/>
              <a:t>lcsh</a:t>
            </a:r>
            <a:endParaRPr lang="en-US" dirty="0"/>
          </a:p>
          <a:p>
            <a:pPr eaLnBrk="1" hangingPunct="1">
              <a:spcBef>
                <a:spcPct val="0"/>
              </a:spcBef>
            </a:pPr>
            <a:r>
              <a:rPr lang="en-US" dirty="0"/>
              <a:t>370       $c Angola  </a:t>
            </a:r>
            <a:r>
              <a:rPr lang="en-US" i="1" dirty="0"/>
              <a:t>and perhaps </a:t>
            </a:r>
            <a:r>
              <a:rPr lang="en-US" dirty="0"/>
              <a:t>$f </a:t>
            </a:r>
            <a:r>
              <a:rPr lang="en-US" dirty="0" err="1"/>
              <a:t>Namibe</a:t>
            </a:r>
            <a:r>
              <a:rPr lang="en-US" dirty="0"/>
              <a:t> (Angola) $2 </a:t>
            </a:r>
            <a:r>
              <a:rPr lang="en-US" dirty="0" err="1"/>
              <a:t>naf</a:t>
            </a:r>
            <a:endParaRPr lang="en-US" dirty="0"/>
          </a:p>
          <a:p>
            <a:pPr eaLnBrk="1" hangingPunct="1">
              <a:spcBef>
                <a:spcPct val="0"/>
              </a:spcBef>
            </a:pPr>
            <a:r>
              <a:rPr lang="en-US" dirty="0"/>
              <a:t>451       </a:t>
            </a:r>
            <a:r>
              <a:rPr lang="en-US" dirty="0" err="1"/>
              <a:t>Tombwa</a:t>
            </a:r>
            <a:r>
              <a:rPr lang="en-US" dirty="0"/>
              <a:t> (Angola)</a:t>
            </a:r>
          </a:p>
          <a:p>
            <a:pPr eaLnBrk="1" hangingPunct="1">
              <a:spcBef>
                <a:spcPct val="0"/>
              </a:spcBef>
            </a:pPr>
            <a:r>
              <a:rPr lang="en-US" dirty="0"/>
              <a:t>451       </a:t>
            </a:r>
            <a:r>
              <a:rPr lang="en-US" dirty="0" err="1"/>
              <a:t>Tombwe</a:t>
            </a:r>
            <a:r>
              <a:rPr lang="en-US" dirty="0"/>
              <a:t> (Angola)</a:t>
            </a:r>
          </a:p>
          <a:p>
            <a:pPr eaLnBrk="1" hangingPunct="1">
              <a:spcBef>
                <a:spcPct val="0"/>
              </a:spcBef>
            </a:pPr>
            <a:r>
              <a:rPr lang="en-US" dirty="0"/>
              <a:t>551       $w r $i Predecessor: $a Porto Alexandre (Angola)</a:t>
            </a:r>
          </a:p>
          <a:p>
            <a:pPr eaLnBrk="1" hangingPunct="1">
              <a:spcBef>
                <a:spcPct val="0"/>
              </a:spcBef>
            </a:pPr>
            <a:r>
              <a:rPr lang="en-US" dirty="0"/>
              <a:t>781 _0  $z Angola $z </a:t>
            </a:r>
            <a:r>
              <a:rPr lang="en-US" dirty="0" err="1"/>
              <a:t>Tombua</a:t>
            </a:r>
            <a:endParaRPr lang="en-US" dirty="0"/>
          </a:p>
          <a:p>
            <a:pPr eaLnBrk="1" hangingPunct="1">
              <a:spcBef>
                <a:spcPct val="0"/>
              </a:spcBef>
            </a:pPr>
            <a:endParaRPr lang="en-US" dirty="0"/>
          </a:p>
          <a:p>
            <a:pPr eaLnBrk="1" hangingPunct="1">
              <a:spcBef>
                <a:spcPct val="0"/>
              </a:spcBef>
            </a:pPr>
            <a:r>
              <a:rPr lang="en-US" i="1" dirty="0"/>
              <a:t>Note:</a:t>
            </a:r>
            <a:r>
              <a:rPr lang="en-US" dirty="0"/>
              <a:t> Because OCLC does not currently validate relationship designators in subfield $</a:t>
            </a:r>
            <a:r>
              <a:rPr lang="en-US" dirty="0" err="1"/>
              <a:t>i</a:t>
            </a:r>
            <a:r>
              <a:rPr lang="en-US" dirty="0"/>
              <a:t> of field 551, the previous practice of using codes in subfield $w for earlier/later must still be followed.</a:t>
            </a:r>
          </a:p>
        </p:txBody>
      </p:sp>
      <p:sp>
        <p:nvSpPr>
          <p:cNvPr id="360451" name="Slide Number Placeholder 3"/>
          <p:cNvSpPr>
            <a:spLocks noGrp="1"/>
          </p:cNvSpPr>
          <p:nvPr>
            <p:ph type="sldNum" sz="quarter" idx="5"/>
          </p:nvPr>
        </p:nvSpPr>
        <p:spPr>
          <a:noFill/>
        </p:spPr>
        <p:txBody>
          <a:bodyPr/>
          <a:lstStyle/>
          <a:p>
            <a:pPr defTabSz="922338"/>
            <a:fld id="{DEE9A217-2F3E-4BF1-93DD-0D2F99E85B1E}" type="slidenum">
              <a:rPr lang="en-US" smtClean="0"/>
              <a:pPr defTabSz="922338"/>
              <a:t>179</a:t>
            </a:fld>
            <a:endParaRPr lang="en-US"/>
          </a:p>
        </p:txBody>
      </p:sp>
    </p:spTree>
    <p:extLst>
      <p:ext uri="{BB962C8B-B14F-4D97-AF65-F5344CB8AC3E}">
        <p14:creationId xmlns:p14="http://schemas.microsoft.com/office/powerpoint/2010/main" val="46636393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Slide Image Placeholder 1"/>
          <p:cNvSpPr>
            <a:spLocks noGrp="1" noRot="1" noChangeAspect="1"/>
          </p:cNvSpPr>
          <p:nvPr>
            <p:ph type="sldImg"/>
          </p:nvPr>
        </p:nvSpPr>
        <p:spPr bwMode="auto">
          <a:noFill/>
          <a:ln>
            <a:solidFill>
              <a:srgbClr val="000000"/>
            </a:solidFill>
            <a:miter lim="800000"/>
            <a:headEnd/>
            <a:tailEnd/>
          </a:ln>
        </p:spPr>
      </p:sp>
      <p:sp>
        <p:nvSpPr>
          <p:cNvPr id="362498"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$e in 370 to $f</a:t>
            </a:r>
            <a:endParaRPr lang="en-US" baseline="0" dirty="0"/>
          </a:p>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sz="1000" dirty="0"/>
              <a:t>Based on information provided in the 670 citations, create an NAR for the place.  Optionally record attributes of the place in 034, 043, 046, 3XX, and 667 or 781.</a:t>
            </a:r>
          </a:p>
          <a:p>
            <a:pPr eaLnBrk="1" hangingPunct="1">
              <a:spcBef>
                <a:spcPct val="0"/>
              </a:spcBef>
            </a:pPr>
            <a:endParaRPr lang="en-US" sz="1000" dirty="0"/>
          </a:p>
          <a:p>
            <a:pPr eaLnBrk="1" hangingPunct="1">
              <a:spcBef>
                <a:spcPct val="0"/>
              </a:spcBef>
            </a:pPr>
            <a:r>
              <a:rPr lang="en-US" sz="1000" dirty="0"/>
              <a:t>The place’s name begins with an initial article.  LC-PCC PS for 16.2.2.4 instructs you to drop the initial article in this case (English-language name in an English-speaking country).  RDA 16.2.3.4 says that if an initial article present in the name of the place has been omitted from the preferred name of the place, record the name with the initial article as a variant name. Another variant name can be made in the form of the name of the neighborhood as a subdivision of the city.</a:t>
            </a:r>
          </a:p>
          <a:p>
            <a:pPr eaLnBrk="1" hangingPunct="1">
              <a:spcBef>
                <a:spcPct val="0"/>
              </a:spcBef>
            </a:pPr>
            <a:endParaRPr lang="en-US" sz="1000" dirty="0"/>
          </a:p>
          <a:p>
            <a:pPr eaLnBrk="1" hangingPunct="1">
              <a:spcBef>
                <a:spcPct val="0"/>
              </a:spcBef>
            </a:pPr>
            <a:r>
              <a:rPr lang="en-US" sz="1000" dirty="0"/>
              <a:t>This is an example of a neighborhood.  It may be used as a subject, but is not valid for use as a geographic subdivision.  A 667 could be included to specify this.  781 is not appropriate.  </a:t>
            </a:r>
          </a:p>
          <a:p>
            <a:pPr eaLnBrk="1" hangingPunct="1">
              <a:spcBef>
                <a:spcPct val="0"/>
              </a:spcBef>
            </a:pPr>
            <a:endParaRPr lang="en-US" sz="1000" dirty="0"/>
          </a:p>
          <a:p>
            <a:pPr eaLnBrk="1" hangingPunct="1">
              <a:spcBef>
                <a:spcPct val="0"/>
              </a:spcBef>
            </a:pPr>
            <a:r>
              <a:rPr lang="en-US" sz="1000" dirty="0"/>
              <a:t>Ref status: a</a:t>
            </a:r>
          </a:p>
          <a:p>
            <a:pPr eaLnBrk="1" hangingPunct="1">
              <a:spcBef>
                <a:spcPct val="0"/>
              </a:spcBef>
            </a:pPr>
            <a:r>
              <a:rPr lang="en-US" sz="1000" dirty="0"/>
              <a:t>Subj: a     Subj use: a</a:t>
            </a:r>
          </a:p>
          <a:p>
            <a:pPr eaLnBrk="1" hangingPunct="1">
              <a:spcBef>
                <a:spcPct val="0"/>
              </a:spcBef>
            </a:pPr>
            <a:endParaRPr lang="en-US" sz="1000" dirty="0"/>
          </a:p>
          <a:p>
            <a:pPr eaLnBrk="1" hangingPunct="1">
              <a:spcBef>
                <a:spcPct val="0"/>
              </a:spcBef>
            </a:pPr>
            <a:r>
              <a:rPr lang="en-US" sz="1000" dirty="0"/>
              <a:t>034       $d W0801218 $e W0801218 $f N0254520 $g N0254520 $2 </a:t>
            </a:r>
            <a:r>
              <a:rPr lang="en-US" sz="1000" dirty="0" err="1"/>
              <a:t>gnis</a:t>
            </a:r>
            <a:endParaRPr lang="en-US" sz="1000" dirty="0"/>
          </a:p>
          <a:p>
            <a:pPr eaLnBrk="1" hangingPunct="1">
              <a:spcBef>
                <a:spcPct val="0"/>
              </a:spcBef>
            </a:pPr>
            <a:r>
              <a:rPr lang="en-US" sz="1000" dirty="0"/>
              <a:t>034       $d -80.2050000 $e -80.2050000 $f 25.7555556 $g 25.7555556 $2 </a:t>
            </a:r>
            <a:r>
              <a:rPr lang="en-US" sz="1000" dirty="0" err="1"/>
              <a:t>gnis</a:t>
            </a:r>
            <a:endParaRPr lang="en-US" sz="1000" dirty="0"/>
          </a:p>
          <a:p>
            <a:pPr eaLnBrk="1" hangingPunct="1">
              <a:spcBef>
                <a:spcPct val="0"/>
              </a:spcBef>
            </a:pPr>
            <a:r>
              <a:rPr lang="en-US" sz="1000" dirty="0"/>
              <a:t>043       n-us-</a:t>
            </a:r>
            <a:r>
              <a:rPr lang="en-US" sz="1000" dirty="0" err="1"/>
              <a:t>fl</a:t>
            </a:r>
            <a:endParaRPr lang="en-US" sz="1000" dirty="0"/>
          </a:p>
          <a:p>
            <a:pPr eaLnBrk="1" hangingPunct="1">
              <a:spcBef>
                <a:spcPct val="0"/>
              </a:spcBef>
            </a:pPr>
            <a:r>
              <a:rPr lang="en-US" sz="1000" dirty="0"/>
              <a:t>151       Roads (Miami, Fla.)</a:t>
            </a:r>
          </a:p>
          <a:p>
            <a:pPr eaLnBrk="1" hangingPunct="1">
              <a:spcBef>
                <a:spcPct val="0"/>
              </a:spcBef>
            </a:pPr>
            <a:r>
              <a:rPr lang="en-US" sz="1000" dirty="0"/>
              <a:t>368       $b Neighborhood    </a:t>
            </a:r>
            <a:r>
              <a:rPr lang="en-US" sz="1000" i="1" dirty="0"/>
              <a:t>or if using LCSH: </a:t>
            </a:r>
            <a:r>
              <a:rPr lang="en-US" sz="1000" dirty="0"/>
              <a:t>$b Neighborhoods $2 </a:t>
            </a:r>
            <a:r>
              <a:rPr lang="en-US" sz="1000" dirty="0" err="1"/>
              <a:t>lcsh</a:t>
            </a:r>
            <a:endParaRPr lang="en-US" sz="1000" dirty="0"/>
          </a:p>
          <a:p>
            <a:pPr eaLnBrk="1" hangingPunct="1">
              <a:spcBef>
                <a:spcPct val="0"/>
              </a:spcBef>
            </a:pPr>
            <a:r>
              <a:rPr lang="en-US" sz="1000" dirty="0"/>
              <a:t>370       $c United States $f Miami (Fla.) </a:t>
            </a:r>
            <a:r>
              <a:rPr lang="en-US" sz="1000" i="1" dirty="0"/>
              <a:t> and perhaps  </a:t>
            </a:r>
            <a:r>
              <a:rPr lang="en-US" sz="1000" dirty="0"/>
              <a:t>$f Florida $2 </a:t>
            </a:r>
            <a:r>
              <a:rPr lang="en-US" sz="1000" dirty="0" err="1"/>
              <a:t>naf</a:t>
            </a:r>
            <a:r>
              <a:rPr lang="en-US" sz="1000" dirty="0"/>
              <a:t>  </a:t>
            </a:r>
          </a:p>
          <a:p>
            <a:pPr eaLnBrk="1" hangingPunct="1">
              <a:spcBef>
                <a:spcPct val="0"/>
              </a:spcBef>
            </a:pPr>
            <a:r>
              <a:rPr lang="en-US" sz="1000" dirty="0"/>
              <a:t>451       The Roads (Miami, Fla.)</a:t>
            </a:r>
          </a:p>
          <a:p>
            <a:pPr eaLnBrk="1" hangingPunct="1">
              <a:spcBef>
                <a:spcPct val="0"/>
              </a:spcBef>
            </a:pPr>
            <a:r>
              <a:rPr lang="en-US" sz="1000" dirty="0"/>
              <a:t>410 1_   Miami (Fla.). $b Roads</a:t>
            </a:r>
          </a:p>
          <a:p>
            <a:pPr eaLnBrk="1" hangingPunct="1">
              <a:spcBef>
                <a:spcPct val="0"/>
              </a:spcBef>
            </a:pPr>
            <a:r>
              <a:rPr lang="en-US" sz="1000" dirty="0"/>
              <a:t>667       SUBJECT USAGE: This name is not valid for use as a geographic subdivision.</a:t>
            </a:r>
          </a:p>
          <a:p>
            <a:pPr eaLnBrk="1" hangingPunct="1">
              <a:spcBef>
                <a:spcPct val="0"/>
              </a:spcBef>
            </a:pPr>
            <a:endParaRPr lang="en-US" sz="1000" dirty="0"/>
          </a:p>
          <a:p>
            <a:pPr eaLnBrk="1" hangingPunct="1">
              <a:spcBef>
                <a:spcPct val="0"/>
              </a:spcBef>
            </a:pPr>
            <a:r>
              <a:rPr lang="en-US" sz="1000" i="1" dirty="0"/>
              <a:t>Note: </a:t>
            </a:r>
            <a:r>
              <a:rPr lang="en-US" sz="1000" dirty="0"/>
              <a:t>Because the name is not valid for use as a geographic subdivision, no 781 field is recorded.</a:t>
            </a:r>
          </a:p>
          <a:p>
            <a:pPr eaLnBrk="1" hangingPunct="1">
              <a:spcBef>
                <a:spcPct val="0"/>
              </a:spcBef>
            </a:pPr>
            <a:endParaRPr lang="en-US" sz="1000" dirty="0"/>
          </a:p>
          <a:p>
            <a:pPr eaLnBrk="1" hangingPunct="1">
              <a:spcBef>
                <a:spcPct val="0"/>
              </a:spcBef>
            </a:pPr>
            <a:r>
              <a:rPr lang="en-US" sz="1000" dirty="0"/>
              <a:t>Of course, if there were no NAR for the city that a neighborhood is in, it would also need to be created.</a:t>
            </a:r>
          </a:p>
        </p:txBody>
      </p:sp>
      <p:sp>
        <p:nvSpPr>
          <p:cNvPr id="362499" name="Slide Number Placeholder 3"/>
          <p:cNvSpPr>
            <a:spLocks noGrp="1"/>
          </p:cNvSpPr>
          <p:nvPr>
            <p:ph type="sldNum" sz="quarter" idx="5"/>
          </p:nvPr>
        </p:nvSpPr>
        <p:spPr>
          <a:noFill/>
        </p:spPr>
        <p:txBody>
          <a:bodyPr/>
          <a:lstStyle/>
          <a:p>
            <a:pPr defTabSz="922338"/>
            <a:fld id="{EC488F8F-8C7F-41F0-81FE-0D523B1BB692}" type="slidenum">
              <a:rPr lang="en-US" smtClean="0"/>
              <a:pPr defTabSz="922338"/>
              <a:t>180</a:t>
            </a:fld>
            <a:endParaRPr lang="en-US"/>
          </a:p>
        </p:txBody>
      </p:sp>
    </p:spTree>
    <p:extLst>
      <p:ext uri="{BB962C8B-B14F-4D97-AF65-F5344CB8AC3E}">
        <p14:creationId xmlns:p14="http://schemas.microsoft.com/office/powerpoint/2010/main" val="197592254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Slide Image Placeholder 1"/>
          <p:cNvSpPr>
            <a:spLocks noGrp="1" noRot="1" noChangeAspect="1"/>
          </p:cNvSpPr>
          <p:nvPr>
            <p:ph type="sldImg"/>
          </p:nvPr>
        </p:nvSpPr>
        <p:spPr bwMode="auto">
          <a:noFill/>
          <a:ln>
            <a:solidFill>
              <a:srgbClr val="000000"/>
            </a:solidFill>
            <a:miter lim="800000"/>
            <a:headEnd/>
            <a:tailEnd/>
          </a:ln>
        </p:spPr>
      </p:sp>
      <p:sp>
        <p:nvSpPr>
          <p:cNvPr id="364546"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$w a in 551 to $w r and $i </a:t>
            </a:r>
            <a:endParaRPr lang="en-US" baseline="0" dirty="0"/>
          </a:p>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034, 043, 3XX, and 667 or 781.</a:t>
            </a:r>
          </a:p>
          <a:p>
            <a:pPr eaLnBrk="1" hangingPunct="1">
              <a:spcBef>
                <a:spcPct val="0"/>
              </a:spcBef>
            </a:pPr>
            <a:endParaRPr lang="en-US" dirty="0"/>
          </a:p>
          <a:p>
            <a:pPr eaLnBrk="1" hangingPunct="1">
              <a:spcBef>
                <a:spcPct val="0"/>
              </a:spcBef>
            </a:pPr>
            <a:r>
              <a:rPr lang="en-US" dirty="0"/>
              <a:t>This is a federally recognized Indian tribe, which is considered a jurisdiction.  BIA Indian entities gives the current and former names, so two NARs are needed.  This record is for the current name.</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a     Subj use: a</a:t>
            </a:r>
          </a:p>
          <a:p>
            <a:pPr eaLnBrk="1" hangingPunct="1">
              <a:spcBef>
                <a:spcPct val="0"/>
              </a:spcBef>
            </a:pPr>
            <a:endParaRPr lang="en-US" dirty="0"/>
          </a:p>
          <a:p>
            <a:pPr eaLnBrk="1" hangingPunct="1">
              <a:spcBef>
                <a:spcPct val="0"/>
              </a:spcBef>
            </a:pPr>
            <a:r>
              <a:rPr lang="en-US" dirty="0"/>
              <a:t>034       $d -120.8933990 $e -120.8933990 $f 40.1487839 $g 40.1487839 $2 </a:t>
            </a:r>
            <a:r>
              <a:rPr lang="en-US" dirty="0" err="1"/>
              <a:t>gnis</a:t>
            </a:r>
            <a:endParaRPr lang="en-US" dirty="0"/>
          </a:p>
          <a:p>
            <a:pPr eaLnBrk="1" hangingPunct="1">
              <a:spcBef>
                <a:spcPct val="0"/>
              </a:spcBef>
            </a:pPr>
            <a:r>
              <a:rPr lang="en-US" dirty="0"/>
              <a:t>034       $d W1205336 $e W1205336 $f N0400856 $g N0400856 $2 </a:t>
            </a:r>
            <a:r>
              <a:rPr lang="en-US" dirty="0" err="1"/>
              <a:t>gnis</a:t>
            </a:r>
            <a:endParaRPr lang="en-US" dirty="0"/>
          </a:p>
          <a:p>
            <a:pPr eaLnBrk="1" hangingPunct="1">
              <a:spcBef>
                <a:spcPct val="0"/>
              </a:spcBef>
            </a:pPr>
            <a:r>
              <a:rPr lang="en-US" dirty="0"/>
              <a:t>043       n-us-ca</a:t>
            </a:r>
          </a:p>
          <a:p>
            <a:pPr eaLnBrk="1" hangingPunct="1">
              <a:spcBef>
                <a:spcPct val="0"/>
              </a:spcBef>
            </a:pPr>
            <a:r>
              <a:rPr lang="en-US" dirty="0"/>
              <a:t>151       Greenville Rancheria</a:t>
            </a:r>
          </a:p>
          <a:p>
            <a:pPr eaLnBrk="1" hangingPunct="1">
              <a:spcBef>
                <a:spcPct val="0"/>
              </a:spcBef>
            </a:pPr>
            <a:r>
              <a:rPr lang="en-US" dirty="0"/>
              <a:t>368       $b Federally recognized Indian tribes $2 </a:t>
            </a:r>
            <a:r>
              <a:rPr lang="en-US" dirty="0" err="1"/>
              <a:t>lcsh</a:t>
            </a:r>
            <a:endParaRPr lang="en-US" dirty="0"/>
          </a:p>
          <a:p>
            <a:pPr eaLnBrk="1" hangingPunct="1">
              <a:spcBef>
                <a:spcPct val="0"/>
              </a:spcBef>
            </a:pPr>
            <a:r>
              <a:rPr lang="en-US" dirty="0"/>
              <a:t>370       $c United States $e Greenville (Calif.)  </a:t>
            </a:r>
            <a:r>
              <a:rPr lang="en-US" i="1" dirty="0"/>
              <a:t>and perhaps </a:t>
            </a:r>
            <a:r>
              <a:rPr lang="en-US" dirty="0"/>
              <a:t>$f California $2 </a:t>
            </a:r>
            <a:r>
              <a:rPr lang="en-US" dirty="0" err="1"/>
              <a:t>naf</a:t>
            </a:r>
            <a:endParaRPr lang="en-US" dirty="0"/>
          </a:p>
          <a:p>
            <a:pPr eaLnBrk="1" hangingPunct="1">
              <a:spcBef>
                <a:spcPct val="0"/>
              </a:spcBef>
            </a:pPr>
            <a:r>
              <a:rPr lang="en-US" dirty="0"/>
              <a:t>551       $w r $i Predecessor: $a Greenville Rancheria of Maidu Indians of California</a:t>
            </a:r>
          </a:p>
          <a:p>
            <a:pPr eaLnBrk="1" hangingPunct="1">
              <a:spcBef>
                <a:spcPct val="0"/>
              </a:spcBef>
            </a:pPr>
            <a:r>
              <a:rPr lang="en-US" dirty="0"/>
              <a:t>781 _0   $z Greenville Rancheria</a:t>
            </a:r>
          </a:p>
          <a:p>
            <a:pPr eaLnBrk="1" hangingPunct="1">
              <a:spcBef>
                <a:spcPct val="0"/>
              </a:spcBef>
            </a:pPr>
            <a:endParaRPr lang="en-US" dirty="0"/>
          </a:p>
          <a:p>
            <a:pPr eaLnBrk="1" hangingPunct="1">
              <a:spcBef>
                <a:spcPct val="0"/>
              </a:spcBef>
            </a:pPr>
            <a:r>
              <a:rPr lang="en-US" dirty="0"/>
              <a:t>The second NAR would be for the earlier name (next slide).</a:t>
            </a:r>
          </a:p>
        </p:txBody>
      </p:sp>
      <p:sp>
        <p:nvSpPr>
          <p:cNvPr id="364547" name="Slide Number Placeholder 3"/>
          <p:cNvSpPr>
            <a:spLocks noGrp="1"/>
          </p:cNvSpPr>
          <p:nvPr>
            <p:ph type="sldNum" sz="quarter" idx="5"/>
          </p:nvPr>
        </p:nvSpPr>
        <p:spPr>
          <a:noFill/>
        </p:spPr>
        <p:txBody>
          <a:bodyPr/>
          <a:lstStyle/>
          <a:p>
            <a:pPr defTabSz="922338"/>
            <a:fld id="{26C3A7E5-8289-4021-89D6-F3D5EA0F99B7}" type="slidenum">
              <a:rPr lang="en-US" smtClean="0"/>
              <a:pPr defTabSz="922338"/>
              <a:t>181</a:t>
            </a:fld>
            <a:endParaRPr lang="en-US"/>
          </a:p>
        </p:txBody>
      </p:sp>
    </p:spTree>
    <p:extLst>
      <p:ext uri="{BB962C8B-B14F-4D97-AF65-F5344CB8AC3E}">
        <p14:creationId xmlns:p14="http://schemas.microsoft.com/office/powerpoint/2010/main" val="362166054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Slide Image Placeholder 1"/>
          <p:cNvSpPr>
            <a:spLocks noGrp="1" noRot="1" noChangeAspect="1"/>
          </p:cNvSpPr>
          <p:nvPr>
            <p:ph type="sldImg"/>
          </p:nvPr>
        </p:nvSpPr>
        <p:spPr bwMode="auto">
          <a:noFill/>
          <a:ln>
            <a:solidFill>
              <a:srgbClr val="000000"/>
            </a:solidFill>
            <a:miter lim="800000"/>
            <a:headEnd/>
            <a:tailEnd/>
          </a:ln>
        </p:spPr>
      </p:sp>
      <p:sp>
        <p:nvSpPr>
          <p:cNvPr id="366594"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$w b in 551 to $w r with $i</a:t>
            </a:r>
            <a:endParaRPr lang="en-US" baseline="0" dirty="0"/>
          </a:p>
          <a:p>
            <a:pPr eaLnBrk="1" hangingPunct="1">
              <a:spcBef>
                <a:spcPct val="0"/>
              </a:spcBef>
            </a:pPr>
            <a:r>
              <a:rPr lang="en-US" dirty="0"/>
              <a:t>September 17, 2018: moved $w to beginning of 551 field</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This record is for the former name of the federally recognized Indian tribe.  The earlier name is not valid for use as a geographic subject.</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n    Subj use: b</a:t>
            </a:r>
          </a:p>
          <a:p>
            <a:pPr eaLnBrk="1" hangingPunct="1">
              <a:spcBef>
                <a:spcPct val="0"/>
              </a:spcBef>
            </a:pPr>
            <a:endParaRPr lang="en-US" dirty="0"/>
          </a:p>
          <a:p>
            <a:pPr eaLnBrk="1" hangingPunct="1">
              <a:spcBef>
                <a:spcPct val="0"/>
              </a:spcBef>
            </a:pPr>
            <a:r>
              <a:rPr lang="en-US" dirty="0"/>
              <a:t>043       n-us-ca</a:t>
            </a:r>
          </a:p>
          <a:p>
            <a:pPr eaLnBrk="1" hangingPunct="1">
              <a:spcBef>
                <a:spcPct val="0"/>
              </a:spcBef>
            </a:pPr>
            <a:r>
              <a:rPr lang="en-US" dirty="0"/>
              <a:t>151       Greenville Rancheria of Maidu Indians of California </a:t>
            </a:r>
          </a:p>
          <a:p>
            <a:pPr eaLnBrk="1" hangingPunct="1">
              <a:spcBef>
                <a:spcPct val="0"/>
              </a:spcBef>
            </a:pPr>
            <a:r>
              <a:rPr lang="en-US" dirty="0"/>
              <a:t>368       $b Federally recognized Indian tribes $2 </a:t>
            </a:r>
            <a:r>
              <a:rPr lang="en-US" dirty="0" err="1"/>
              <a:t>lcsh</a:t>
            </a:r>
            <a:endParaRPr lang="en-US" dirty="0"/>
          </a:p>
          <a:p>
            <a:pPr eaLnBrk="1" hangingPunct="1">
              <a:spcBef>
                <a:spcPct val="0"/>
              </a:spcBef>
            </a:pPr>
            <a:r>
              <a:rPr lang="en-US" dirty="0"/>
              <a:t>370       $c United States $e Greenville (Calif.)  </a:t>
            </a:r>
            <a:r>
              <a:rPr lang="en-US" i="1" dirty="0"/>
              <a:t>and perhaps </a:t>
            </a:r>
            <a:r>
              <a:rPr lang="en-US" dirty="0"/>
              <a:t>$f California $2 </a:t>
            </a:r>
            <a:r>
              <a:rPr lang="en-US" dirty="0" err="1"/>
              <a:t>naf</a:t>
            </a:r>
            <a:endParaRPr lang="en-US" dirty="0"/>
          </a:p>
          <a:p>
            <a:pPr eaLnBrk="1" hangingPunct="1">
              <a:spcBef>
                <a:spcPct val="0"/>
              </a:spcBef>
            </a:pPr>
            <a:r>
              <a:rPr lang="en-US" dirty="0"/>
              <a:t>451       Greenville Rancheria of Maidu Indians</a:t>
            </a:r>
          </a:p>
          <a:p>
            <a:pPr eaLnBrk="1" hangingPunct="1">
              <a:spcBef>
                <a:spcPct val="0"/>
              </a:spcBef>
            </a:pPr>
            <a:r>
              <a:rPr lang="en-US" dirty="0"/>
              <a:t>551       $w b $a Greenville Rancheria</a:t>
            </a:r>
          </a:p>
          <a:p>
            <a:pPr eaLnBrk="1" hangingPunct="1">
              <a:spcBef>
                <a:spcPct val="0"/>
              </a:spcBef>
            </a:pPr>
            <a:r>
              <a:rPr lang="en-US" dirty="0"/>
              <a:t>667       SUBJECT USAGE: This name is not valid for use as a subject. Works about this place are entered under Greenville Rancheria.</a:t>
            </a:r>
          </a:p>
          <a:p>
            <a:pPr eaLnBrk="1" hangingPunct="1">
              <a:spcBef>
                <a:spcPct val="0"/>
              </a:spcBef>
            </a:pPr>
            <a:endParaRPr lang="en-US" dirty="0"/>
          </a:p>
          <a:p>
            <a:pPr eaLnBrk="1" hangingPunct="1">
              <a:spcBef>
                <a:spcPct val="0"/>
              </a:spcBef>
            </a:pPr>
            <a:r>
              <a:rPr lang="en-US" i="1" dirty="0"/>
              <a:t>Note:</a:t>
            </a:r>
            <a:r>
              <a:rPr lang="en-US" dirty="0"/>
              <a:t> Until OCLC validates the use of relationship designators in subfield $</a:t>
            </a:r>
            <a:r>
              <a:rPr lang="en-US" dirty="0" err="1"/>
              <a:t>i</a:t>
            </a:r>
            <a:r>
              <a:rPr lang="en-US" dirty="0"/>
              <a:t> of 551 fields, the previous practice of using subfield $w codes for earlier/later names will continue to be followed.</a:t>
            </a:r>
          </a:p>
        </p:txBody>
      </p:sp>
      <p:sp>
        <p:nvSpPr>
          <p:cNvPr id="366595" name="Slide Number Placeholder 3"/>
          <p:cNvSpPr>
            <a:spLocks noGrp="1"/>
          </p:cNvSpPr>
          <p:nvPr>
            <p:ph type="sldNum" sz="quarter" idx="5"/>
          </p:nvPr>
        </p:nvSpPr>
        <p:spPr>
          <a:noFill/>
        </p:spPr>
        <p:txBody>
          <a:bodyPr/>
          <a:lstStyle/>
          <a:p>
            <a:pPr defTabSz="922338"/>
            <a:fld id="{CD0A8E03-8B7A-449F-B716-2CA21AA9179C}" type="slidenum">
              <a:rPr lang="en-US" smtClean="0"/>
              <a:pPr defTabSz="922338"/>
              <a:t>182</a:t>
            </a:fld>
            <a:endParaRPr lang="en-US"/>
          </a:p>
        </p:txBody>
      </p:sp>
    </p:spTree>
    <p:extLst>
      <p:ext uri="{BB962C8B-B14F-4D97-AF65-F5344CB8AC3E}">
        <p14:creationId xmlns:p14="http://schemas.microsoft.com/office/powerpoint/2010/main" val="3838832399"/>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Slide Image Placeholder 1"/>
          <p:cNvSpPr>
            <a:spLocks noGrp="1" noRot="1" noChangeAspect="1"/>
          </p:cNvSpPr>
          <p:nvPr>
            <p:ph type="sldImg"/>
          </p:nvPr>
        </p:nvSpPr>
        <p:spPr bwMode="auto">
          <a:noFill/>
          <a:ln>
            <a:solidFill>
              <a:srgbClr val="000000"/>
            </a:solidFill>
            <a:miter lim="800000"/>
            <a:headEnd/>
            <a:tailEnd/>
          </a:ln>
        </p:spPr>
      </p:sp>
      <p:sp>
        <p:nvSpPr>
          <p:cNvPr id="368642"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18, 2025: changed $s in 046 to $q</a:t>
            </a:r>
            <a:endParaRPr lang="en-US" baseline="0" dirty="0"/>
          </a:p>
          <a:p>
            <a:pPr eaLnBrk="1" hangingPunct="1">
              <a:spcBef>
                <a:spcPct val="0"/>
              </a:spcBef>
            </a:pPr>
            <a:r>
              <a:rPr lang="en-US" dirty="0"/>
              <a:t>October 31, 2016</a:t>
            </a:r>
          </a:p>
          <a:p>
            <a:pPr eaLnBrk="1" hangingPunct="1">
              <a:spcBef>
                <a:spcPct val="0"/>
              </a:spcBef>
            </a:pPr>
            <a:endParaRPr lang="en-US" dirty="0"/>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Based on information provided in the 670 citations, create an NAR for the place.  Optionally record attributes of the place in 043, 046, 3XX, and 667 or 781.</a:t>
            </a:r>
          </a:p>
          <a:p>
            <a:pPr eaLnBrk="1" hangingPunct="1">
              <a:spcBef>
                <a:spcPct val="0"/>
              </a:spcBef>
            </a:pPr>
            <a:endParaRPr lang="en-US" dirty="0"/>
          </a:p>
          <a:p>
            <a:pPr eaLnBrk="1" hangingPunct="1">
              <a:spcBef>
                <a:spcPct val="0"/>
              </a:spcBef>
            </a:pPr>
            <a:r>
              <a:rPr lang="en-US" dirty="0"/>
              <a:t>This is one of those “ambiguous entities” that is listed as a Type 1 heading (“Conservation districts”): entities established through NACO, tagged 151.</a:t>
            </a:r>
          </a:p>
          <a:p>
            <a:pPr eaLnBrk="1" hangingPunct="1">
              <a:spcBef>
                <a:spcPct val="0"/>
              </a:spcBef>
            </a:pPr>
            <a:endParaRPr lang="en-US" dirty="0"/>
          </a:p>
          <a:p>
            <a:pPr eaLnBrk="1" hangingPunct="1">
              <a:spcBef>
                <a:spcPct val="0"/>
              </a:spcBef>
            </a:pPr>
            <a:r>
              <a:rPr lang="en-US" dirty="0"/>
              <a:t>Ref status: a</a:t>
            </a:r>
          </a:p>
          <a:p>
            <a:pPr eaLnBrk="1" hangingPunct="1">
              <a:spcBef>
                <a:spcPct val="0"/>
              </a:spcBef>
            </a:pPr>
            <a:r>
              <a:rPr lang="en-US" dirty="0"/>
              <a:t>Subj: a    Subj use: a</a:t>
            </a:r>
          </a:p>
          <a:p>
            <a:pPr eaLnBrk="1" hangingPunct="1">
              <a:spcBef>
                <a:spcPct val="0"/>
              </a:spcBef>
            </a:pPr>
            <a:endParaRPr lang="en-US" dirty="0"/>
          </a:p>
          <a:p>
            <a:pPr eaLnBrk="1" hangingPunct="1">
              <a:spcBef>
                <a:spcPct val="0"/>
              </a:spcBef>
            </a:pPr>
            <a:r>
              <a:rPr lang="en-US" dirty="0"/>
              <a:t>043       n-us-</a:t>
            </a:r>
            <a:r>
              <a:rPr lang="en-US" dirty="0" err="1"/>
              <a:t>tx</a:t>
            </a:r>
            <a:endParaRPr lang="en-US" dirty="0"/>
          </a:p>
          <a:p>
            <a:pPr eaLnBrk="1" hangingPunct="1">
              <a:spcBef>
                <a:spcPct val="0"/>
              </a:spcBef>
            </a:pPr>
            <a:r>
              <a:rPr lang="en-US" dirty="0"/>
              <a:t>046       $q 2001-09-01 $2 </a:t>
            </a:r>
            <a:r>
              <a:rPr lang="en-US" dirty="0" err="1"/>
              <a:t>edtf</a:t>
            </a:r>
            <a:endParaRPr lang="en-US" dirty="0"/>
          </a:p>
          <a:p>
            <a:pPr eaLnBrk="1" hangingPunct="1">
              <a:spcBef>
                <a:spcPct val="0"/>
              </a:spcBef>
            </a:pPr>
            <a:r>
              <a:rPr lang="en-US" dirty="0"/>
              <a:t>151       Brazos Valley Groundwater Conservation District (Tex.)</a:t>
            </a:r>
          </a:p>
          <a:p>
            <a:pPr eaLnBrk="1" hangingPunct="1">
              <a:spcBef>
                <a:spcPct val="0"/>
              </a:spcBef>
            </a:pPr>
            <a:r>
              <a:rPr lang="en-US" dirty="0"/>
              <a:t>368       $b Conservation district   </a:t>
            </a:r>
            <a:r>
              <a:rPr lang="en-US" i="1" dirty="0"/>
              <a:t>or if using LCSH: </a:t>
            </a:r>
            <a:r>
              <a:rPr lang="en-US" dirty="0"/>
              <a:t>Water districts $2 </a:t>
            </a:r>
            <a:r>
              <a:rPr lang="en-US" dirty="0" err="1"/>
              <a:t>lcsh</a:t>
            </a:r>
            <a:endParaRPr lang="en-US" dirty="0"/>
          </a:p>
          <a:p>
            <a:pPr eaLnBrk="1" hangingPunct="1">
              <a:spcBef>
                <a:spcPct val="0"/>
              </a:spcBef>
            </a:pPr>
            <a:r>
              <a:rPr lang="en-US" dirty="0"/>
              <a:t>370       $c United States $e Hearne (Tex.) $f Brazos County (Tex.) $f Robertson County (Tex.) $2 </a:t>
            </a:r>
            <a:r>
              <a:rPr lang="en-US" dirty="0" err="1"/>
              <a:t>naf</a:t>
            </a:r>
            <a:endParaRPr lang="en-US" dirty="0"/>
          </a:p>
          <a:p>
            <a:pPr eaLnBrk="1" hangingPunct="1">
              <a:spcBef>
                <a:spcPct val="0"/>
              </a:spcBef>
            </a:pPr>
            <a:r>
              <a:rPr lang="en-US" dirty="0"/>
              <a:t>371       112 West 3rd Street $b Hearne $c TX $e 77859 </a:t>
            </a:r>
          </a:p>
          <a:p>
            <a:pPr eaLnBrk="1" hangingPunct="1">
              <a:spcBef>
                <a:spcPct val="0"/>
              </a:spcBef>
            </a:pPr>
            <a:r>
              <a:rPr lang="en-US" dirty="0"/>
              <a:t>372       Water conservation $2 </a:t>
            </a:r>
            <a:r>
              <a:rPr lang="en-US" dirty="0" err="1"/>
              <a:t>lcsh</a:t>
            </a:r>
            <a:r>
              <a:rPr lang="en-US" dirty="0"/>
              <a:t>    </a:t>
            </a:r>
            <a:r>
              <a:rPr lang="en-US" i="1" dirty="0"/>
              <a:t>or perhaps: </a:t>
            </a:r>
            <a:r>
              <a:rPr lang="en-US" dirty="0"/>
              <a:t>Water conservation--Texas--Brazos County $a Water conservation--Texas--Robertson County $2 </a:t>
            </a:r>
            <a:r>
              <a:rPr lang="en-US" dirty="0" err="1"/>
              <a:t>lcsh</a:t>
            </a:r>
            <a:endParaRPr lang="en-US" dirty="0"/>
          </a:p>
          <a:p>
            <a:pPr eaLnBrk="1" hangingPunct="1">
              <a:spcBef>
                <a:spcPct val="0"/>
              </a:spcBef>
            </a:pPr>
            <a:r>
              <a:rPr lang="en-US" dirty="0"/>
              <a:t>451       BVGCD (Tex.)</a:t>
            </a:r>
          </a:p>
          <a:p>
            <a:pPr eaLnBrk="1" hangingPunct="1">
              <a:spcBef>
                <a:spcPct val="0"/>
              </a:spcBef>
            </a:pPr>
            <a:r>
              <a:rPr lang="en-US" dirty="0"/>
              <a:t>781 _0   $z Texas $z Brazos Valley Groundwater Conservation District</a:t>
            </a:r>
          </a:p>
        </p:txBody>
      </p:sp>
      <p:sp>
        <p:nvSpPr>
          <p:cNvPr id="368643" name="Slide Number Placeholder 3"/>
          <p:cNvSpPr>
            <a:spLocks noGrp="1"/>
          </p:cNvSpPr>
          <p:nvPr>
            <p:ph type="sldNum" sz="quarter" idx="5"/>
          </p:nvPr>
        </p:nvSpPr>
        <p:spPr>
          <a:noFill/>
        </p:spPr>
        <p:txBody>
          <a:bodyPr/>
          <a:lstStyle/>
          <a:p>
            <a:pPr defTabSz="922338"/>
            <a:fld id="{B8CEDA51-14F5-42F1-9FBF-7C366568F12A}" type="slidenum">
              <a:rPr lang="en-US" smtClean="0"/>
              <a:pPr defTabSz="922338"/>
              <a:t>183</a:t>
            </a:fld>
            <a:endParaRPr lang="en-US"/>
          </a:p>
        </p:txBody>
      </p:sp>
    </p:spTree>
    <p:extLst>
      <p:ext uri="{BB962C8B-B14F-4D97-AF65-F5344CB8AC3E}">
        <p14:creationId xmlns:p14="http://schemas.microsoft.com/office/powerpoint/2010/main" val="114146328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February 18, 2025: changed $s/$t in 046 to $q/$r; changed $e in 370 to $f</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10, 2023: changed </a:t>
            </a:r>
            <a:r>
              <a:rPr lang="en-US" dirty="0" err="1"/>
              <a:t>GEOnet</a:t>
            </a:r>
            <a:r>
              <a:rPr lang="en-US" dirty="0"/>
              <a:t> to GNS in 675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31,</a:t>
            </a:r>
            <a:r>
              <a:rPr lang="en-US" baseline="0" dirty="0"/>
              <a:t> 2016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eaLnBrk="1" fontAlgn="auto" hangingPunct="1">
              <a:spcBef>
                <a:spcPts val="0"/>
              </a:spcBef>
              <a:spcAft>
                <a:spcPts val="0"/>
              </a:spcAft>
              <a:defRPr/>
            </a:pPr>
            <a:r>
              <a:rPr lang="en-US" dirty="0"/>
              <a:t>ANIMATED SLIDE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sz="800" dirty="0"/>
              <a:t>This is an example of an historical place that no longer exists.  LC-PCC PS for 16.2.2.4 says “If the smaller place has changed its name or has ceased to exist, use as a qualifier the name the larger place had during the period in which the name of the smaller place is applicable.”  The province of Newfoundland changed its name to Newfoundland and Labrador in December 2001.  </a:t>
            </a:r>
            <a:r>
              <a:rPr lang="en-US" sz="800" dirty="0" err="1"/>
              <a:t>Rantem</a:t>
            </a:r>
            <a:r>
              <a:rPr lang="en-US" sz="800" dirty="0"/>
              <a:t> ceased to exist by 1960.  Therefore, following the abbreviations found in Appendix B.11, the qualifier used for </a:t>
            </a:r>
            <a:r>
              <a:rPr lang="en-US" sz="800" dirty="0" err="1"/>
              <a:t>Rantem</a:t>
            </a:r>
            <a:r>
              <a:rPr lang="en-US" sz="800" dirty="0"/>
              <a:t> should be Nfld. rather than N.L.</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Ref status: n    </a:t>
            </a:r>
            <a:r>
              <a:rPr lang="en-US" sz="800" dirty="0" err="1"/>
              <a:t>Subj</a:t>
            </a:r>
            <a:r>
              <a:rPr lang="en-US" sz="800" dirty="0"/>
              <a:t>: a    </a:t>
            </a:r>
            <a:r>
              <a:rPr lang="en-US" sz="800" dirty="0" err="1"/>
              <a:t>Subj</a:t>
            </a:r>
            <a:r>
              <a:rPr lang="en-US" sz="800" dirty="0"/>
              <a:t> use: a</a:t>
            </a:r>
          </a:p>
          <a:p>
            <a:pPr eaLnBrk="1" fontAlgn="auto" hangingPunct="1">
              <a:spcBef>
                <a:spcPts val="0"/>
              </a:spcBef>
              <a:spcAft>
                <a:spcPts val="0"/>
              </a:spcAft>
              <a:defRPr/>
            </a:pPr>
            <a:r>
              <a:rPr lang="en-US" sz="800" dirty="0"/>
              <a:t>034      $d W0535130 $e W0535130 $f N0474140 $g N0474140 $2 </a:t>
            </a:r>
            <a:r>
              <a:rPr lang="en-US" sz="800" dirty="0" err="1"/>
              <a:t>cgndb</a:t>
            </a:r>
            <a:endParaRPr lang="en-US" sz="800" dirty="0"/>
          </a:p>
          <a:p>
            <a:pPr eaLnBrk="1" fontAlgn="auto" hangingPunct="1">
              <a:spcBef>
                <a:spcPts val="0"/>
              </a:spcBef>
              <a:spcAft>
                <a:spcPts val="0"/>
              </a:spcAft>
              <a:defRPr/>
            </a:pPr>
            <a:r>
              <a:rPr lang="en-US" sz="800" dirty="0"/>
              <a:t>034      $d -53.8582999 $e -53.8582999 $f 47.6943999 $g 47.6943999 $2 </a:t>
            </a:r>
            <a:r>
              <a:rPr lang="en-US" sz="800" dirty="0" err="1"/>
              <a:t>cgndb</a:t>
            </a:r>
            <a:endParaRPr lang="en-US" sz="800" dirty="0"/>
          </a:p>
          <a:p>
            <a:pPr eaLnBrk="1" fontAlgn="auto" hangingPunct="1">
              <a:spcBef>
                <a:spcPts val="0"/>
              </a:spcBef>
              <a:spcAft>
                <a:spcPts val="0"/>
              </a:spcAft>
              <a:defRPr/>
            </a:pPr>
            <a:r>
              <a:rPr lang="en-US" sz="800" dirty="0"/>
              <a:t>034      $d W0535300 $e W0535300 $f N0474100 $g N0474100 $2 </a:t>
            </a:r>
            <a:r>
              <a:rPr lang="en-US" sz="800" dirty="0" err="1"/>
              <a:t>wikiped</a:t>
            </a:r>
            <a:endParaRPr lang="en-US" sz="800" dirty="0"/>
          </a:p>
          <a:p>
            <a:pPr eaLnBrk="1" fontAlgn="auto" hangingPunct="1">
              <a:spcBef>
                <a:spcPts val="0"/>
              </a:spcBef>
              <a:spcAft>
                <a:spcPts val="0"/>
              </a:spcAft>
              <a:defRPr/>
            </a:pPr>
            <a:r>
              <a:rPr lang="en-US" sz="800" dirty="0"/>
              <a:t>034      $d W0535700 $e W0535700 $f N0474200 $g N0474200 $2 </a:t>
            </a:r>
            <a:r>
              <a:rPr lang="en-US" sz="800" dirty="0" err="1"/>
              <a:t>nlaci</a:t>
            </a:r>
            <a:endParaRPr lang="en-US" sz="800" i="1" dirty="0"/>
          </a:p>
          <a:p>
            <a:pPr eaLnBrk="1" fontAlgn="auto" hangingPunct="1">
              <a:spcBef>
                <a:spcPts val="0"/>
              </a:spcBef>
              <a:spcAft>
                <a:spcPts val="0"/>
              </a:spcAft>
              <a:defRPr/>
            </a:pPr>
            <a:r>
              <a:rPr lang="en-US" sz="800" dirty="0"/>
              <a:t>043       n-</a:t>
            </a:r>
            <a:r>
              <a:rPr lang="en-US" sz="800" dirty="0" err="1"/>
              <a:t>cn</a:t>
            </a:r>
            <a:r>
              <a:rPr lang="en-US" sz="800" dirty="0"/>
              <a:t>-</a:t>
            </a:r>
            <a:r>
              <a:rPr lang="en-US" sz="800" dirty="0" err="1"/>
              <a:t>nf</a:t>
            </a:r>
            <a:endParaRPr lang="en-US" sz="800" dirty="0"/>
          </a:p>
          <a:p>
            <a:pPr eaLnBrk="1" fontAlgn="auto" hangingPunct="1">
              <a:spcBef>
                <a:spcPts val="0"/>
              </a:spcBef>
              <a:spcAft>
                <a:spcPts val="0"/>
              </a:spcAft>
              <a:defRPr/>
            </a:pPr>
            <a:r>
              <a:rPr lang="en-US" sz="800" dirty="0"/>
              <a:t>046       $q 1869 $r [..1960] $2 </a:t>
            </a:r>
            <a:r>
              <a:rPr lang="en-US" sz="800" dirty="0" err="1"/>
              <a:t>edtf</a:t>
            </a:r>
            <a:r>
              <a:rPr lang="en-US" sz="800" dirty="0"/>
              <a:t>      </a:t>
            </a:r>
            <a:r>
              <a:rPr lang="en-US" sz="800" i="1" dirty="0"/>
              <a:t>[This is the way “1960 or earlier” is coded in EDTF. A cataloger would have to look up the EDTF specification to figure this one out.]</a:t>
            </a:r>
          </a:p>
          <a:p>
            <a:pPr eaLnBrk="1" fontAlgn="auto" hangingPunct="1">
              <a:spcBef>
                <a:spcPts val="0"/>
              </a:spcBef>
              <a:spcAft>
                <a:spcPts val="0"/>
              </a:spcAft>
              <a:defRPr/>
            </a:pPr>
            <a:r>
              <a:rPr lang="en-US" sz="800" dirty="0"/>
              <a:t>151       </a:t>
            </a:r>
            <a:r>
              <a:rPr lang="en-US" sz="800" dirty="0" err="1"/>
              <a:t>Rantem</a:t>
            </a:r>
            <a:r>
              <a:rPr lang="en-US" sz="800" dirty="0"/>
              <a:t> (Nfld.)</a:t>
            </a:r>
          </a:p>
          <a:p>
            <a:pPr eaLnBrk="1" fontAlgn="auto" hangingPunct="1">
              <a:spcBef>
                <a:spcPts val="0"/>
              </a:spcBef>
              <a:spcAft>
                <a:spcPts val="0"/>
              </a:spcAft>
              <a:defRPr/>
            </a:pPr>
            <a:r>
              <a:rPr lang="en-US" sz="800" dirty="0"/>
              <a:t>368       $b Unincorporated area </a:t>
            </a:r>
            <a:r>
              <a:rPr lang="en-US" sz="800" i="1" dirty="0"/>
              <a:t>or if using LCSH: </a:t>
            </a:r>
            <a:r>
              <a:rPr lang="en-US" sz="800" dirty="0"/>
              <a:t>Unincorporated areas $2 </a:t>
            </a:r>
            <a:r>
              <a:rPr lang="en-US" sz="800" dirty="0" err="1"/>
              <a:t>lcsh</a:t>
            </a:r>
            <a:r>
              <a:rPr lang="en-US" sz="800" dirty="0"/>
              <a:t> $b Vacated settlement or $b Abandoned community </a:t>
            </a:r>
            <a:r>
              <a:rPr lang="en-US" sz="800" i="1" dirty="0"/>
              <a:t>or if using LCSH perhaps: </a:t>
            </a:r>
            <a:r>
              <a:rPr lang="en-US" sz="800" dirty="0"/>
              <a:t>Extinct cities $2 </a:t>
            </a:r>
            <a:r>
              <a:rPr lang="en-US" sz="800" dirty="0" err="1"/>
              <a:t>lcsh</a:t>
            </a:r>
            <a:endParaRPr lang="en-US" sz="800" dirty="0"/>
          </a:p>
          <a:p>
            <a:pPr marL="218290" indent="-218290" eaLnBrk="1" fontAlgn="auto" hangingPunct="1">
              <a:spcBef>
                <a:spcPts val="0"/>
              </a:spcBef>
              <a:spcAft>
                <a:spcPts val="0"/>
              </a:spcAft>
              <a:buFontTx/>
              <a:buAutoNum type="arabicPlain" startAt="370"/>
              <a:defRPr/>
            </a:pPr>
            <a:r>
              <a:rPr lang="en-US" sz="800" dirty="0"/>
              <a:t>       $c Canada $f Newfoundland $2 </a:t>
            </a:r>
            <a:r>
              <a:rPr lang="en-US" sz="800" dirty="0" err="1"/>
              <a:t>naf</a:t>
            </a:r>
            <a:endParaRPr lang="en-US" sz="800" dirty="0"/>
          </a:p>
          <a:p>
            <a:pPr eaLnBrk="1" fontAlgn="auto" hangingPunct="1">
              <a:spcBef>
                <a:spcPts val="0"/>
              </a:spcBef>
              <a:spcAft>
                <a:spcPts val="0"/>
              </a:spcAft>
              <a:defRPr/>
            </a:pPr>
            <a:r>
              <a:rPr lang="en-US" sz="800" dirty="0"/>
              <a:t>781 _0   $z Newfoundland and Labrador $z </a:t>
            </a:r>
            <a:r>
              <a:rPr lang="en-US" sz="800" dirty="0" err="1"/>
              <a:t>Rantem</a:t>
            </a:r>
            <a:r>
              <a:rPr lang="en-US" sz="800" dirty="0"/>
              <a:t> (Nfld.)</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i="1" dirty="0"/>
              <a:t>Note:</a:t>
            </a:r>
            <a:r>
              <a:rPr lang="en-US" sz="800" dirty="0"/>
              <a:t> SHM H 715 Extinct cities says: “If it is necessary to assign as a subject heading the name of a city or town that existed beyond 1500, or that still exists, establish it as a name heading” and “As a geographic subdivision, the heading for an extinct city is divided through the appropriate modern jurisdiction.”  Similar information is found in SHM H 830 Geographic Subdivision: “As a general rule, subdivide to subordinate localities located wholly within a country by interposing the name of the relevant country between the heading and the name of the subordinate locality.  Subordinate localities include: subordinate political jurisdictions, such as provinces, districts, counties, cities, etc.; historic kingdoms, principalities, etc. ... Divide historic kingdoms, former jurisdictions, extinct cities, etc., that lie wholly within a currently existing jurisdiction through that jurisdiction. ... If the heading for the locality being brought out as a geographic subdivision has as its qualifier the same name as the country or division through which it is being subdivided, delete the country or division name from the qualifier of the locality, even if it is abbreviated, in order to avoid redundancy.  Retain in parentheses any other data included in the qualifier to differentiate the heading, including names of obsolete jurisdictions.”</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dirty="0"/>
              <a:t>Heading: Matabeleland (Southern Rhodesia)</a:t>
            </a:r>
          </a:p>
          <a:p>
            <a:pPr eaLnBrk="1" fontAlgn="auto" hangingPunct="1">
              <a:spcBef>
                <a:spcPts val="0"/>
              </a:spcBef>
              <a:spcAft>
                <a:spcPts val="0"/>
              </a:spcAft>
              <a:defRPr/>
            </a:pPr>
            <a:r>
              <a:rPr lang="en-US" sz="800" i="1" dirty="0"/>
              <a:t>Subdivision usage:</a:t>
            </a:r>
            <a:r>
              <a:rPr lang="en-US" sz="800" dirty="0"/>
              <a:t> 650 #0 $a Gold mines and mining $z Zimbabwe $z Matabeleland (Southern Rhodesia)</a:t>
            </a:r>
          </a:p>
          <a:p>
            <a:pPr eaLnBrk="1" fontAlgn="auto" hangingPunct="1">
              <a:spcBef>
                <a:spcPts val="0"/>
              </a:spcBef>
              <a:spcAft>
                <a:spcPts val="0"/>
              </a:spcAft>
              <a:defRPr/>
            </a:pPr>
            <a:endParaRPr lang="en-US" sz="800" dirty="0"/>
          </a:p>
          <a:p>
            <a:pPr eaLnBrk="1" fontAlgn="auto" hangingPunct="1">
              <a:spcBef>
                <a:spcPts val="0"/>
              </a:spcBef>
              <a:spcAft>
                <a:spcPts val="0"/>
              </a:spcAft>
              <a:defRPr/>
            </a:pPr>
            <a:r>
              <a:rPr lang="en-US" sz="800" i="1" dirty="0"/>
              <a:t>Heading:</a:t>
            </a:r>
            <a:r>
              <a:rPr lang="en-US" sz="800" dirty="0"/>
              <a:t> </a:t>
            </a:r>
            <a:r>
              <a:rPr lang="en-US" sz="800" dirty="0" err="1"/>
              <a:t>Sibirskiĭ</a:t>
            </a:r>
            <a:r>
              <a:rPr lang="en-US" sz="800" dirty="0"/>
              <a:t> </a:t>
            </a:r>
            <a:r>
              <a:rPr lang="en-US" sz="800" dirty="0" err="1"/>
              <a:t>kraĭ</a:t>
            </a:r>
            <a:r>
              <a:rPr lang="en-US" sz="800" dirty="0"/>
              <a:t> (R.S.F.S.R.)  </a:t>
            </a:r>
            <a:r>
              <a:rPr lang="en-US" sz="800" i="1" dirty="0"/>
              <a:t>[a jurisdiction that existed only during the period of the Soviet Union]</a:t>
            </a:r>
            <a:endParaRPr lang="en-US" sz="800" dirty="0"/>
          </a:p>
          <a:p>
            <a:pPr eaLnBrk="1" fontAlgn="auto" hangingPunct="1">
              <a:spcBef>
                <a:spcPts val="0"/>
              </a:spcBef>
              <a:spcAft>
                <a:spcPts val="0"/>
              </a:spcAft>
              <a:defRPr/>
            </a:pPr>
            <a:r>
              <a:rPr lang="en-US" sz="800" i="1" dirty="0"/>
              <a:t>Subdivision usage: </a:t>
            </a:r>
            <a:r>
              <a:rPr lang="en-US" sz="800" dirty="0"/>
              <a:t>650 #0 $a Minorities $z Russia (Federation) $z </a:t>
            </a:r>
            <a:r>
              <a:rPr lang="en-US" sz="800" dirty="0" err="1"/>
              <a:t>Sibirskiĭkraĭ</a:t>
            </a:r>
            <a:r>
              <a:rPr lang="en-US" sz="800" dirty="0"/>
              <a:t> (R.S.F.S.R.)</a:t>
            </a:r>
          </a:p>
        </p:txBody>
      </p:sp>
      <p:sp>
        <p:nvSpPr>
          <p:cNvPr id="370691" name="Slide Number Placeholder 3"/>
          <p:cNvSpPr>
            <a:spLocks noGrp="1"/>
          </p:cNvSpPr>
          <p:nvPr>
            <p:ph type="sldNum" sz="quarter" idx="5"/>
          </p:nvPr>
        </p:nvSpPr>
        <p:spPr>
          <a:noFill/>
        </p:spPr>
        <p:txBody>
          <a:bodyPr/>
          <a:lstStyle/>
          <a:p>
            <a:pPr defTabSz="922338"/>
            <a:fld id="{411437EE-F75E-42B1-AB6E-98AE8BCA9EDC}" type="slidenum">
              <a:rPr lang="en-US" smtClean="0"/>
              <a:pPr defTabSz="922338"/>
              <a:t>184</a:t>
            </a:fld>
            <a:endParaRPr lang="en-US"/>
          </a:p>
        </p:txBody>
      </p:sp>
    </p:spTree>
    <p:extLst>
      <p:ext uri="{BB962C8B-B14F-4D97-AF65-F5344CB8AC3E}">
        <p14:creationId xmlns:p14="http://schemas.microsoft.com/office/powerpoint/2010/main" val="121467154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Slide Image Placeholder 1"/>
          <p:cNvSpPr>
            <a:spLocks noGrp="1" noRot="1" noChangeAspect="1"/>
          </p:cNvSpPr>
          <p:nvPr>
            <p:ph type="sldImg"/>
          </p:nvPr>
        </p:nvSpPr>
        <p:spPr bwMode="auto">
          <a:noFill/>
          <a:ln>
            <a:solidFill>
              <a:srgbClr val="000000"/>
            </a:solidFill>
            <a:miter lim="800000"/>
            <a:headEnd/>
            <a:tailEnd/>
          </a:ln>
        </p:spPr>
      </p:sp>
      <p:sp>
        <p:nvSpPr>
          <p:cNvPr id="372738" name="Notes Placeholder 2"/>
          <p:cNvSpPr>
            <a:spLocks noGrp="1"/>
          </p:cNvSpPr>
          <p:nvPr>
            <p:ph type="body" idx="1"/>
          </p:nvPr>
        </p:nvSpPr>
        <p:spPr>
          <a:noFill/>
          <a:ln/>
        </p:spPr>
        <p:txBody>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Image “Balancing Question Mark With Earth” courtesy of </a:t>
            </a:r>
            <a:r>
              <a:rPr lang="en-US" dirty="0" err="1"/>
              <a:t>jscreationzs</a:t>
            </a:r>
            <a:r>
              <a:rPr lang="en-US" dirty="0"/>
              <a:t> / FreeDigitalPhotos.net</a:t>
            </a:r>
          </a:p>
          <a:p>
            <a:pPr eaLnBrk="1" hangingPunct="1">
              <a:spcBef>
                <a:spcPct val="0"/>
              </a:spcBef>
            </a:pPr>
            <a:endParaRPr lang="en-US" dirty="0"/>
          </a:p>
        </p:txBody>
      </p:sp>
      <p:sp>
        <p:nvSpPr>
          <p:cNvPr id="372739" name="Slide Number Placeholder 3"/>
          <p:cNvSpPr>
            <a:spLocks noGrp="1"/>
          </p:cNvSpPr>
          <p:nvPr>
            <p:ph type="sldNum" sz="quarter" idx="5"/>
          </p:nvPr>
        </p:nvSpPr>
        <p:spPr>
          <a:noFill/>
        </p:spPr>
        <p:txBody>
          <a:bodyPr/>
          <a:lstStyle/>
          <a:p>
            <a:pPr defTabSz="922338"/>
            <a:fld id="{B97BB412-E2FD-4649-8054-E3390AFFC892}" type="slidenum">
              <a:rPr lang="en-US" smtClean="0"/>
              <a:pPr defTabSz="922338"/>
              <a:t>185</a:t>
            </a:fld>
            <a:endParaRPr lang="en-US"/>
          </a:p>
        </p:txBody>
      </p:sp>
    </p:spTree>
    <p:extLst>
      <p:ext uri="{BB962C8B-B14F-4D97-AF65-F5344CB8AC3E}">
        <p14:creationId xmlns:p14="http://schemas.microsoft.com/office/powerpoint/2010/main" val="553583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1DE4076-6707-46D3-9A37-CD1F24BF1675}" type="datetime1">
              <a:rPr lang="en-US"/>
              <a:pPr>
                <a:defRPr/>
              </a:pPr>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6" name="Slide Number Placeholder 5"/>
          <p:cNvSpPr>
            <a:spLocks noGrp="1"/>
          </p:cNvSpPr>
          <p:nvPr>
            <p:ph type="sldNum" sz="quarter" idx="12"/>
          </p:nvPr>
        </p:nvSpPr>
        <p:spPr/>
        <p:txBody>
          <a:bodyPr/>
          <a:lstStyle>
            <a:lvl1pPr>
              <a:defRPr/>
            </a:lvl1pPr>
          </a:lstStyle>
          <a:p>
            <a:pPr>
              <a:defRPr/>
            </a:pPr>
            <a:fld id="{D850658B-B198-45B8-BB9C-41A4EF9E46C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5BF7004-F345-463C-9F54-FD87D5F5A938}" type="datetime1">
              <a:rPr lang="en-US"/>
              <a:pPr>
                <a:defRPr/>
              </a:pPr>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6" name="Slide Number Placeholder 5"/>
          <p:cNvSpPr>
            <a:spLocks noGrp="1"/>
          </p:cNvSpPr>
          <p:nvPr>
            <p:ph type="sldNum" sz="quarter" idx="12"/>
          </p:nvPr>
        </p:nvSpPr>
        <p:spPr/>
        <p:txBody>
          <a:bodyPr/>
          <a:lstStyle>
            <a:lvl1pPr>
              <a:defRPr/>
            </a:lvl1pPr>
          </a:lstStyle>
          <a:p>
            <a:pPr>
              <a:defRPr/>
            </a:pPr>
            <a:fld id="{92135909-15FE-45DF-A2E9-AE5BA8F4F65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4C8A1B9-2D07-43B2-8030-037E10EB9AFF}" type="datetime1">
              <a:rPr lang="en-US"/>
              <a:pPr>
                <a:defRPr/>
              </a:pPr>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6" name="Slide Number Placeholder 5"/>
          <p:cNvSpPr>
            <a:spLocks noGrp="1"/>
          </p:cNvSpPr>
          <p:nvPr>
            <p:ph type="sldNum" sz="quarter" idx="12"/>
          </p:nvPr>
        </p:nvSpPr>
        <p:spPr/>
        <p:txBody>
          <a:bodyPr/>
          <a:lstStyle>
            <a:lvl1pPr>
              <a:defRPr/>
            </a:lvl1pPr>
          </a:lstStyle>
          <a:p>
            <a:pPr>
              <a:defRPr/>
            </a:pPr>
            <a:fld id="{4A3EACA7-0E95-4A24-86EE-B20D56B49B8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86BBB1-0A5B-485A-A854-771016484FD0}" type="datetime1">
              <a:rPr lang="en-US"/>
              <a:pPr>
                <a:defRPr/>
              </a:pPr>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7" name="Slide Number Placeholder 5"/>
          <p:cNvSpPr>
            <a:spLocks noGrp="1"/>
          </p:cNvSpPr>
          <p:nvPr>
            <p:ph type="sldNum" sz="quarter" idx="12"/>
          </p:nvPr>
        </p:nvSpPr>
        <p:spPr/>
        <p:txBody>
          <a:bodyPr/>
          <a:lstStyle>
            <a:lvl1pPr>
              <a:defRPr/>
            </a:lvl1pPr>
          </a:lstStyle>
          <a:p>
            <a:pPr>
              <a:defRPr/>
            </a:pPr>
            <a:fld id="{930497FB-4417-4555-A2D9-DB28F42AE6A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3B9E55D-51AF-4183-A035-2D7F79833797}" type="datetime1">
              <a:rPr lang="en-US"/>
              <a:pPr>
                <a:defRPr/>
              </a:pPr>
              <a:t>7/30/2025</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9" name="Slide Number Placeholder 5"/>
          <p:cNvSpPr>
            <a:spLocks noGrp="1"/>
          </p:cNvSpPr>
          <p:nvPr>
            <p:ph type="sldNum" sz="quarter" idx="12"/>
          </p:nvPr>
        </p:nvSpPr>
        <p:spPr/>
        <p:txBody>
          <a:bodyPr/>
          <a:lstStyle>
            <a:lvl1pPr>
              <a:defRPr/>
            </a:lvl1pPr>
          </a:lstStyle>
          <a:p>
            <a:pPr>
              <a:defRPr/>
            </a:pPr>
            <a:fld id="{179CECB7-6A94-41D3-8AD3-25BC1D551CE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5811120-3F70-47B1-BA0F-1CDC5C836067}" type="datetime1">
              <a:rPr lang="en-US"/>
              <a:pPr>
                <a:defRPr/>
              </a:pPr>
              <a:t>7/30/2025</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5" name="Slide Number Placeholder 5"/>
          <p:cNvSpPr>
            <a:spLocks noGrp="1"/>
          </p:cNvSpPr>
          <p:nvPr>
            <p:ph type="sldNum" sz="quarter" idx="12"/>
          </p:nvPr>
        </p:nvSpPr>
        <p:spPr/>
        <p:txBody>
          <a:bodyPr/>
          <a:lstStyle>
            <a:lvl1pPr>
              <a:defRPr/>
            </a:lvl1pPr>
          </a:lstStyle>
          <a:p>
            <a:pPr>
              <a:defRPr/>
            </a:pPr>
            <a:fld id="{026368DC-4BD6-4AE9-A7F7-3338BFE631C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C10F61-925E-44D2-90B0-54A66A432647}" type="datetime1">
              <a:rPr lang="en-US"/>
              <a:pPr>
                <a:defRPr/>
              </a:pPr>
              <a:t>7/30/2025</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4" name="Slide Number Placeholder 5"/>
          <p:cNvSpPr>
            <a:spLocks noGrp="1"/>
          </p:cNvSpPr>
          <p:nvPr>
            <p:ph type="sldNum" sz="quarter" idx="12"/>
          </p:nvPr>
        </p:nvSpPr>
        <p:spPr/>
        <p:txBody>
          <a:bodyPr/>
          <a:lstStyle>
            <a:lvl1pPr>
              <a:defRPr/>
            </a:lvl1pPr>
          </a:lstStyle>
          <a:p>
            <a:pPr>
              <a:defRPr/>
            </a:pPr>
            <a:fld id="{F70C99AD-777A-474C-936B-2281545374E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B1122FA-E0E6-4E1E-BA53-CE4374F66FCB}" type="datetime1">
              <a:rPr lang="en-US"/>
              <a:pPr>
                <a:defRPr/>
              </a:pPr>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7" name="Slide Number Placeholder 5"/>
          <p:cNvSpPr>
            <a:spLocks noGrp="1"/>
          </p:cNvSpPr>
          <p:nvPr>
            <p:ph type="sldNum" sz="quarter" idx="12"/>
          </p:nvPr>
        </p:nvSpPr>
        <p:spPr/>
        <p:txBody>
          <a:bodyPr/>
          <a:lstStyle>
            <a:lvl1pPr>
              <a:defRPr/>
            </a:lvl1pPr>
          </a:lstStyle>
          <a:p>
            <a:pPr>
              <a:defRPr/>
            </a:pPr>
            <a:fld id="{D06D9172-907C-4E01-AFD6-89962CD8222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C45142F-350C-4812-8EAC-3878478A9467}" type="datetime1">
              <a:rPr lang="en-US"/>
              <a:pPr>
                <a:defRPr/>
              </a:pPr>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7" name="Slide Number Placeholder 5"/>
          <p:cNvSpPr>
            <a:spLocks noGrp="1"/>
          </p:cNvSpPr>
          <p:nvPr>
            <p:ph type="sldNum" sz="quarter" idx="12"/>
          </p:nvPr>
        </p:nvSpPr>
        <p:spPr/>
        <p:txBody>
          <a:bodyPr/>
          <a:lstStyle>
            <a:lvl1pPr>
              <a:defRPr/>
            </a:lvl1pPr>
          </a:lstStyle>
          <a:p>
            <a:pPr>
              <a:defRPr/>
            </a:pPr>
            <a:fld id="{D8F98FE4-66F2-49FB-BBB4-25B7587561B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FE8D82D-CE87-42F4-B490-39FE6170EA2C}" type="datetime1">
              <a:rPr lang="en-US"/>
              <a:pPr>
                <a:defRPr/>
              </a:pPr>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6" name="Slide Number Placeholder 5"/>
          <p:cNvSpPr>
            <a:spLocks noGrp="1"/>
          </p:cNvSpPr>
          <p:nvPr>
            <p:ph type="sldNum" sz="quarter" idx="12"/>
          </p:nvPr>
        </p:nvSpPr>
        <p:spPr/>
        <p:txBody>
          <a:bodyPr/>
          <a:lstStyle>
            <a:lvl1pPr>
              <a:defRPr/>
            </a:lvl1pPr>
          </a:lstStyle>
          <a:p>
            <a:pPr>
              <a:defRPr/>
            </a:pPr>
            <a:fld id="{12F68B40-0A65-4CF7-BB45-4D4C4032337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5ADD71-420E-413B-A465-C132939AB63A}" type="datetime1">
              <a:rPr lang="en-US"/>
              <a:pPr>
                <a:defRPr/>
              </a:pPr>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5. Describing Places</a:t>
            </a:r>
          </a:p>
        </p:txBody>
      </p:sp>
      <p:sp>
        <p:nvSpPr>
          <p:cNvPr id="6" name="Slide Number Placeholder 5"/>
          <p:cNvSpPr>
            <a:spLocks noGrp="1"/>
          </p:cNvSpPr>
          <p:nvPr>
            <p:ph type="sldNum" sz="quarter" idx="12"/>
          </p:nvPr>
        </p:nvSpPr>
        <p:spPr/>
        <p:txBody>
          <a:bodyPr/>
          <a:lstStyle>
            <a:lvl1pPr>
              <a:defRPr/>
            </a:lvl1pPr>
          </a:lstStyle>
          <a:p>
            <a:pPr>
              <a:defRPr/>
            </a:pPr>
            <a:fld id="{7BB35860-1C3B-46EE-AB3C-3EA79D71119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EC44EDD-E13C-4DB5-A688-758CA7703BC6}" type="datetime1">
              <a:rPr lang="en-US"/>
              <a:pPr>
                <a:defRPr/>
              </a:pPr>
              <a:t>7/30/2025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5. Describing Places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3826054-7E7E-470A-AB05-351FCFDFCF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hyperlink" Target="https://geonames.nga.mil/geonames/GeographicNamesSearch/" TargetMode="Externa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s://www.gpo.gov/fdsys/search/search.action?na=&amp;se=&amp;sm=&amp;flr=&amp;ercode=&amp;dateBrowse=&amp;govAuthBrowse=&amp;collection=&amp;historical=false&amp;st=title:(Indian+Entities+Recognized+and+Eligible+To+Receive+Services+From+the+Bureau+of+Indian+Affairs)+AND+collection:FR&amp;psh=&amp;sbh=dno&amp;tfh=&amp;originalSearch=title:(Indian+Entities+Recognized+and+Eligible+To+Receive+Services+From+the+Bureau+of+Indian+Affairs)+AND+collection:FR&amp;fromState=&amp;sb=dno&amp;ps=10&amp;sb=dno&amp;ps=10"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0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1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hyperlink" Target="https://boundingbox.klokantech.com/" TargetMode="External"/><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52.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1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685800" y="2422525"/>
            <a:ext cx="7772400" cy="1470025"/>
          </a:xfrm>
        </p:spPr>
        <p:txBody>
          <a:bodyPr/>
          <a:lstStyle/>
          <a:p>
            <a:pPr eaLnBrk="1" hangingPunct="1"/>
            <a:r>
              <a:rPr lang="en-US"/>
              <a:t>Describing Places</a:t>
            </a:r>
            <a:br>
              <a:rPr lang="en-US"/>
            </a:br>
            <a:endParaRPr lang="en-US"/>
          </a:p>
        </p:txBody>
      </p:sp>
      <p:pic>
        <p:nvPicPr>
          <p:cNvPr id="15362" name="Picture 7"/>
          <p:cNvPicPr>
            <a:picLocks noChangeAspect="1" noChangeArrowheads="1"/>
          </p:cNvPicPr>
          <p:nvPr/>
        </p:nvPicPr>
        <p:blipFill>
          <a:blip r:embed="rId3"/>
          <a:srcRect/>
          <a:stretch>
            <a:fillRect/>
          </a:stretch>
        </p:blipFill>
        <p:spPr bwMode="auto">
          <a:xfrm>
            <a:off x="238125" y="0"/>
            <a:ext cx="8858250" cy="2057400"/>
          </a:xfrm>
          <a:prstGeom prst="rect">
            <a:avLst/>
          </a:prstGeom>
          <a:noFill/>
          <a:ln w="9525">
            <a:noFill/>
            <a:miter lim="800000"/>
            <a:headEnd/>
            <a:tailEnd/>
          </a:ln>
        </p:spPr>
      </p:pic>
      <p:sp>
        <p:nvSpPr>
          <p:cNvPr id="15363" name="Title 1"/>
          <p:cNvSpPr>
            <a:spLocks/>
          </p:cNvSpPr>
          <p:nvPr/>
        </p:nvSpPr>
        <p:spPr bwMode="auto">
          <a:xfrm>
            <a:off x="762000" y="3657600"/>
            <a:ext cx="7772400" cy="1470025"/>
          </a:xfrm>
          <a:prstGeom prst="rect">
            <a:avLst/>
          </a:prstGeom>
          <a:noFill/>
          <a:ln w="9525">
            <a:noFill/>
            <a:miter lim="800000"/>
            <a:headEnd/>
            <a:tailEnd/>
          </a:ln>
        </p:spPr>
        <p:txBody>
          <a:bodyPr anchor="ctr"/>
          <a:lstStyle/>
          <a:p>
            <a:pPr algn="ctr"/>
            <a:r>
              <a:rPr lang="en-US" sz="3200" dirty="0">
                <a:solidFill>
                  <a:srgbClr val="898989"/>
                </a:solidFill>
                <a:latin typeface="Calibri" pitchFamily="34" charset="0"/>
              </a:rPr>
              <a:t>Module 5</a:t>
            </a:r>
          </a:p>
        </p:txBody>
      </p:sp>
      <p:sp>
        <p:nvSpPr>
          <p:cNvPr id="6" name="Footer Placeholder 5"/>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5. Describing Places</a:t>
            </a:r>
          </a:p>
        </p:txBody>
      </p:sp>
      <p:sp>
        <p:nvSpPr>
          <p:cNvPr id="8" name="Slide Number Placeholder 7"/>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72B8AADE-7A0B-464E-82AB-B3752C800C2E}" type="slidenum">
              <a:rPr lang="en-US" sz="1200">
                <a:solidFill>
                  <a:schemeClr val="tx1">
                    <a:tint val="75000"/>
                  </a:schemeClr>
                </a:solidFill>
                <a:latin typeface="+mn-lt"/>
                <a:cs typeface="+mn-cs"/>
              </a:rPr>
              <a:pPr algn="r" fontAlgn="auto">
                <a:spcBef>
                  <a:spcPts val="0"/>
                </a:spcBef>
                <a:spcAft>
                  <a:spcPts val="0"/>
                </a:spcAft>
                <a:defRPr/>
              </a:pPr>
              <a:t>1</a:t>
            </a:fld>
            <a:endParaRPr lang="en-US" sz="1200">
              <a:solidFill>
                <a:schemeClr val="tx1">
                  <a:tint val="75000"/>
                </a:schemeClr>
              </a:solidFill>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 t="9019" r="79365" b="14098"/>
          <a:stretch/>
        </p:blipFill>
        <p:spPr>
          <a:xfrm>
            <a:off x="637680" y="-28072"/>
            <a:ext cx="3429000" cy="6853489"/>
          </a:xfrm>
          <a:prstGeom prst="rect">
            <a:avLst/>
          </a:prstGeom>
          <a:noFill/>
          <a:ln>
            <a:noFill/>
          </a:ln>
        </p:spPr>
      </p:pic>
      <p:sp>
        <p:nvSpPr>
          <p:cNvPr id="2" name="Title 1"/>
          <p:cNvSpPr>
            <a:spLocks noGrp="1"/>
          </p:cNvSpPr>
          <p:nvPr>
            <p:ph type="title"/>
          </p:nvPr>
        </p:nvSpPr>
        <p:spPr>
          <a:xfrm>
            <a:off x="3886200" y="685800"/>
            <a:ext cx="5257800" cy="2819400"/>
          </a:xfrm>
        </p:spPr>
        <p:txBody>
          <a:bodyPr rtlCol="0">
            <a:normAutofit/>
          </a:bodyPr>
          <a:lstStyle/>
          <a:p>
            <a:pPr eaLnBrk="1" fontAlgn="auto" hangingPunct="1">
              <a:spcAft>
                <a:spcPts val="0"/>
              </a:spcAft>
              <a:defRPr/>
            </a:pPr>
            <a:r>
              <a:rPr lang="en-US" dirty="0"/>
              <a:t>RDA Chapter 16</a:t>
            </a:r>
            <a:br>
              <a:rPr lang="en-US" dirty="0"/>
            </a:br>
            <a:r>
              <a:rPr lang="en-US" dirty="0"/>
              <a:t>(in conjunction with chapters 8 and 11) </a:t>
            </a:r>
            <a:br>
              <a:rPr lang="en-US" dirty="0"/>
            </a:br>
            <a:endParaRPr lang="en-US" dirty="0"/>
          </a:p>
        </p:txBody>
      </p:sp>
      <p:sp>
        <p:nvSpPr>
          <p:cNvPr id="4" name="Rectangle 3"/>
          <p:cNvSpPr/>
          <p:nvPr/>
        </p:nvSpPr>
        <p:spPr>
          <a:xfrm>
            <a:off x="914400" y="6592888"/>
            <a:ext cx="16764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lide Number Placeholder 7"/>
          <p:cNvSpPr>
            <a:spLocks noGrp="1"/>
          </p:cNvSpPr>
          <p:nvPr>
            <p:ph type="sldNum" sz="quarter" idx="12"/>
          </p:nvPr>
        </p:nvSpPr>
        <p:spPr/>
        <p:txBody>
          <a:bodyPr/>
          <a:lstStyle/>
          <a:p>
            <a:pPr>
              <a:defRPr/>
            </a:pPr>
            <a:fld id="{FB7AD50C-F8F8-4472-9200-E219EC49351C}" type="slidenum">
              <a:rPr lang="en-US"/>
              <a:pPr>
                <a:defRPr/>
              </a:pPr>
              <a:t>2</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Places as creators of works or associated with works</a:t>
            </a:r>
          </a:p>
        </p:txBody>
      </p:sp>
      <p:sp>
        <p:nvSpPr>
          <p:cNvPr id="3" name="Content Placeholder 2"/>
          <p:cNvSpPr>
            <a:spLocks noGrp="1"/>
          </p:cNvSpPr>
          <p:nvPr>
            <p:ph idx="1"/>
          </p:nvPr>
        </p:nvSpPr>
        <p:spPr>
          <a:xfrm>
            <a:off x="457200" y="1600200"/>
            <a:ext cx="8229600" cy="4953000"/>
          </a:xfrm>
        </p:spPr>
        <p:txBody>
          <a:bodyPr rtlCol="0">
            <a:normAutofit fontScale="92500" lnSpcReduction="10000"/>
          </a:bodyPr>
          <a:lstStyle/>
          <a:p>
            <a:pPr eaLnBrk="1" fontAlgn="auto" hangingPunct="1">
              <a:spcAft>
                <a:spcPts val="0"/>
              </a:spcAft>
              <a:buFont typeface="Arial" pitchFamily="34" charset="0"/>
              <a:buChar char="•"/>
              <a:defRPr/>
            </a:pPr>
            <a:r>
              <a:rPr lang="en-US" dirty="0"/>
              <a:t>Names of places commonly used as the names of governments (see 11.2.2.5.4) and communities that are not governments (e.g., city sections)</a:t>
            </a:r>
          </a:p>
          <a:p>
            <a:pPr eaLnBrk="1" fontAlgn="auto" hangingPunct="1">
              <a:spcAft>
                <a:spcPts val="0"/>
              </a:spcAft>
              <a:buFont typeface="Arial" pitchFamily="34" charset="0"/>
              <a:buChar char="•"/>
              <a:defRPr/>
            </a:pPr>
            <a:r>
              <a:rPr lang="en-US" dirty="0"/>
              <a:t>Governments create laws, constitutions, regulations, etc.; sign treaties; have officials and employees; have subordinate executive, legislative, and judicial bodies; issue reports and position statements; create cartographic resources; have court rules; etc.</a:t>
            </a:r>
          </a:p>
          <a:p>
            <a:pPr eaLnBrk="1" fontAlgn="auto" hangingPunct="1">
              <a:spcAft>
                <a:spcPts val="0"/>
              </a:spcAft>
              <a:buFont typeface="Arial" pitchFamily="34" charset="0"/>
              <a:buChar char="•"/>
              <a:defRPr/>
            </a:pPr>
            <a:r>
              <a:rPr lang="en-US" dirty="0"/>
              <a:t>Government officials create official communications</a:t>
            </a:r>
          </a:p>
        </p:txBody>
      </p:sp>
      <p:sp>
        <p:nvSpPr>
          <p:cNvPr id="6" name="Slide Number Placeholder 5"/>
          <p:cNvSpPr>
            <a:spLocks noGrp="1"/>
          </p:cNvSpPr>
          <p:nvPr>
            <p:ph type="sldNum" sz="quarter" idx="12"/>
          </p:nvPr>
        </p:nvSpPr>
        <p:spPr/>
        <p:txBody>
          <a:bodyPr/>
          <a:lstStyle/>
          <a:p>
            <a:pPr>
              <a:defRPr/>
            </a:pPr>
            <a:fld id="{6A86AF8E-A0CE-479E-BDFB-3D5E10AAFDA4}" type="slidenum">
              <a:rPr lang="en-US"/>
              <a:pPr>
                <a:defRPr/>
              </a:pPr>
              <a:t>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ScreenShot431.bmp"/>
          <p:cNvPicPr>
            <a:picLocks noChangeAspect="1"/>
          </p:cNvPicPr>
          <p:nvPr/>
        </p:nvPicPr>
        <p:blipFill>
          <a:blip r:embed="rId3"/>
          <a:srcRect/>
          <a:stretch>
            <a:fillRect/>
          </a:stretch>
        </p:blipFill>
        <p:spPr bwMode="auto">
          <a:xfrm>
            <a:off x="0" y="304800"/>
            <a:ext cx="9144000" cy="5815013"/>
          </a:xfrm>
          <a:prstGeom prst="rect">
            <a:avLst/>
          </a:prstGeom>
          <a:noFill/>
          <a:ln w="9525">
            <a:noFill/>
            <a:miter lim="800000"/>
            <a:headEnd/>
            <a:tailEnd/>
          </a:ln>
        </p:spPr>
      </p:pic>
      <p:sp>
        <p:nvSpPr>
          <p:cNvPr id="3" name="TextBox 2"/>
          <p:cNvSpPr txBox="1">
            <a:spLocks noChangeArrowheads="1"/>
          </p:cNvSpPr>
          <p:nvPr/>
        </p:nvSpPr>
        <p:spPr bwMode="auto">
          <a:xfrm>
            <a:off x="5715000" y="5791200"/>
            <a:ext cx="3124200" cy="862013"/>
          </a:xfrm>
          <a:prstGeom prst="rect">
            <a:avLst/>
          </a:prstGeom>
          <a:solidFill>
            <a:schemeClr val="bg1"/>
          </a:solidFill>
          <a:ln w="22225">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South Sudan</a:t>
            </a:r>
          </a:p>
        </p:txBody>
      </p:sp>
      <p:sp>
        <p:nvSpPr>
          <p:cNvPr id="6" name="Slide Number Placeholder 5"/>
          <p:cNvSpPr>
            <a:spLocks noGrp="1"/>
          </p:cNvSpPr>
          <p:nvPr>
            <p:ph type="sldNum" sz="quarter" idx="12"/>
          </p:nvPr>
        </p:nvSpPr>
        <p:spPr/>
        <p:txBody>
          <a:bodyPr/>
          <a:lstStyle/>
          <a:p>
            <a:pPr>
              <a:defRPr/>
            </a:pPr>
            <a:fld id="{ECBD3C98-0354-4C31-91B8-22ECAC4E1CB9}" type="slidenum">
              <a:rPr lang="en-US"/>
              <a:pPr>
                <a:defRPr/>
              </a:pPr>
              <a:t>4</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ScreenShot442.bmp"/>
          <p:cNvPicPr>
            <a:picLocks noChangeAspect="1"/>
          </p:cNvPicPr>
          <p:nvPr/>
        </p:nvPicPr>
        <p:blipFill>
          <a:blip r:embed="rId3"/>
          <a:srcRect/>
          <a:stretch>
            <a:fillRect/>
          </a:stretch>
        </p:blipFill>
        <p:spPr bwMode="auto">
          <a:xfrm>
            <a:off x="0" y="457200"/>
            <a:ext cx="9144000" cy="4814888"/>
          </a:xfrm>
          <a:prstGeom prst="rect">
            <a:avLst/>
          </a:prstGeom>
          <a:noFill/>
          <a:ln w="9525">
            <a:noFill/>
            <a:miter lim="800000"/>
            <a:headEnd/>
            <a:tailEnd/>
          </a:ln>
        </p:spPr>
      </p:pic>
      <p:sp>
        <p:nvSpPr>
          <p:cNvPr id="3" name="TextBox 2"/>
          <p:cNvSpPr txBox="1">
            <a:spLocks noChangeArrowheads="1"/>
          </p:cNvSpPr>
          <p:nvPr/>
        </p:nvSpPr>
        <p:spPr bwMode="auto">
          <a:xfrm>
            <a:off x="3429000" y="5638800"/>
            <a:ext cx="3124200" cy="862013"/>
          </a:xfrm>
          <a:prstGeom prst="rect">
            <a:avLst/>
          </a:prstGeom>
          <a:noFill/>
          <a:ln w="22225">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Utah</a:t>
            </a:r>
          </a:p>
        </p:txBody>
      </p:sp>
      <p:sp>
        <p:nvSpPr>
          <p:cNvPr id="6" name="Slide Number Placeholder 5"/>
          <p:cNvSpPr>
            <a:spLocks noGrp="1"/>
          </p:cNvSpPr>
          <p:nvPr>
            <p:ph type="sldNum" sz="quarter" idx="12"/>
          </p:nvPr>
        </p:nvSpPr>
        <p:spPr/>
        <p:txBody>
          <a:bodyPr/>
          <a:lstStyle/>
          <a:p>
            <a:pPr>
              <a:defRPr/>
            </a:pPr>
            <a:fld id="{07EDB2D1-EEFF-4CE3-B940-4285A164D77E}" type="slidenum">
              <a:rPr lang="en-US"/>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ScreenShot588.bmp"/>
          <p:cNvPicPr>
            <a:picLocks noChangeAspect="1"/>
          </p:cNvPicPr>
          <p:nvPr/>
        </p:nvPicPr>
        <p:blipFill>
          <a:blip r:embed="rId3"/>
          <a:srcRect/>
          <a:stretch>
            <a:fillRect/>
          </a:stretch>
        </p:blipFill>
        <p:spPr bwMode="auto">
          <a:xfrm>
            <a:off x="0" y="327025"/>
            <a:ext cx="9144000" cy="6203950"/>
          </a:xfrm>
          <a:prstGeom prst="rect">
            <a:avLst/>
          </a:prstGeom>
          <a:noFill/>
          <a:ln w="9525">
            <a:noFill/>
            <a:miter lim="800000"/>
            <a:headEnd/>
            <a:tailEnd/>
          </a:ln>
        </p:spPr>
      </p:pic>
      <p:sp>
        <p:nvSpPr>
          <p:cNvPr id="4" name="TextBox 3"/>
          <p:cNvSpPr txBox="1">
            <a:spLocks noChangeArrowheads="1"/>
          </p:cNvSpPr>
          <p:nvPr/>
        </p:nvSpPr>
        <p:spPr bwMode="auto">
          <a:xfrm>
            <a:off x="533400" y="5181600"/>
            <a:ext cx="3124200" cy="862013"/>
          </a:xfrm>
          <a:prstGeom prst="rect">
            <a:avLst/>
          </a:prstGeom>
          <a:gradFill rotWithShape="1">
            <a:gsLst>
              <a:gs pos="0">
                <a:srgbClr val="FF3399"/>
              </a:gs>
              <a:gs pos="25000">
                <a:srgbClr val="FF6633"/>
              </a:gs>
              <a:gs pos="50000">
                <a:srgbClr val="FFFF00"/>
              </a:gs>
              <a:gs pos="75000">
                <a:srgbClr val="01A78F"/>
              </a:gs>
              <a:gs pos="100000">
                <a:srgbClr val="3366FF"/>
              </a:gs>
            </a:gsLst>
            <a:lin ang="2520000"/>
          </a:gradFill>
          <a:ln w="22225">
            <a:noFill/>
            <a:miter lim="800000"/>
            <a:headEnd/>
            <a:tailEnd/>
          </a:ln>
        </p:spPr>
        <p:txBody>
          <a:bodyPr>
            <a:spAutoFit/>
          </a:bodyPr>
          <a:lstStyle/>
          <a:p>
            <a:r>
              <a:rPr lang="en-US" sz="2500">
                <a:solidFill>
                  <a:srgbClr val="7030A0"/>
                </a:solidFill>
                <a:latin typeface="Calibri" pitchFamily="34" charset="0"/>
              </a:rPr>
              <a:t>RDA authorized access point: Sydney (N.S.W.)</a:t>
            </a:r>
          </a:p>
        </p:txBody>
      </p:sp>
      <p:sp>
        <p:nvSpPr>
          <p:cNvPr id="5" name="Slide Number Placeholder 4"/>
          <p:cNvSpPr>
            <a:spLocks noGrp="1"/>
          </p:cNvSpPr>
          <p:nvPr>
            <p:ph type="sldNum" sz="quarter" idx="12"/>
          </p:nvPr>
        </p:nvSpPr>
        <p:spPr/>
        <p:txBody>
          <a:bodyPr/>
          <a:lstStyle/>
          <a:p>
            <a:pPr>
              <a:defRPr/>
            </a:pPr>
            <a:fld id="{EF6658D6-6526-4DB0-BDAB-E0141FEF951B}" type="slidenum">
              <a:rPr lang="en-US"/>
              <a:pPr>
                <a:defRPr/>
              </a:pPr>
              <a:t>6</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5" descr="ScreenShot605.bmp"/>
          <p:cNvPicPr>
            <a:picLocks noChangeAspect="1"/>
          </p:cNvPicPr>
          <p:nvPr/>
        </p:nvPicPr>
        <p:blipFill>
          <a:blip r:embed="rId3"/>
          <a:srcRect/>
          <a:stretch>
            <a:fillRect/>
          </a:stretch>
        </p:blipFill>
        <p:spPr bwMode="auto">
          <a:xfrm>
            <a:off x="1143000" y="0"/>
            <a:ext cx="5986463" cy="6858000"/>
          </a:xfrm>
          <a:prstGeom prst="rect">
            <a:avLst/>
          </a:prstGeom>
          <a:noFill/>
          <a:ln w="9525">
            <a:noFill/>
            <a:miter lim="800000"/>
            <a:headEnd/>
            <a:tailEnd/>
          </a:ln>
        </p:spPr>
      </p:pic>
      <p:sp>
        <p:nvSpPr>
          <p:cNvPr id="3" name="TextBox 2"/>
          <p:cNvSpPr txBox="1">
            <a:spLocks noChangeArrowheads="1"/>
          </p:cNvSpPr>
          <p:nvPr/>
        </p:nvSpPr>
        <p:spPr bwMode="auto">
          <a:xfrm>
            <a:off x="5105400" y="5105400"/>
            <a:ext cx="3733800" cy="1508125"/>
          </a:xfrm>
          <a:prstGeom prst="rect">
            <a:avLst/>
          </a:prstGeom>
          <a:solidFill>
            <a:schemeClr val="bg1"/>
          </a:solidFill>
          <a:ln w="22225">
            <a:solidFill>
              <a:srgbClr val="7030A0"/>
            </a:solidFill>
            <a:miter lim="800000"/>
            <a:headEnd/>
            <a:tailEnd/>
          </a:ln>
        </p:spPr>
        <p:txBody>
          <a:bodyPr>
            <a:spAutoFit/>
          </a:bodyPr>
          <a:lstStyle/>
          <a:p>
            <a:r>
              <a:rPr lang="en-US" sz="2300">
                <a:solidFill>
                  <a:srgbClr val="7030A0"/>
                </a:solidFill>
                <a:latin typeface="Calibri" pitchFamily="34" charset="0"/>
              </a:rPr>
              <a:t>RDA authorized access point: Tulsa (Okla.). Mayor’s Commission on the Status of Women</a:t>
            </a:r>
          </a:p>
        </p:txBody>
      </p:sp>
      <p:sp>
        <p:nvSpPr>
          <p:cNvPr id="7" name="Slide Number Placeholder 6"/>
          <p:cNvSpPr>
            <a:spLocks noGrp="1"/>
          </p:cNvSpPr>
          <p:nvPr>
            <p:ph type="sldNum" sz="quarter" idx="12"/>
          </p:nvPr>
        </p:nvSpPr>
        <p:spPr/>
        <p:txBody>
          <a:bodyPr/>
          <a:lstStyle/>
          <a:p>
            <a:pPr>
              <a:defRPr/>
            </a:pPr>
            <a:fld id="{AC2B7802-6A0C-426D-B4A8-94975F45CBC3}" type="slidenum">
              <a:rPr lang="en-US"/>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a:defRPr/>
            </a:pPr>
            <a:fld id="{B676DDAF-CA44-454D-80B4-C083FA5B5979}" type="slidenum">
              <a:rPr lang="en-US"/>
              <a:pPr>
                <a:defRPr/>
              </a:pPr>
              <a:t>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pic>
        <p:nvPicPr>
          <p:cNvPr id="9" name="Picture 8"/>
          <p:cNvPicPr>
            <a:picLocks noChangeAspect="1"/>
          </p:cNvPicPr>
          <p:nvPr/>
        </p:nvPicPr>
        <p:blipFill>
          <a:blip r:embed="rId3"/>
          <a:stretch>
            <a:fillRect/>
          </a:stretch>
        </p:blipFill>
        <p:spPr>
          <a:xfrm>
            <a:off x="1033460" y="155148"/>
            <a:ext cx="7077075" cy="2114550"/>
          </a:xfrm>
          <a:prstGeom prst="rect">
            <a:avLst/>
          </a:prstGeom>
        </p:spPr>
      </p:pic>
      <p:pic>
        <p:nvPicPr>
          <p:cNvPr id="10" name="Picture 9"/>
          <p:cNvPicPr>
            <a:picLocks noChangeAspect="1"/>
          </p:cNvPicPr>
          <p:nvPr/>
        </p:nvPicPr>
        <p:blipFill>
          <a:blip r:embed="rId4"/>
          <a:stretch>
            <a:fillRect/>
          </a:stretch>
        </p:blipFill>
        <p:spPr>
          <a:xfrm>
            <a:off x="1042986" y="2650698"/>
            <a:ext cx="7058025" cy="1724025"/>
          </a:xfrm>
          <a:prstGeom prst="rect">
            <a:avLst/>
          </a:prstGeom>
        </p:spPr>
      </p:pic>
      <p:pic>
        <p:nvPicPr>
          <p:cNvPr id="11" name="Picture 10"/>
          <p:cNvPicPr>
            <a:picLocks noChangeAspect="1"/>
          </p:cNvPicPr>
          <p:nvPr/>
        </p:nvPicPr>
        <p:blipFill>
          <a:blip r:embed="rId5"/>
          <a:stretch>
            <a:fillRect/>
          </a:stretch>
        </p:blipFill>
        <p:spPr>
          <a:xfrm>
            <a:off x="1185862" y="5370390"/>
            <a:ext cx="7077075" cy="609600"/>
          </a:xfrm>
          <a:prstGeom prst="rect">
            <a:avLst/>
          </a:prstGeom>
        </p:spPr>
      </p:pic>
      <p:sp>
        <p:nvSpPr>
          <p:cNvPr id="14" name="Rectangle 13"/>
          <p:cNvSpPr/>
          <p:nvPr/>
        </p:nvSpPr>
        <p:spPr>
          <a:xfrm>
            <a:off x="1863969" y="157590"/>
            <a:ext cx="5791200" cy="60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a:spLocks noChangeArrowheads="1"/>
          </p:cNvSpPr>
          <p:nvPr/>
        </p:nvSpPr>
        <p:spPr bwMode="auto">
          <a:xfrm>
            <a:off x="6172200" y="4507156"/>
            <a:ext cx="2667000" cy="862013"/>
          </a:xfrm>
          <a:prstGeom prst="rect">
            <a:avLst/>
          </a:prstGeom>
          <a:solidFill>
            <a:schemeClr val="bg1"/>
          </a:solidFill>
          <a:ln w="22225">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Brazil</a:t>
            </a:r>
          </a:p>
        </p:txBody>
      </p:sp>
    </p:spTree>
    <p:extLst>
      <p:ext uri="{BB962C8B-B14F-4D97-AF65-F5344CB8AC3E}">
        <p14:creationId xmlns:p14="http://schemas.microsoft.com/office/powerpoint/2010/main" val="373822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descr="ScreenShot430.bmp"/>
          <p:cNvPicPr>
            <a:picLocks noChangeAspect="1"/>
          </p:cNvPicPr>
          <p:nvPr/>
        </p:nvPicPr>
        <p:blipFill>
          <a:blip r:embed="rId3"/>
          <a:srcRect/>
          <a:stretch>
            <a:fillRect/>
          </a:stretch>
        </p:blipFill>
        <p:spPr bwMode="auto">
          <a:xfrm>
            <a:off x="814388" y="269875"/>
            <a:ext cx="7515225" cy="6318250"/>
          </a:xfrm>
          <a:prstGeom prst="rect">
            <a:avLst/>
          </a:prstGeom>
          <a:noFill/>
          <a:ln w="9525">
            <a:noFill/>
            <a:miter lim="800000"/>
            <a:headEnd/>
            <a:tailEnd/>
          </a:ln>
        </p:spPr>
      </p:pic>
      <p:sp>
        <p:nvSpPr>
          <p:cNvPr id="3" name="TextBox 2"/>
          <p:cNvSpPr txBox="1">
            <a:spLocks noChangeArrowheads="1"/>
          </p:cNvSpPr>
          <p:nvPr/>
        </p:nvSpPr>
        <p:spPr bwMode="auto">
          <a:xfrm>
            <a:off x="4495800" y="4800600"/>
            <a:ext cx="4038600" cy="1638300"/>
          </a:xfrm>
          <a:prstGeom prst="rect">
            <a:avLst/>
          </a:prstGeom>
          <a:solidFill>
            <a:schemeClr val="bg1"/>
          </a:solidFill>
          <a:ln w="22225">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Washington (State). Governor (2005-2013 : Gregoire)</a:t>
            </a:r>
          </a:p>
        </p:txBody>
      </p:sp>
      <p:sp>
        <p:nvSpPr>
          <p:cNvPr id="7" name="Slide Number Placeholder 6"/>
          <p:cNvSpPr>
            <a:spLocks noGrp="1"/>
          </p:cNvSpPr>
          <p:nvPr>
            <p:ph type="sldNum" sz="quarter" idx="12"/>
          </p:nvPr>
        </p:nvSpPr>
        <p:spPr/>
        <p:txBody>
          <a:bodyPr/>
          <a:lstStyle/>
          <a:p>
            <a:pPr>
              <a:defRPr/>
            </a:pPr>
            <a:fld id="{1D39751F-A05E-4F34-83E4-3F6C169D4EB7}" type="slidenum">
              <a:rPr lang="en-US"/>
              <a:pPr>
                <a:defRPr/>
              </a:pPr>
              <a:t>9</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descr="ScreenShot432.bmp"/>
          <p:cNvPicPr>
            <a:picLocks noChangeAspect="1"/>
          </p:cNvPicPr>
          <p:nvPr/>
        </p:nvPicPr>
        <p:blipFill>
          <a:blip r:embed="rId3"/>
          <a:srcRect/>
          <a:stretch>
            <a:fillRect/>
          </a:stretch>
        </p:blipFill>
        <p:spPr bwMode="auto">
          <a:xfrm>
            <a:off x="1371600" y="228600"/>
            <a:ext cx="5543550" cy="6629400"/>
          </a:xfrm>
          <a:prstGeom prst="rect">
            <a:avLst/>
          </a:prstGeom>
          <a:noFill/>
          <a:ln w="9525">
            <a:noFill/>
            <a:miter lim="800000"/>
            <a:headEnd/>
            <a:tailEnd/>
          </a:ln>
        </p:spPr>
      </p:pic>
      <p:sp>
        <p:nvSpPr>
          <p:cNvPr id="3" name="Oval 2"/>
          <p:cNvSpPr/>
          <p:nvPr/>
        </p:nvSpPr>
        <p:spPr>
          <a:xfrm>
            <a:off x="2133600" y="4114800"/>
            <a:ext cx="26670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p:nvSpPr>
        <p:spPr bwMode="auto">
          <a:xfrm>
            <a:off x="5562600" y="4495800"/>
            <a:ext cx="3124200" cy="1246188"/>
          </a:xfrm>
          <a:prstGeom prst="rect">
            <a:avLst/>
          </a:prstGeom>
          <a:noFill/>
          <a:ln w="22225">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United States. Embassy (Greece)</a:t>
            </a:r>
          </a:p>
        </p:txBody>
      </p:sp>
      <p:sp>
        <p:nvSpPr>
          <p:cNvPr id="7" name="Slide Number Placeholder 6"/>
          <p:cNvSpPr>
            <a:spLocks noGrp="1"/>
          </p:cNvSpPr>
          <p:nvPr>
            <p:ph type="sldNum" sz="quarter" idx="12"/>
          </p:nvPr>
        </p:nvSpPr>
        <p:spPr/>
        <p:txBody>
          <a:bodyPr/>
          <a:lstStyle/>
          <a:p>
            <a:pPr>
              <a:defRPr/>
            </a:pPr>
            <a:fld id="{1956D7E2-5457-4723-8CE5-5F3DCAB9CFE2}" type="slidenum">
              <a:rPr lang="en-US"/>
              <a:pPr>
                <a:defRPr/>
              </a:pPr>
              <a:t>10</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descr="ScreenShot427.bmp"/>
          <p:cNvPicPr>
            <a:picLocks noChangeAspect="1"/>
          </p:cNvPicPr>
          <p:nvPr/>
        </p:nvPicPr>
        <p:blipFill>
          <a:blip r:embed="rId3"/>
          <a:srcRect/>
          <a:stretch>
            <a:fillRect/>
          </a:stretch>
        </p:blipFill>
        <p:spPr bwMode="auto">
          <a:xfrm>
            <a:off x="914400" y="3175"/>
            <a:ext cx="5329238" cy="6854825"/>
          </a:xfrm>
          <a:prstGeom prst="rect">
            <a:avLst/>
          </a:prstGeom>
          <a:noFill/>
          <a:ln w="9525">
            <a:noFill/>
            <a:miter lim="800000"/>
            <a:headEnd/>
            <a:tailEnd/>
          </a:ln>
        </p:spPr>
      </p:pic>
      <p:sp>
        <p:nvSpPr>
          <p:cNvPr id="3" name="Rectangle 2"/>
          <p:cNvSpPr>
            <a:spLocks noChangeArrowheads="1"/>
          </p:cNvSpPr>
          <p:nvPr/>
        </p:nvSpPr>
        <p:spPr bwMode="auto">
          <a:xfrm>
            <a:off x="5029200" y="3048000"/>
            <a:ext cx="3733800" cy="1246188"/>
          </a:xfrm>
          <a:prstGeom prst="rect">
            <a:avLst/>
          </a:prstGeom>
          <a:noFill/>
          <a:ln w="25400">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California. Superior Court (Los Angeles County)</a:t>
            </a:r>
          </a:p>
        </p:txBody>
      </p:sp>
      <p:sp>
        <p:nvSpPr>
          <p:cNvPr id="7" name="Slide Number Placeholder 6"/>
          <p:cNvSpPr>
            <a:spLocks noGrp="1"/>
          </p:cNvSpPr>
          <p:nvPr>
            <p:ph type="sldNum" sz="quarter" idx="12"/>
          </p:nvPr>
        </p:nvSpPr>
        <p:spPr/>
        <p:txBody>
          <a:bodyPr/>
          <a:lstStyle/>
          <a:p>
            <a:pPr>
              <a:defRPr/>
            </a:pPr>
            <a:fld id="{62690418-2D80-496D-B3A4-76A1273EFE5D}" type="slidenum">
              <a:rPr lang="en-US"/>
              <a:pPr>
                <a:defRPr/>
              </a:pPr>
              <a:t>11</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t>Places as contributors, etc.</a:t>
            </a:r>
          </a:p>
        </p:txBody>
      </p:sp>
      <p:sp>
        <p:nvSpPr>
          <p:cNvPr id="3" name="Content Placeholder 2"/>
          <p:cNvSpPr>
            <a:spLocks noGrp="1"/>
          </p:cNvSpPr>
          <p:nvPr>
            <p:ph idx="1"/>
          </p:nvPr>
        </p:nvSpPr>
        <p:spPr>
          <a:xfrm>
            <a:off x="457200" y="1600200"/>
            <a:ext cx="8229600" cy="5257800"/>
          </a:xfrm>
        </p:spPr>
        <p:txBody>
          <a:bodyPr rtlCol="0">
            <a:normAutofit lnSpcReduction="10000"/>
          </a:bodyPr>
          <a:lstStyle/>
          <a:p>
            <a:pPr eaLnBrk="1" fontAlgn="auto" hangingPunct="1">
              <a:spcAft>
                <a:spcPts val="1200"/>
              </a:spcAft>
              <a:buFont typeface="Arial" pitchFamily="34" charset="0"/>
              <a:buChar char="•"/>
              <a:defRPr/>
            </a:pPr>
            <a:r>
              <a:rPr lang="en-US" dirty="0"/>
              <a:t>Governments and governmental bodies can be contributors to an expression, or may be associated with manifestations and items as well, for example, as</a:t>
            </a:r>
          </a:p>
          <a:p>
            <a:pPr lvl="1" eaLnBrk="1" fontAlgn="auto" hangingPunct="1">
              <a:spcAft>
                <a:spcPts val="0"/>
              </a:spcAft>
              <a:buFont typeface="Arial" pitchFamily="34" charset="0"/>
              <a:buChar char="–"/>
              <a:defRPr/>
            </a:pPr>
            <a:r>
              <a:rPr lang="en-US" dirty="0"/>
              <a:t>Performers (e.g., military bands)</a:t>
            </a:r>
          </a:p>
          <a:p>
            <a:pPr lvl="1" eaLnBrk="1" fontAlgn="auto" hangingPunct="1">
              <a:spcAft>
                <a:spcPts val="0"/>
              </a:spcAft>
              <a:buFont typeface="Arial" pitchFamily="34" charset="0"/>
              <a:buChar char="–"/>
              <a:defRPr/>
            </a:pPr>
            <a:r>
              <a:rPr lang="en-US" dirty="0"/>
              <a:t>Publishers; broadcasters</a:t>
            </a:r>
          </a:p>
          <a:p>
            <a:pPr lvl="1" eaLnBrk="1" fontAlgn="auto" hangingPunct="1">
              <a:spcAft>
                <a:spcPts val="0"/>
              </a:spcAft>
              <a:buFont typeface="Arial" pitchFamily="34" charset="0"/>
              <a:buChar char="–"/>
              <a:defRPr/>
            </a:pPr>
            <a:r>
              <a:rPr lang="en-US" dirty="0"/>
              <a:t>Printers</a:t>
            </a:r>
          </a:p>
          <a:p>
            <a:pPr lvl="1" eaLnBrk="1" fontAlgn="auto" hangingPunct="1">
              <a:spcAft>
                <a:spcPts val="0"/>
              </a:spcAft>
              <a:buFont typeface="Arial" pitchFamily="34" charset="0"/>
              <a:buChar char="–"/>
              <a:defRPr/>
            </a:pPr>
            <a:r>
              <a:rPr lang="en-US" dirty="0"/>
              <a:t>Producers of unpublished resources</a:t>
            </a:r>
          </a:p>
          <a:p>
            <a:pPr lvl="1" eaLnBrk="1" fontAlgn="auto" hangingPunct="1">
              <a:spcAft>
                <a:spcPts val="0"/>
              </a:spcAft>
              <a:buFont typeface="Arial" pitchFamily="34" charset="0"/>
              <a:buChar char="–"/>
              <a:defRPr/>
            </a:pPr>
            <a:r>
              <a:rPr lang="en-US" dirty="0"/>
              <a:t>Distributors</a:t>
            </a:r>
          </a:p>
          <a:p>
            <a:pPr lvl="1" eaLnBrk="1" fontAlgn="auto" hangingPunct="1">
              <a:spcAft>
                <a:spcPts val="0"/>
              </a:spcAft>
              <a:buFont typeface="Arial" pitchFamily="34" charset="0"/>
              <a:buChar char="–"/>
              <a:defRPr/>
            </a:pPr>
            <a:r>
              <a:rPr lang="en-US" dirty="0"/>
              <a:t>Owners (e.g., government libraries and museums)</a:t>
            </a:r>
          </a:p>
        </p:txBody>
      </p:sp>
      <p:sp>
        <p:nvSpPr>
          <p:cNvPr id="6" name="Slide Number Placeholder 5"/>
          <p:cNvSpPr>
            <a:spLocks noGrp="1"/>
          </p:cNvSpPr>
          <p:nvPr>
            <p:ph type="sldNum" sz="quarter" idx="12"/>
          </p:nvPr>
        </p:nvSpPr>
        <p:spPr/>
        <p:txBody>
          <a:bodyPr/>
          <a:lstStyle/>
          <a:p>
            <a:pPr>
              <a:defRPr/>
            </a:pPr>
            <a:fld id="{A757B97D-F858-4AB6-936C-48AE8D969C62}" type="slidenum">
              <a:rPr lang="en-US"/>
              <a:pPr>
                <a:defRPr/>
              </a:pPr>
              <a:t>12</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ScreenShot435.bmp"/>
          <p:cNvPicPr>
            <a:picLocks noChangeAspect="1"/>
          </p:cNvPicPr>
          <p:nvPr/>
        </p:nvPicPr>
        <p:blipFill>
          <a:blip r:embed="rId3"/>
          <a:srcRect/>
          <a:stretch>
            <a:fillRect/>
          </a:stretch>
        </p:blipFill>
        <p:spPr bwMode="auto">
          <a:xfrm>
            <a:off x="2133600" y="30163"/>
            <a:ext cx="5324475" cy="6827837"/>
          </a:xfrm>
          <a:prstGeom prst="rect">
            <a:avLst/>
          </a:prstGeom>
          <a:noFill/>
          <a:ln w="9525">
            <a:noFill/>
            <a:miter lim="800000"/>
            <a:headEnd/>
            <a:tailEnd/>
          </a:ln>
        </p:spPr>
      </p:pic>
      <p:sp>
        <p:nvSpPr>
          <p:cNvPr id="4" name="Oval 3"/>
          <p:cNvSpPr/>
          <p:nvPr/>
        </p:nvSpPr>
        <p:spPr>
          <a:xfrm>
            <a:off x="1828800" y="6172200"/>
            <a:ext cx="41910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a:spLocks noChangeArrowheads="1"/>
          </p:cNvSpPr>
          <p:nvPr/>
        </p:nvSpPr>
        <p:spPr bwMode="auto">
          <a:xfrm>
            <a:off x="5029200" y="2743200"/>
            <a:ext cx="3124200" cy="1641475"/>
          </a:xfrm>
          <a:prstGeom prst="rect">
            <a:avLst/>
          </a:prstGeom>
          <a:solidFill>
            <a:schemeClr val="bg1"/>
          </a:solidFill>
          <a:ln w="25400">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United States. Embassy (Tanzania)</a:t>
            </a:r>
          </a:p>
        </p:txBody>
      </p:sp>
      <p:sp>
        <p:nvSpPr>
          <p:cNvPr id="6" name="Slide Number Placeholder 5"/>
          <p:cNvSpPr>
            <a:spLocks noGrp="1"/>
          </p:cNvSpPr>
          <p:nvPr>
            <p:ph type="sldNum" sz="quarter" idx="12"/>
          </p:nvPr>
        </p:nvSpPr>
        <p:spPr/>
        <p:txBody>
          <a:bodyPr/>
          <a:lstStyle/>
          <a:p>
            <a:pPr>
              <a:defRPr/>
            </a:pPr>
            <a:fld id="{8E9889DE-13DF-4480-8AE6-050018183D17}" type="slidenum">
              <a:rPr lang="en-US"/>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descr="ScreenShot439.bmp"/>
          <p:cNvPicPr>
            <a:picLocks noChangeAspect="1"/>
          </p:cNvPicPr>
          <p:nvPr/>
        </p:nvPicPr>
        <p:blipFill>
          <a:blip r:embed="rId3"/>
          <a:srcRect/>
          <a:stretch>
            <a:fillRect/>
          </a:stretch>
        </p:blipFill>
        <p:spPr bwMode="auto">
          <a:xfrm>
            <a:off x="2133600" y="0"/>
            <a:ext cx="5545138" cy="6865938"/>
          </a:xfrm>
          <a:prstGeom prst="rect">
            <a:avLst/>
          </a:prstGeom>
          <a:noFill/>
          <a:ln w="9525">
            <a:solidFill>
              <a:schemeClr val="tx1"/>
            </a:solidFill>
            <a:miter lim="800000"/>
            <a:headEnd/>
            <a:tailEnd/>
          </a:ln>
        </p:spPr>
      </p:pic>
      <p:sp>
        <p:nvSpPr>
          <p:cNvPr id="4" name="Oval 3"/>
          <p:cNvSpPr/>
          <p:nvPr/>
        </p:nvSpPr>
        <p:spPr>
          <a:xfrm>
            <a:off x="2895600" y="5715000"/>
            <a:ext cx="3581400" cy="1143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a:spLocks noChangeArrowheads="1"/>
          </p:cNvSpPr>
          <p:nvPr/>
        </p:nvSpPr>
        <p:spPr bwMode="auto">
          <a:xfrm>
            <a:off x="381000" y="3124200"/>
            <a:ext cx="3733800" cy="1631950"/>
          </a:xfrm>
          <a:prstGeom prst="rect">
            <a:avLst/>
          </a:prstGeom>
          <a:solidFill>
            <a:schemeClr val="bg1"/>
          </a:solidFill>
          <a:ln w="25400">
            <a:solidFill>
              <a:srgbClr val="7030A0"/>
            </a:solidFill>
            <a:miter lim="800000"/>
            <a:headEnd/>
            <a:tailEnd/>
          </a:ln>
        </p:spPr>
        <p:txBody>
          <a:bodyPr>
            <a:spAutoFit/>
          </a:bodyPr>
          <a:lstStyle/>
          <a:p>
            <a:r>
              <a:rPr lang="en-US" sz="2500">
                <a:solidFill>
                  <a:srgbClr val="7030A0"/>
                </a:solidFill>
                <a:latin typeface="Calibri" pitchFamily="34" charset="0"/>
              </a:rPr>
              <a:t>RDA authorized access point: United States. National Marine Fisheries Service. Southwest Region</a:t>
            </a:r>
          </a:p>
        </p:txBody>
      </p:sp>
      <p:sp>
        <p:nvSpPr>
          <p:cNvPr id="6" name="Slide Number Placeholder 5"/>
          <p:cNvSpPr>
            <a:spLocks noGrp="1"/>
          </p:cNvSpPr>
          <p:nvPr>
            <p:ph type="sldNum" sz="quarter" idx="12"/>
          </p:nvPr>
        </p:nvSpPr>
        <p:spPr/>
        <p:txBody>
          <a:bodyPr/>
          <a:lstStyle/>
          <a:p>
            <a:pPr>
              <a:defRPr/>
            </a:pPr>
            <a:fld id="{99BE0BE4-A01D-4B22-8AE4-F7D2BACCE108}" type="slidenum">
              <a:rPr lang="en-US"/>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0"/>
            <a:ext cx="8229600" cy="792163"/>
          </a:xfrm>
        </p:spPr>
        <p:txBody>
          <a:bodyPr/>
          <a:lstStyle/>
          <a:p>
            <a:pPr eaLnBrk="1" hangingPunct="1"/>
            <a:r>
              <a:rPr lang="en-US"/>
              <a:t>Places as subjects</a:t>
            </a:r>
          </a:p>
        </p:txBody>
      </p:sp>
      <p:sp>
        <p:nvSpPr>
          <p:cNvPr id="44034" name="Content Placeholder 2"/>
          <p:cNvSpPr>
            <a:spLocks noGrp="1"/>
          </p:cNvSpPr>
          <p:nvPr>
            <p:ph idx="1"/>
          </p:nvPr>
        </p:nvSpPr>
        <p:spPr>
          <a:xfrm>
            <a:off x="457200" y="762000"/>
            <a:ext cx="8229600" cy="1905000"/>
          </a:xfrm>
        </p:spPr>
        <p:txBody>
          <a:bodyPr/>
          <a:lstStyle/>
          <a:p>
            <a:pPr eaLnBrk="1" hangingPunct="1"/>
            <a:r>
              <a:rPr lang="en-US" sz="2500" dirty="0"/>
              <a:t>Places are commonly the subjects of works</a:t>
            </a:r>
          </a:p>
          <a:p>
            <a:pPr eaLnBrk="1" hangingPunct="1"/>
            <a:r>
              <a:rPr lang="en-US" sz="2500" dirty="0"/>
              <a:t>Subject Headings Manual H 405: Name vs. Subject Authority File</a:t>
            </a:r>
          </a:p>
          <a:p>
            <a:pPr eaLnBrk="1" hangingPunct="1"/>
            <a:r>
              <a:rPr lang="en-US" sz="2500" dirty="0"/>
              <a:t>DCM Z1 Appendix 1:  Ambiguous Entities</a:t>
            </a:r>
          </a:p>
          <a:p>
            <a:pPr eaLnBrk="1" hangingPunct="1"/>
            <a:r>
              <a:rPr lang="en-US" sz="2500" dirty="0"/>
              <a:t>Group One: entities always established according to descriptive cataloging conventions with authority records that always reside in the name authority file</a:t>
            </a:r>
          </a:p>
        </p:txBody>
      </p:sp>
      <p:sp>
        <p:nvSpPr>
          <p:cNvPr id="44035" name="TextBox 3"/>
          <p:cNvSpPr txBox="1">
            <a:spLocks noChangeArrowheads="1"/>
          </p:cNvSpPr>
          <p:nvPr/>
        </p:nvSpPr>
        <p:spPr bwMode="auto">
          <a:xfrm>
            <a:off x="0" y="3857625"/>
            <a:ext cx="9144000" cy="3000375"/>
          </a:xfrm>
          <a:prstGeom prst="rect">
            <a:avLst/>
          </a:prstGeom>
          <a:noFill/>
          <a:ln w="9525">
            <a:noFill/>
            <a:miter lim="800000"/>
            <a:headEnd/>
            <a:tailEnd/>
          </a:ln>
        </p:spPr>
        <p:txBody>
          <a:bodyPr>
            <a:spAutoFit/>
          </a:bodyPr>
          <a:lstStyle/>
          <a:p>
            <a:pPr lvl="1">
              <a:buSzPct val="94000"/>
            </a:pPr>
            <a:r>
              <a:rPr lang="en-US" sz="2100" dirty="0">
                <a:latin typeface="Calibri" pitchFamily="34" charset="0"/>
              </a:rPr>
              <a:t>City sections			Jurisdictions, Ancient (other than cities)</a:t>
            </a:r>
          </a:p>
          <a:p>
            <a:pPr lvl="1"/>
            <a:r>
              <a:rPr lang="en-US" sz="2100" dirty="0">
                <a:latin typeface="Calibri" pitchFamily="34" charset="0"/>
              </a:rPr>
              <a:t>Collective settlements 	Military installations (active; also all after 1899)</a:t>
            </a:r>
          </a:p>
          <a:p>
            <a:pPr lvl="1"/>
            <a:r>
              <a:rPr lang="en-US" sz="2100" dirty="0" err="1">
                <a:latin typeface="Calibri" pitchFamily="34" charset="0"/>
              </a:rPr>
              <a:t>Comarcas</a:t>
            </a:r>
            <a:r>
              <a:rPr lang="en-US" sz="2100" dirty="0">
                <a:latin typeface="Calibri" pitchFamily="34" charset="0"/>
              </a:rPr>
              <a:t> 			Planned communities</a:t>
            </a:r>
          </a:p>
          <a:p>
            <a:pPr lvl="1"/>
            <a:r>
              <a:rPr lang="en-US" sz="2100" dirty="0">
                <a:latin typeface="Calibri" pitchFamily="34" charset="0"/>
              </a:rPr>
              <a:t>Communes 			Pueblos </a:t>
            </a:r>
          </a:p>
          <a:p>
            <a:pPr lvl="1"/>
            <a:r>
              <a:rPr lang="en-US" sz="2100" dirty="0">
                <a:latin typeface="Calibri" pitchFamily="34" charset="0"/>
              </a:rPr>
              <a:t>Conservation districts, 	U.S. Indian Tribes/Canadian First Nations (as</a:t>
            </a:r>
          </a:p>
          <a:p>
            <a:pPr lvl="1"/>
            <a:r>
              <a:rPr lang="en-US" sz="2100" dirty="0">
                <a:latin typeface="Calibri" pitchFamily="34" charset="0"/>
              </a:rPr>
              <a:t>   Forest districts, Mining             governments/jurisdictions)  </a:t>
            </a:r>
          </a:p>
          <a:p>
            <a:pPr lvl="1"/>
            <a:r>
              <a:rPr lang="en-US" sz="2100" dirty="0">
                <a:latin typeface="Calibri" pitchFamily="34" charset="0"/>
              </a:rPr>
              <a:t>   districts, Park districts, </a:t>
            </a:r>
          </a:p>
          <a:p>
            <a:pPr lvl="1"/>
            <a:r>
              <a:rPr lang="en-US" sz="2100" dirty="0">
                <a:latin typeface="Calibri" pitchFamily="34" charset="0"/>
              </a:rPr>
              <a:t>   Recreation districts, Sanitation </a:t>
            </a:r>
          </a:p>
          <a:p>
            <a:pPr lvl="1"/>
            <a:r>
              <a:rPr lang="en-US" sz="2100" dirty="0">
                <a:latin typeface="Calibri" pitchFamily="34" charset="0"/>
              </a:rPr>
              <a:t>   districts, Utility districts, Water districts</a:t>
            </a:r>
          </a:p>
        </p:txBody>
      </p:sp>
      <p:sp>
        <p:nvSpPr>
          <p:cNvPr id="6" name="TextBox 5"/>
          <p:cNvSpPr txBox="1">
            <a:spLocks noChangeArrowheads="1"/>
          </p:cNvSpPr>
          <p:nvPr/>
        </p:nvSpPr>
        <p:spPr bwMode="auto">
          <a:xfrm>
            <a:off x="5334000" y="6019800"/>
            <a:ext cx="3048000" cy="646113"/>
          </a:xfrm>
          <a:prstGeom prst="rect">
            <a:avLst/>
          </a:prstGeom>
          <a:noFill/>
          <a:ln w="22225">
            <a:solidFill>
              <a:srgbClr val="FF0000"/>
            </a:solidFill>
            <a:miter lim="800000"/>
            <a:headEnd/>
            <a:tailEnd/>
          </a:ln>
        </p:spPr>
        <p:txBody>
          <a:bodyPr>
            <a:spAutoFit/>
          </a:bodyPr>
          <a:lstStyle/>
          <a:p>
            <a:r>
              <a:rPr lang="en-US" i="1">
                <a:solidFill>
                  <a:srgbClr val="FF0000"/>
                </a:solidFill>
                <a:latin typeface="Calibri" pitchFamily="34" charset="0"/>
              </a:rPr>
              <a:t>Above examples all tagged </a:t>
            </a:r>
            <a:r>
              <a:rPr lang="en-US" b="1" i="1">
                <a:solidFill>
                  <a:srgbClr val="FF0000"/>
                </a:solidFill>
                <a:latin typeface="Calibri" pitchFamily="34" charset="0"/>
              </a:rPr>
              <a:t>151</a:t>
            </a:r>
            <a:r>
              <a:rPr lang="en-US" i="1">
                <a:solidFill>
                  <a:srgbClr val="FF0000"/>
                </a:solidFill>
                <a:latin typeface="Calibri" pitchFamily="34" charset="0"/>
              </a:rPr>
              <a:t> in name authority records</a:t>
            </a:r>
          </a:p>
        </p:txBody>
      </p:sp>
      <p:sp>
        <p:nvSpPr>
          <p:cNvPr id="7" name="Slide Number Placeholder 6"/>
          <p:cNvSpPr>
            <a:spLocks noGrp="1"/>
          </p:cNvSpPr>
          <p:nvPr>
            <p:ph type="sldNum" sz="quarter" idx="12"/>
          </p:nvPr>
        </p:nvSpPr>
        <p:spPr/>
        <p:txBody>
          <a:bodyPr/>
          <a:lstStyle/>
          <a:p>
            <a:pPr>
              <a:defRPr/>
            </a:pPr>
            <a:fld id="{22B565DF-894A-4598-B84A-EBD071DF0C75}" type="slidenum">
              <a:rPr lang="en-US"/>
              <a:pPr>
                <a:defRPr/>
              </a:pPr>
              <a:t>15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descr="ScreenShot546.bmp"/>
          <p:cNvPicPr>
            <a:picLocks noChangeAspect="1"/>
          </p:cNvPicPr>
          <p:nvPr/>
        </p:nvPicPr>
        <p:blipFill>
          <a:blip r:embed="rId3"/>
          <a:srcRect/>
          <a:stretch>
            <a:fillRect/>
          </a:stretch>
        </p:blipFill>
        <p:spPr bwMode="auto">
          <a:xfrm>
            <a:off x="0" y="139700"/>
            <a:ext cx="9144000" cy="6578600"/>
          </a:xfrm>
          <a:prstGeom prst="rect">
            <a:avLst/>
          </a:prstGeom>
          <a:noFill/>
          <a:ln w="9525">
            <a:noFill/>
            <a:miter lim="800000"/>
            <a:headEnd/>
            <a:tailEnd/>
          </a:ln>
        </p:spPr>
      </p:pic>
      <p:sp>
        <p:nvSpPr>
          <p:cNvPr id="46082" name="TextBox 4"/>
          <p:cNvSpPr txBox="1">
            <a:spLocks noChangeArrowheads="1"/>
          </p:cNvSpPr>
          <p:nvPr/>
        </p:nvSpPr>
        <p:spPr bwMode="auto">
          <a:xfrm>
            <a:off x="4114800" y="3200400"/>
            <a:ext cx="3200400" cy="369888"/>
          </a:xfrm>
          <a:prstGeom prst="rect">
            <a:avLst/>
          </a:prstGeom>
          <a:noFill/>
          <a:ln w="22225">
            <a:solidFill>
              <a:srgbClr val="FF0000"/>
            </a:solidFill>
            <a:miter lim="800000"/>
            <a:headEnd/>
            <a:tailEnd/>
          </a:ln>
        </p:spPr>
        <p:txBody>
          <a:bodyPr>
            <a:spAutoFit/>
          </a:bodyPr>
          <a:lstStyle/>
          <a:p>
            <a:pPr algn="ctr"/>
            <a:r>
              <a:rPr lang="en-US" b="1">
                <a:solidFill>
                  <a:srgbClr val="FF0000"/>
                </a:solidFill>
                <a:latin typeface="Calibri" pitchFamily="34" charset="0"/>
              </a:rPr>
              <a:t>Group 1 Geographic Entity</a:t>
            </a:r>
          </a:p>
        </p:txBody>
      </p:sp>
      <p:sp>
        <p:nvSpPr>
          <p:cNvPr id="6" name="Oval 5"/>
          <p:cNvSpPr/>
          <p:nvPr/>
        </p:nvSpPr>
        <p:spPr>
          <a:xfrm>
            <a:off x="7215188" y="2312988"/>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1828800" y="3292475"/>
            <a:ext cx="503238" cy="3460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990600" y="29718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Slide Number Placeholder 10"/>
          <p:cNvSpPr>
            <a:spLocks noGrp="1"/>
          </p:cNvSpPr>
          <p:nvPr>
            <p:ph type="sldNum" sz="quarter" idx="12"/>
          </p:nvPr>
        </p:nvSpPr>
        <p:spPr/>
        <p:txBody>
          <a:bodyPr/>
          <a:lstStyle/>
          <a:p>
            <a:pPr>
              <a:defRPr/>
            </a:pPr>
            <a:fld id="{D751FE2E-2C0C-413C-8E46-7E6038292E07}" type="slidenum">
              <a:rPr lang="en-US"/>
              <a:pPr>
                <a:defRPr/>
              </a:pPr>
              <a:t>16</a:t>
            </a:fld>
            <a:endParaRPr lang="en-US"/>
          </a:p>
        </p:txBody>
      </p:sp>
      <p:sp>
        <p:nvSpPr>
          <p:cNvPr id="9" name="Footer Placeholder 8"/>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p:cNvPicPr>
            <a:picLocks noChangeAspect="1" noChangeArrowheads="1"/>
          </p:cNvPicPr>
          <p:nvPr/>
        </p:nvPicPr>
        <p:blipFill>
          <a:blip r:embed="rId3"/>
          <a:srcRect/>
          <a:stretch>
            <a:fillRect/>
          </a:stretch>
        </p:blipFill>
        <p:spPr bwMode="auto">
          <a:xfrm>
            <a:off x="228600" y="369888"/>
            <a:ext cx="8610600" cy="6065837"/>
          </a:xfrm>
          <a:prstGeom prst="rect">
            <a:avLst/>
          </a:prstGeom>
          <a:noFill/>
          <a:ln w="9525">
            <a:noFill/>
            <a:miter lim="800000"/>
            <a:headEnd/>
            <a:tailEnd/>
          </a:ln>
        </p:spPr>
      </p:pic>
      <p:sp>
        <p:nvSpPr>
          <p:cNvPr id="48130" name="TextBox 2"/>
          <p:cNvSpPr txBox="1">
            <a:spLocks noChangeArrowheads="1"/>
          </p:cNvSpPr>
          <p:nvPr/>
        </p:nvSpPr>
        <p:spPr bwMode="auto">
          <a:xfrm>
            <a:off x="4724400" y="3135313"/>
            <a:ext cx="3200400" cy="369887"/>
          </a:xfrm>
          <a:prstGeom prst="rect">
            <a:avLst/>
          </a:prstGeom>
          <a:noFill/>
          <a:ln w="22225">
            <a:solidFill>
              <a:srgbClr val="FF0000"/>
            </a:solidFill>
            <a:miter lim="800000"/>
            <a:headEnd/>
            <a:tailEnd/>
          </a:ln>
        </p:spPr>
        <p:txBody>
          <a:bodyPr>
            <a:spAutoFit/>
          </a:bodyPr>
          <a:lstStyle/>
          <a:p>
            <a:pPr algn="ctr"/>
            <a:r>
              <a:rPr lang="en-US" b="1">
                <a:solidFill>
                  <a:srgbClr val="FF0000"/>
                </a:solidFill>
                <a:latin typeface="Calibri" pitchFamily="34" charset="0"/>
              </a:rPr>
              <a:t>Group 1 Geographic Entity</a:t>
            </a:r>
          </a:p>
        </p:txBody>
      </p:sp>
      <p:sp>
        <p:nvSpPr>
          <p:cNvPr id="7" name="Slide Number Placeholder 6"/>
          <p:cNvSpPr>
            <a:spLocks noGrp="1"/>
          </p:cNvSpPr>
          <p:nvPr>
            <p:ph type="sldNum" sz="quarter" idx="12"/>
          </p:nvPr>
        </p:nvSpPr>
        <p:spPr/>
        <p:txBody>
          <a:bodyPr/>
          <a:lstStyle/>
          <a:p>
            <a:pPr>
              <a:defRPr/>
            </a:pPr>
            <a:fld id="{3C81FBA5-5AD0-4026-A428-8E32D7AD327C}" type="slidenum">
              <a:rPr lang="en-US"/>
              <a:pPr>
                <a:defRPr/>
              </a:pPr>
              <a:t>17</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57200" y="109538"/>
            <a:ext cx="8229600" cy="792162"/>
          </a:xfrm>
        </p:spPr>
        <p:txBody>
          <a:bodyPr/>
          <a:lstStyle/>
          <a:p>
            <a:pPr eaLnBrk="1" hangingPunct="1"/>
            <a:r>
              <a:rPr lang="en-US"/>
              <a:t>Places as subjects</a:t>
            </a:r>
          </a:p>
        </p:txBody>
      </p:sp>
      <p:sp>
        <p:nvSpPr>
          <p:cNvPr id="3" name="Content Placeholder 2"/>
          <p:cNvSpPr>
            <a:spLocks noGrp="1"/>
          </p:cNvSpPr>
          <p:nvPr>
            <p:ph idx="1"/>
          </p:nvPr>
        </p:nvSpPr>
        <p:spPr>
          <a:xfrm>
            <a:off x="457200" y="914400"/>
            <a:ext cx="8229600" cy="1295400"/>
          </a:xfrm>
        </p:spPr>
        <p:txBody>
          <a:bodyPr rtlCol="0">
            <a:noAutofit/>
          </a:bodyPr>
          <a:lstStyle/>
          <a:p>
            <a:pPr eaLnBrk="1" fontAlgn="auto" hangingPunct="1">
              <a:spcAft>
                <a:spcPts val="0"/>
              </a:spcAft>
              <a:buFont typeface="Arial" pitchFamily="34" charset="0"/>
              <a:buChar char="•"/>
              <a:defRPr/>
            </a:pPr>
            <a:r>
              <a:rPr lang="en-US" sz="2500" dirty="0"/>
              <a:t>Group Two: entities always established according to subject cataloging conventions with authority records that reside in either the name authority file or the subject authority file</a:t>
            </a:r>
            <a:endParaRPr lang="en-US" sz="1670" dirty="0"/>
          </a:p>
        </p:txBody>
      </p:sp>
      <p:sp>
        <p:nvSpPr>
          <p:cNvPr id="50179" name="TextBox 3"/>
          <p:cNvSpPr txBox="1">
            <a:spLocks noChangeArrowheads="1"/>
          </p:cNvSpPr>
          <p:nvPr/>
        </p:nvSpPr>
        <p:spPr bwMode="auto">
          <a:xfrm>
            <a:off x="457200" y="2381250"/>
            <a:ext cx="8229600" cy="4278094"/>
          </a:xfrm>
          <a:prstGeom prst="rect">
            <a:avLst/>
          </a:prstGeom>
          <a:noFill/>
          <a:ln w="9525">
            <a:noFill/>
            <a:miter lim="800000"/>
            <a:headEnd/>
            <a:tailEnd/>
          </a:ln>
        </p:spPr>
        <p:txBody>
          <a:bodyPr>
            <a:spAutoFit/>
          </a:bodyPr>
          <a:lstStyle/>
          <a:p>
            <a:pPr lvl="1"/>
            <a:r>
              <a:rPr lang="en-US" sz="1600" dirty="0">
                <a:latin typeface="Calibri" pitchFamily="34" charset="0"/>
              </a:rPr>
              <a:t>Amusement parks			Golf courses </a:t>
            </a:r>
          </a:p>
          <a:p>
            <a:pPr lvl="1"/>
            <a:r>
              <a:rPr lang="en-US" sz="1600" dirty="0">
                <a:latin typeface="Calibri" pitchFamily="34" charset="0"/>
              </a:rPr>
              <a:t>Aqueducts 				Hazardous waste sites</a:t>
            </a:r>
          </a:p>
          <a:p>
            <a:pPr lvl="1"/>
            <a:r>
              <a:rPr lang="en-US" sz="1600" dirty="0">
                <a:latin typeface="Calibri" pitchFamily="34" charset="0"/>
              </a:rPr>
              <a:t>Astronomical features (asteroids, 		Highways</a:t>
            </a:r>
          </a:p>
          <a:p>
            <a:pPr lvl="1"/>
            <a:r>
              <a:rPr lang="en-US" sz="1600" dirty="0">
                <a:latin typeface="Calibri" pitchFamily="34" charset="0"/>
              </a:rPr>
              <a:t>   comets, galaxies, planets, etc.) 		Historic sites (including historic districts</a:t>
            </a:r>
          </a:p>
          <a:p>
            <a:pPr lvl="1"/>
            <a:r>
              <a:rPr lang="en-US" sz="1600" dirty="0">
                <a:latin typeface="Calibri" pitchFamily="34" charset="0"/>
              </a:rPr>
              <a:t>Bridges				   not in cities)</a:t>
            </a:r>
          </a:p>
          <a:p>
            <a:pPr lvl="1"/>
            <a:r>
              <a:rPr lang="en-US" sz="1600" dirty="0">
                <a:latin typeface="Calibri" pitchFamily="34" charset="0"/>
              </a:rPr>
              <a:t>Camps				Islands, </a:t>
            </a:r>
            <a:r>
              <a:rPr lang="en-US" sz="1600" dirty="0" err="1">
                <a:latin typeface="Calibri" pitchFamily="34" charset="0"/>
              </a:rPr>
              <a:t>Nonjurisdictional</a:t>
            </a:r>
            <a:endParaRPr lang="en-US" sz="1600" dirty="0">
              <a:latin typeface="Calibri" pitchFamily="34" charset="0"/>
            </a:endParaRPr>
          </a:p>
          <a:p>
            <a:pPr lvl="1"/>
            <a:r>
              <a:rPr lang="en-US" sz="1600" dirty="0">
                <a:latin typeface="Calibri" pitchFamily="34" charset="0"/>
              </a:rPr>
              <a:t>Canals				Land grants</a:t>
            </a:r>
          </a:p>
          <a:p>
            <a:pPr lvl="1"/>
            <a:r>
              <a:rPr lang="en-US" sz="1600" dirty="0">
                <a:latin typeface="Calibri" pitchFamily="34" charset="0"/>
              </a:rPr>
              <a:t>Cemetery sites, Archaeological 		Locks (Hydraulic engineering)</a:t>
            </a:r>
          </a:p>
          <a:p>
            <a:pPr lvl="1"/>
            <a:r>
              <a:rPr lang="en-US" sz="1600" dirty="0">
                <a:latin typeface="Calibri" pitchFamily="34" charset="0"/>
              </a:rPr>
              <a:t>Cities, Extinct (pre-1500)			Military installations	</a:t>
            </a:r>
          </a:p>
          <a:p>
            <a:pPr lvl="1"/>
            <a:r>
              <a:rPr lang="en-US" sz="1600" dirty="0">
                <a:latin typeface="Calibri" pitchFamily="34" charset="0"/>
              </a:rPr>
              <a:t>Collective farms			    	   (inactive pre-1900 installations)</a:t>
            </a:r>
          </a:p>
          <a:p>
            <a:pPr lvl="1"/>
            <a:r>
              <a:rPr lang="en-US" sz="1600" dirty="0">
                <a:latin typeface="Calibri" pitchFamily="34" charset="0"/>
              </a:rPr>
              <a:t>Docks				Mines</a:t>
            </a:r>
          </a:p>
          <a:p>
            <a:pPr lvl="1"/>
            <a:r>
              <a:rPr lang="en-US" sz="1600" dirty="0">
                <a:latin typeface="Calibri" pitchFamily="34" charset="0"/>
              </a:rPr>
              <a:t>Estates				Parks (Geographic entities)</a:t>
            </a:r>
          </a:p>
          <a:p>
            <a:pPr lvl="1"/>
            <a:r>
              <a:rPr lang="en-US" sz="1600" dirty="0">
                <a:latin typeface="Calibri" pitchFamily="34" charset="0"/>
              </a:rPr>
              <a:t>Fairgrounds				Pipelines</a:t>
            </a:r>
          </a:p>
          <a:p>
            <a:pPr lvl="1"/>
            <a:r>
              <a:rPr lang="en-US" sz="1600" dirty="0">
                <a:latin typeface="Calibri" pitchFamily="34" charset="0"/>
              </a:rPr>
              <a:t>Farms				Playgrounds</a:t>
            </a:r>
          </a:p>
          <a:p>
            <a:pPr lvl="1"/>
            <a:r>
              <a:rPr lang="en-US" sz="1600" dirty="0">
                <a:latin typeface="Calibri" pitchFamily="34" charset="0"/>
              </a:rPr>
              <a:t>Forests				Plazas (Open spaces, squares, etc.) </a:t>
            </a:r>
          </a:p>
          <a:p>
            <a:pPr lvl="1"/>
            <a:r>
              <a:rPr lang="en-US" sz="1600" dirty="0">
                <a:latin typeface="Calibri" pitchFamily="34" charset="0"/>
              </a:rPr>
              <a:t>Fortresses (Structures) 			Ports (Physical facilities) </a:t>
            </a:r>
          </a:p>
          <a:p>
            <a:pPr lvl="1"/>
            <a:r>
              <a:rPr lang="en-US" sz="1600" dirty="0">
                <a:latin typeface="Calibri" pitchFamily="34" charset="0"/>
              </a:rPr>
              <a:t>Gardens				Ranches</a:t>
            </a:r>
            <a:endParaRPr lang="en-US" dirty="0">
              <a:latin typeface="Calibri" pitchFamily="34" charset="0"/>
            </a:endParaRPr>
          </a:p>
        </p:txBody>
      </p:sp>
      <p:sp>
        <p:nvSpPr>
          <p:cNvPr id="7" name="Slide Number Placeholder 6"/>
          <p:cNvSpPr>
            <a:spLocks noGrp="1"/>
          </p:cNvSpPr>
          <p:nvPr>
            <p:ph type="sldNum" sz="quarter" idx="12"/>
          </p:nvPr>
        </p:nvSpPr>
        <p:spPr/>
        <p:txBody>
          <a:bodyPr/>
          <a:lstStyle/>
          <a:p>
            <a:pPr>
              <a:defRPr/>
            </a:pPr>
            <a:fld id="{814BDA37-70B5-4AFA-8285-19DDDC05027C}" type="slidenum">
              <a:rPr lang="en-US"/>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4"/>
          <p:cNvSpPr txBox="1">
            <a:spLocks noChangeArrowheads="1"/>
          </p:cNvSpPr>
          <p:nvPr/>
        </p:nvSpPr>
        <p:spPr bwMode="auto">
          <a:xfrm>
            <a:off x="2971800" y="381000"/>
            <a:ext cx="3200400" cy="646113"/>
          </a:xfrm>
          <a:prstGeom prst="rect">
            <a:avLst/>
          </a:prstGeom>
          <a:noFill/>
          <a:ln w="22225">
            <a:solidFill>
              <a:srgbClr val="FF0000"/>
            </a:solidFill>
            <a:miter lim="800000"/>
            <a:headEnd/>
            <a:tailEnd/>
          </a:ln>
        </p:spPr>
        <p:txBody>
          <a:bodyPr>
            <a:spAutoFit/>
          </a:bodyPr>
          <a:lstStyle/>
          <a:p>
            <a:pPr algn="ctr"/>
            <a:r>
              <a:rPr lang="en-US" b="1">
                <a:solidFill>
                  <a:srgbClr val="FF0000"/>
                </a:solidFill>
                <a:latin typeface="Calibri" pitchFamily="34" charset="0"/>
              </a:rPr>
              <a:t>Group 2 Geographic Entity Needed as Subject</a:t>
            </a:r>
          </a:p>
        </p:txBody>
      </p:sp>
      <p:sp>
        <p:nvSpPr>
          <p:cNvPr id="8" name="Slide Number Placeholder 7"/>
          <p:cNvSpPr>
            <a:spLocks noGrp="1"/>
          </p:cNvSpPr>
          <p:nvPr>
            <p:ph type="sldNum" sz="quarter" idx="12"/>
          </p:nvPr>
        </p:nvSpPr>
        <p:spPr/>
        <p:txBody>
          <a:bodyPr/>
          <a:lstStyle/>
          <a:p>
            <a:pPr>
              <a:defRPr/>
            </a:pPr>
            <a:fld id="{3FA4A569-F4D3-4880-8FBA-668566583565}" type="slidenum">
              <a:rPr lang="en-US"/>
              <a:pPr>
                <a:defRPr/>
              </a:pPr>
              <a:t>19</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pic>
        <p:nvPicPr>
          <p:cNvPr id="6" name="Picture 5"/>
          <p:cNvPicPr>
            <a:picLocks noChangeAspect="1"/>
          </p:cNvPicPr>
          <p:nvPr/>
        </p:nvPicPr>
        <p:blipFill rotWithShape="1">
          <a:blip r:embed="rId3"/>
          <a:srcRect l="2656" t="16037" r="2656" b="35105"/>
          <a:stretch/>
        </p:blipFill>
        <p:spPr>
          <a:xfrm>
            <a:off x="175447" y="1372054"/>
            <a:ext cx="8793106" cy="4113892"/>
          </a:xfrm>
          <a:prstGeom prst="rect">
            <a:avLst/>
          </a:prstGeom>
          <a:ln>
            <a:solidFill>
              <a:schemeClr val="tx1"/>
            </a:solidFill>
          </a:ln>
        </p:spPr>
      </p:pic>
    </p:spTree>
    <p:extLst>
      <p:ext uri="{BB962C8B-B14F-4D97-AF65-F5344CB8AC3E}">
        <p14:creationId xmlns:p14="http://schemas.microsoft.com/office/powerpoint/2010/main" val="3438363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a:defRPr/>
            </a:pPr>
            <a:fld id="{ECB340FC-E4A3-4A37-9245-9C8DD3AA487B}" type="slidenum">
              <a:rPr lang="en-US"/>
              <a:pPr>
                <a:defRPr/>
              </a:pPr>
              <a:t>20</a:t>
            </a:fld>
            <a:endParaRPr lang="en-US"/>
          </a:p>
        </p:txBody>
      </p:sp>
      <p:pic>
        <p:nvPicPr>
          <p:cNvPr id="4" name="Picture 3"/>
          <p:cNvPicPr>
            <a:picLocks noChangeAspect="1"/>
          </p:cNvPicPr>
          <p:nvPr/>
        </p:nvPicPr>
        <p:blipFill>
          <a:blip r:embed="rId3"/>
          <a:stretch>
            <a:fillRect/>
          </a:stretch>
        </p:blipFill>
        <p:spPr>
          <a:xfrm>
            <a:off x="0" y="240901"/>
            <a:ext cx="9144000" cy="6376197"/>
          </a:xfrm>
          <a:prstGeom prst="rect">
            <a:avLst/>
          </a:prstGeom>
        </p:spPr>
      </p:pic>
      <p:cxnSp>
        <p:nvCxnSpPr>
          <p:cNvPr id="9" name="Straight Arrow Connector 8"/>
          <p:cNvCxnSpPr/>
          <p:nvPr/>
        </p:nvCxnSpPr>
        <p:spPr>
          <a:xfrm flipH="1">
            <a:off x="2819400" y="5047488"/>
            <a:ext cx="1280160" cy="0"/>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791200" y="438912"/>
            <a:ext cx="2819400" cy="1477963"/>
          </a:xfrm>
          <a:prstGeom prst="rect">
            <a:avLst/>
          </a:prstGeom>
          <a:noFill/>
          <a:ln w="25400">
            <a:solidFill>
              <a:schemeClr val="tx1"/>
            </a:solidFill>
          </a:ln>
        </p:spPr>
        <p:txBody>
          <a:bodyPr>
            <a:spAutoFit/>
          </a:bodyPr>
          <a:lstStyle/>
          <a:p>
            <a:pPr fontAlgn="auto">
              <a:spcBef>
                <a:spcPts val="0"/>
              </a:spcBef>
              <a:spcAft>
                <a:spcPts val="0"/>
              </a:spcAft>
              <a:defRPr/>
            </a:pPr>
            <a:r>
              <a:rPr lang="en-US" dirty="0">
                <a:latin typeface="+mn-lt"/>
                <a:cs typeface="+mn-cs"/>
              </a:rPr>
              <a:t>If a subject heading for the same entity already exists, create the NAR and notify saco@loc.gov to cancel the subject authority record.</a:t>
            </a:r>
          </a:p>
        </p:txBody>
      </p:sp>
      <p:sp>
        <p:nvSpPr>
          <p:cNvPr id="13" name="TextBox 7"/>
          <p:cNvSpPr txBox="1">
            <a:spLocks noChangeArrowheads="1"/>
          </p:cNvSpPr>
          <p:nvPr/>
        </p:nvSpPr>
        <p:spPr bwMode="auto">
          <a:xfrm>
            <a:off x="3848100" y="2782886"/>
            <a:ext cx="3886200" cy="646113"/>
          </a:xfrm>
          <a:prstGeom prst="rect">
            <a:avLst/>
          </a:prstGeom>
          <a:solidFill>
            <a:schemeClr val="bg1"/>
          </a:solidFill>
          <a:ln w="22225">
            <a:solidFill>
              <a:srgbClr val="FF0000"/>
            </a:solidFill>
            <a:miter lim="800000"/>
            <a:headEnd/>
            <a:tailEnd/>
          </a:ln>
        </p:spPr>
        <p:txBody>
          <a:bodyPr>
            <a:spAutoFit/>
          </a:bodyPr>
          <a:lstStyle/>
          <a:p>
            <a:pPr algn="ctr"/>
            <a:r>
              <a:rPr lang="en-US" b="1" dirty="0">
                <a:solidFill>
                  <a:srgbClr val="FF0000"/>
                </a:solidFill>
                <a:latin typeface="Calibri" pitchFamily="34" charset="0"/>
              </a:rPr>
              <a:t>Group 2 Geographic Entity Needed as a Descriptive Access Point</a:t>
            </a:r>
          </a:p>
        </p:txBody>
      </p:sp>
    </p:spTree>
    <p:extLst>
      <p:ext uri="{BB962C8B-B14F-4D97-AF65-F5344CB8AC3E}">
        <p14:creationId xmlns:p14="http://schemas.microsoft.com/office/powerpoint/2010/main" val="364054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457200" y="152400"/>
            <a:ext cx="8229600" cy="914400"/>
          </a:xfrm>
        </p:spPr>
        <p:txBody>
          <a:bodyPr/>
          <a:lstStyle/>
          <a:p>
            <a:pPr eaLnBrk="1" hangingPunct="1"/>
            <a:r>
              <a:rPr lang="en-US"/>
              <a:t>MARC Authority Coding Overview</a:t>
            </a:r>
          </a:p>
        </p:txBody>
      </p:sp>
      <p:sp>
        <p:nvSpPr>
          <p:cNvPr id="3" name="Content Placeholder 2"/>
          <p:cNvSpPr>
            <a:spLocks noGrp="1"/>
          </p:cNvSpPr>
          <p:nvPr>
            <p:ph idx="1"/>
          </p:nvPr>
        </p:nvSpPr>
        <p:spPr>
          <a:xfrm>
            <a:off x="533400" y="1219200"/>
            <a:ext cx="8229600" cy="5638800"/>
          </a:xfrm>
        </p:spPr>
        <p:txBody>
          <a:bodyPr rtlCol="0">
            <a:normAutofit fontScale="92500" lnSpcReduction="10000"/>
          </a:bodyPr>
          <a:lstStyle/>
          <a:p>
            <a:pPr eaLnBrk="1" fontAlgn="auto" hangingPunct="1">
              <a:spcAft>
                <a:spcPts val="0"/>
              </a:spcAft>
              <a:buFont typeface="Arial" pitchFamily="34" charset="0"/>
              <a:buChar char="•"/>
              <a:defRPr/>
            </a:pPr>
            <a:r>
              <a:rPr lang="en-US" dirty="0"/>
              <a:t>Places are coded in X51 in authority records</a:t>
            </a:r>
          </a:p>
          <a:p>
            <a:pPr lvl="1" eaLnBrk="1" fontAlgn="auto" hangingPunct="1">
              <a:spcAft>
                <a:spcPts val="0"/>
              </a:spcAft>
              <a:buFont typeface="Arial" pitchFamily="34" charset="0"/>
              <a:buChar char="–"/>
              <a:defRPr/>
            </a:pPr>
            <a:r>
              <a:rPr lang="en-US" dirty="0"/>
              <a:t>Except when jurisdiction is first part of access point for a subordinate body or for a work/expression: then X10 1_</a:t>
            </a:r>
          </a:p>
          <a:p>
            <a:pPr lvl="1" eaLnBrk="1" fontAlgn="auto" hangingPunct="1">
              <a:spcAft>
                <a:spcPts val="0"/>
              </a:spcAft>
              <a:buFont typeface="Arial" pitchFamily="34" charset="0"/>
              <a:buNone/>
              <a:defRPr/>
            </a:pPr>
            <a:r>
              <a:rPr lang="en-US" dirty="0"/>
              <a:t>		   </a:t>
            </a:r>
            <a:r>
              <a:rPr lang="en-US" dirty="0">
                <a:solidFill>
                  <a:srgbClr val="C00000"/>
                </a:solidFill>
              </a:rPr>
              <a:t>151      Manitoba</a:t>
            </a:r>
          </a:p>
          <a:p>
            <a:pPr lvl="1" eaLnBrk="1" fontAlgn="auto" hangingPunct="1">
              <a:spcAft>
                <a:spcPts val="0"/>
              </a:spcAft>
              <a:buFont typeface="Arial" pitchFamily="34" charset="0"/>
              <a:buNone/>
              <a:defRPr/>
            </a:pPr>
            <a:r>
              <a:rPr lang="en-US" dirty="0"/>
              <a:t>		       </a:t>
            </a:r>
            <a:r>
              <a:rPr lang="en-US" i="1" dirty="0"/>
              <a:t>but</a:t>
            </a:r>
          </a:p>
          <a:p>
            <a:pPr lvl="1" eaLnBrk="1" fontAlgn="auto" hangingPunct="1">
              <a:spcAft>
                <a:spcPts val="0"/>
              </a:spcAft>
              <a:buFont typeface="Arial" pitchFamily="34" charset="0"/>
              <a:buNone/>
              <a:defRPr/>
            </a:pPr>
            <a:r>
              <a:rPr lang="en-US" dirty="0"/>
              <a:t>		   </a:t>
            </a:r>
            <a:r>
              <a:rPr lang="en-US" dirty="0">
                <a:solidFill>
                  <a:srgbClr val="C00000"/>
                </a:solidFill>
              </a:rPr>
              <a:t>110 1_ Manitoba. $b Department of Education</a:t>
            </a:r>
          </a:p>
          <a:p>
            <a:pPr lvl="1" eaLnBrk="1" fontAlgn="auto" hangingPunct="1">
              <a:spcAft>
                <a:spcPts val="0"/>
              </a:spcAft>
              <a:buFont typeface="Arial" pitchFamily="34" charset="0"/>
              <a:buNone/>
              <a:defRPr/>
            </a:pPr>
            <a:r>
              <a:rPr lang="en-US" dirty="0">
                <a:solidFill>
                  <a:srgbClr val="C00000"/>
                </a:solidFill>
              </a:rPr>
              <a:t>		   110 1_ Manitoba. $t Highway Traffic Act</a:t>
            </a:r>
          </a:p>
          <a:p>
            <a:pPr eaLnBrk="1" fontAlgn="auto" hangingPunct="1">
              <a:spcAft>
                <a:spcPts val="0"/>
              </a:spcAft>
              <a:buFont typeface="Arial" pitchFamily="34" charset="0"/>
              <a:buChar char="•"/>
              <a:defRPr/>
            </a:pPr>
            <a:r>
              <a:rPr lang="en-US" dirty="0"/>
              <a:t>Both indicators in X51s are blank</a:t>
            </a:r>
          </a:p>
          <a:p>
            <a:pPr eaLnBrk="1" fontAlgn="auto" hangingPunct="1">
              <a:spcAft>
                <a:spcPts val="0"/>
              </a:spcAft>
              <a:buFont typeface="Arial" pitchFamily="34" charset="0"/>
              <a:buChar char="•"/>
              <a:defRPr/>
            </a:pPr>
            <a:r>
              <a:rPr lang="en-US" dirty="0"/>
              <a:t>As with other authority records, RDA records for places are coded “z” in 008/10 (“Rules”) and “</a:t>
            </a:r>
            <a:r>
              <a:rPr lang="en-US" dirty="0" err="1"/>
              <a:t>rda</a:t>
            </a:r>
            <a:r>
              <a:rPr lang="en-US" dirty="0"/>
              <a:t>” in 040 subfield $e</a:t>
            </a:r>
          </a:p>
        </p:txBody>
      </p:sp>
      <p:sp>
        <p:nvSpPr>
          <p:cNvPr id="6" name="Slide Number Placeholder 5"/>
          <p:cNvSpPr>
            <a:spLocks noGrp="1"/>
          </p:cNvSpPr>
          <p:nvPr>
            <p:ph type="sldNum" sz="quarter" idx="12"/>
          </p:nvPr>
        </p:nvSpPr>
        <p:spPr/>
        <p:txBody>
          <a:bodyPr/>
          <a:lstStyle/>
          <a:p>
            <a:pPr>
              <a:defRPr/>
            </a:pPr>
            <a:fld id="{727961CA-5253-4B9B-A699-5D492DF916A6}" type="slidenum">
              <a:rPr lang="en-US"/>
              <a:pPr>
                <a:defRPr/>
              </a:pPr>
              <a:t>21</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10" descr="ScreenShot644.bmp"/>
          <p:cNvPicPr>
            <a:picLocks noChangeAspect="1"/>
          </p:cNvPicPr>
          <p:nvPr/>
        </p:nvPicPr>
        <p:blipFill>
          <a:blip r:embed="rId3"/>
          <a:srcRect/>
          <a:stretch>
            <a:fillRect/>
          </a:stretch>
        </p:blipFill>
        <p:spPr bwMode="auto">
          <a:xfrm>
            <a:off x="55563" y="0"/>
            <a:ext cx="9032875" cy="6858000"/>
          </a:xfrm>
          <a:prstGeom prst="rect">
            <a:avLst/>
          </a:prstGeom>
          <a:noFill/>
          <a:ln w="9525">
            <a:noFill/>
            <a:miter lim="800000"/>
            <a:headEnd/>
            <a:tailEnd/>
          </a:ln>
        </p:spPr>
      </p:pic>
      <p:sp>
        <p:nvSpPr>
          <p:cNvPr id="12" name="Oval 11"/>
          <p:cNvSpPr/>
          <p:nvPr/>
        </p:nvSpPr>
        <p:spPr>
          <a:xfrm>
            <a:off x="7010400" y="1828800"/>
            <a:ext cx="549275" cy="5492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905000" y="28194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228600" y="37338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lide Number Placeholder 7"/>
          <p:cNvSpPr>
            <a:spLocks noGrp="1"/>
          </p:cNvSpPr>
          <p:nvPr>
            <p:ph type="sldNum" sz="quarter" idx="12"/>
          </p:nvPr>
        </p:nvSpPr>
        <p:spPr/>
        <p:txBody>
          <a:bodyPr/>
          <a:lstStyle/>
          <a:p>
            <a:pPr>
              <a:defRPr/>
            </a:pPr>
            <a:fld id="{986DC9FE-4BFA-4AF6-ADC5-53664E1C6C74}" type="slidenum">
              <a:rPr lang="en-US"/>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rtlCol="0">
            <a:normAutofit fontScale="90000"/>
          </a:bodyPr>
          <a:lstStyle/>
          <a:p>
            <a:pPr eaLnBrk="1" fontAlgn="auto" hangingPunct="1">
              <a:spcAft>
                <a:spcPts val="0"/>
              </a:spcAft>
              <a:defRPr/>
            </a:pPr>
            <a:r>
              <a:rPr lang="en-US" dirty="0"/>
              <a:t>MARC Bibliographic Coding Overview</a:t>
            </a:r>
          </a:p>
        </p:txBody>
      </p:sp>
      <p:sp>
        <p:nvSpPr>
          <p:cNvPr id="60418" name="Content Placeholder 2"/>
          <p:cNvSpPr>
            <a:spLocks noGrp="1"/>
          </p:cNvSpPr>
          <p:nvPr>
            <p:ph idx="1"/>
          </p:nvPr>
        </p:nvSpPr>
        <p:spPr>
          <a:xfrm>
            <a:off x="457200" y="1981200"/>
            <a:ext cx="8229600" cy="3657600"/>
          </a:xfrm>
        </p:spPr>
        <p:txBody>
          <a:bodyPr/>
          <a:lstStyle/>
          <a:p>
            <a:pPr eaLnBrk="1" hangingPunct="1"/>
            <a:r>
              <a:rPr lang="en-US"/>
              <a:t>In bibliographic records, 151 in authorities turns into:</a:t>
            </a:r>
          </a:p>
          <a:p>
            <a:pPr eaLnBrk="1" hangingPunct="1">
              <a:spcBef>
                <a:spcPct val="0"/>
              </a:spcBef>
              <a:buFont typeface="Arial" charset="0"/>
              <a:buNone/>
            </a:pPr>
            <a:r>
              <a:rPr lang="en-US"/>
              <a:t>	</a:t>
            </a:r>
          </a:p>
          <a:p>
            <a:pPr eaLnBrk="1" hangingPunct="1">
              <a:buFont typeface="Arial" charset="0"/>
              <a:buNone/>
            </a:pPr>
            <a:r>
              <a:rPr lang="en-US"/>
              <a:t>	110 1_ or 710 1_ for access points</a:t>
            </a:r>
          </a:p>
          <a:p>
            <a:pPr eaLnBrk="1" hangingPunct="1">
              <a:spcBef>
                <a:spcPct val="0"/>
              </a:spcBef>
              <a:buFont typeface="Arial" charset="0"/>
              <a:buNone/>
            </a:pPr>
            <a:r>
              <a:rPr lang="en-US"/>
              <a:t>    </a:t>
            </a:r>
          </a:p>
          <a:p>
            <a:pPr eaLnBrk="1" hangingPunct="1">
              <a:buFont typeface="Arial" charset="0"/>
              <a:buNone/>
            </a:pPr>
            <a:r>
              <a:rPr lang="en-US"/>
              <a:t>	651 _0 for subjects  (</a:t>
            </a:r>
            <a:r>
              <a:rPr lang="en-US" i="1"/>
              <a:t>not 610 10</a:t>
            </a:r>
            <a:r>
              <a:rPr lang="en-US"/>
              <a:t>)</a:t>
            </a:r>
          </a:p>
        </p:txBody>
      </p:sp>
      <p:sp>
        <p:nvSpPr>
          <p:cNvPr id="6" name="Slide Number Placeholder 5"/>
          <p:cNvSpPr>
            <a:spLocks noGrp="1"/>
          </p:cNvSpPr>
          <p:nvPr>
            <p:ph type="sldNum" sz="quarter" idx="12"/>
          </p:nvPr>
        </p:nvSpPr>
        <p:spPr/>
        <p:txBody>
          <a:bodyPr/>
          <a:lstStyle/>
          <a:p>
            <a:pPr>
              <a:defRPr/>
            </a:pPr>
            <a:fld id="{C5AC4E24-886D-4D30-9A66-98D122B6BE24}" type="slidenum">
              <a:rPr lang="en-US"/>
              <a:pPr>
                <a:defRPr/>
              </a:pPr>
              <a:t>23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Placeholder 2"/>
          <p:cNvSpPr>
            <a:spLocks noGrp="1"/>
          </p:cNvSpPr>
          <p:nvPr>
            <p:ph type="body" idx="1"/>
          </p:nvPr>
        </p:nvSpPr>
        <p:spPr>
          <a:xfrm>
            <a:off x="228600" y="0"/>
            <a:ext cx="4040188" cy="639763"/>
          </a:xfrm>
        </p:spPr>
        <p:txBody>
          <a:bodyPr/>
          <a:lstStyle/>
          <a:p>
            <a:pPr eaLnBrk="1" hangingPunct="1"/>
            <a:r>
              <a:rPr lang="en-US"/>
              <a:t>    RDA Authority Record</a:t>
            </a:r>
          </a:p>
        </p:txBody>
      </p:sp>
      <p:sp>
        <p:nvSpPr>
          <p:cNvPr id="4" name="Content Placeholder 3"/>
          <p:cNvSpPr>
            <a:spLocks noGrp="1"/>
          </p:cNvSpPr>
          <p:nvPr>
            <p:ph sz="half" idx="2"/>
          </p:nvPr>
        </p:nvSpPr>
        <p:spPr>
          <a:xfrm>
            <a:off x="182563" y="762000"/>
            <a:ext cx="4040187" cy="6096000"/>
          </a:xfrm>
        </p:spPr>
        <p:txBody>
          <a:bodyPr rtlCol="0">
            <a:normAutofit lnSpcReduction="10000"/>
          </a:bodyPr>
          <a:lstStyle/>
          <a:p>
            <a:pPr eaLnBrk="1" fontAlgn="auto" hangingPunct="1">
              <a:spcAft>
                <a:spcPts val="0"/>
              </a:spcAft>
              <a:buFont typeface="Arial" pitchFamily="34" charset="0"/>
              <a:buNone/>
              <a:defRPr/>
            </a:pPr>
            <a:r>
              <a:rPr lang="en-US" sz="2200" dirty="0"/>
              <a:t>040  DLC $b eng $e </a:t>
            </a:r>
            <a:r>
              <a:rPr lang="en-US" sz="2200" dirty="0" err="1"/>
              <a:t>rda</a:t>
            </a:r>
            <a:r>
              <a:rPr lang="en-US" sz="2200" dirty="0"/>
              <a:t> $c DLC $d DLC $d </a:t>
            </a:r>
            <a:r>
              <a:rPr lang="en-US" sz="2200" dirty="0" err="1"/>
              <a:t>WaU</a:t>
            </a:r>
            <a:r>
              <a:rPr lang="en-US" sz="2200" dirty="0"/>
              <a:t> $d </a:t>
            </a:r>
            <a:r>
              <a:rPr lang="en-US" sz="2200" dirty="0" err="1"/>
              <a:t>OCoLC</a:t>
            </a:r>
            <a:r>
              <a:rPr lang="en-US" sz="2200" dirty="0"/>
              <a:t> $d DLC $d </a:t>
            </a:r>
            <a:r>
              <a:rPr lang="en-US" sz="2200" dirty="0" err="1"/>
              <a:t>CSt</a:t>
            </a:r>
            <a:r>
              <a:rPr lang="en-US" sz="2200" dirty="0"/>
              <a:t>  </a:t>
            </a:r>
          </a:p>
          <a:p>
            <a:pPr eaLnBrk="1" fontAlgn="auto" hangingPunct="1">
              <a:spcAft>
                <a:spcPts val="0"/>
              </a:spcAft>
              <a:buFont typeface="Arial" pitchFamily="34" charset="0"/>
              <a:buNone/>
              <a:defRPr/>
            </a:pPr>
            <a:r>
              <a:rPr lang="en-US" sz="2200" b="1" dirty="0">
                <a:solidFill>
                  <a:srgbClr val="FF0000"/>
                </a:solidFill>
              </a:rPr>
              <a:t>151   Zambia</a:t>
            </a:r>
          </a:p>
          <a:p>
            <a:pPr eaLnBrk="1" fontAlgn="auto" hangingPunct="1">
              <a:spcAft>
                <a:spcPts val="0"/>
              </a:spcAft>
              <a:buFont typeface="Arial" pitchFamily="34" charset="0"/>
              <a:buNone/>
              <a:defRPr/>
            </a:pPr>
            <a:r>
              <a:rPr lang="en-US" sz="2200" dirty="0"/>
              <a:t>451   Republic of Zambia</a:t>
            </a:r>
          </a:p>
          <a:p>
            <a:pPr eaLnBrk="1" fontAlgn="auto" hangingPunct="1">
              <a:spcAft>
                <a:spcPts val="0"/>
              </a:spcAft>
              <a:buFont typeface="Arial" pitchFamily="34" charset="0"/>
              <a:buNone/>
              <a:defRPr/>
            </a:pPr>
            <a:r>
              <a:rPr lang="en-US" sz="2200" dirty="0"/>
              <a:t>451   </a:t>
            </a:r>
            <a:r>
              <a:rPr lang="en-US" sz="2200" dirty="0" err="1"/>
              <a:t>Sambia</a:t>
            </a:r>
            <a:endParaRPr lang="en-US" sz="2200" dirty="0"/>
          </a:p>
          <a:p>
            <a:pPr eaLnBrk="1" fontAlgn="auto" hangingPunct="1">
              <a:spcAft>
                <a:spcPts val="0"/>
              </a:spcAft>
              <a:buFont typeface="Arial" pitchFamily="34" charset="0"/>
              <a:buNone/>
              <a:defRPr/>
            </a:pPr>
            <a:r>
              <a:rPr lang="en-US" sz="2200" dirty="0"/>
              <a:t>451   </a:t>
            </a:r>
            <a:r>
              <a:rPr lang="en-US" sz="2200" dirty="0" err="1"/>
              <a:t>Zambie</a:t>
            </a:r>
            <a:r>
              <a:rPr lang="en-US" sz="2200" dirty="0"/>
              <a:t>̈</a:t>
            </a:r>
          </a:p>
          <a:p>
            <a:pPr eaLnBrk="1" fontAlgn="auto" hangingPunct="1">
              <a:spcAft>
                <a:spcPts val="0"/>
              </a:spcAft>
              <a:buFont typeface="Arial" pitchFamily="34" charset="0"/>
              <a:buNone/>
              <a:defRPr/>
            </a:pPr>
            <a:r>
              <a:rPr lang="en-US" sz="2200" dirty="0"/>
              <a:t>451   </a:t>
            </a:r>
            <a:r>
              <a:rPr lang="en-US" sz="2200" dirty="0" err="1"/>
              <a:t>Zanbia</a:t>
            </a:r>
            <a:endParaRPr lang="en-US" sz="2200" dirty="0"/>
          </a:p>
          <a:p>
            <a:pPr eaLnBrk="1" fontAlgn="auto" hangingPunct="1">
              <a:spcAft>
                <a:spcPts val="0"/>
              </a:spcAft>
              <a:buFont typeface="Arial" pitchFamily="34" charset="0"/>
              <a:buNone/>
              <a:defRPr/>
            </a:pPr>
            <a:r>
              <a:rPr lang="en-US" sz="2200" dirty="0"/>
              <a:t>451   </a:t>
            </a:r>
            <a:r>
              <a:rPr lang="en-US" sz="2200" dirty="0" err="1"/>
              <a:t>Saambiya</a:t>
            </a:r>
            <a:endParaRPr lang="en-US" sz="2200" dirty="0"/>
          </a:p>
          <a:p>
            <a:pPr eaLnBrk="1" fontAlgn="auto" hangingPunct="1">
              <a:spcAft>
                <a:spcPts val="0"/>
              </a:spcAft>
              <a:buFont typeface="Arial" pitchFamily="34" charset="0"/>
              <a:buNone/>
              <a:defRPr/>
            </a:pPr>
            <a:r>
              <a:rPr lang="en-US" sz="2200" dirty="0"/>
              <a:t>451   </a:t>
            </a:r>
            <a:r>
              <a:rPr lang="az-Cyrl-AZ" sz="2200" dirty="0"/>
              <a:t>Замбія</a:t>
            </a:r>
            <a:endParaRPr lang="en-US" sz="2200" dirty="0"/>
          </a:p>
          <a:p>
            <a:pPr eaLnBrk="1" fontAlgn="auto" hangingPunct="1">
              <a:spcAft>
                <a:spcPts val="0"/>
              </a:spcAft>
              <a:buFont typeface="Arial" pitchFamily="34" charset="0"/>
              <a:buNone/>
              <a:defRPr/>
            </a:pPr>
            <a:r>
              <a:rPr lang="en-US" sz="2200" dirty="0"/>
              <a:t>451   </a:t>
            </a:r>
            <a:r>
              <a:rPr lang="az-Cyrl-AZ" sz="2200" dirty="0"/>
              <a:t>Замбија</a:t>
            </a:r>
            <a:endParaRPr lang="en-US" sz="2200" dirty="0"/>
          </a:p>
          <a:p>
            <a:pPr eaLnBrk="1" fontAlgn="auto" hangingPunct="1">
              <a:spcAft>
                <a:spcPts val="0"/>
              </a:spcAft>
              <a:buFont typeface="Arial" pitchFamily="34" charset="0"/>
              <a:buNone/>
              <a:defRPr/>
            </a:pPr>
            <a:r>
              <a:rPr lang="en-US" sz="2200" dirty="0"/>
              <a:t>451   </a:t>
            </a:r>
            <a:r>
              <a:rPr lang="vi-VN" sz="2200" dirty="0"/>
              <a:t>Ζάμπια</a:t>
            </a:r>
            <a:endParaRPr lang="en-US" sz="2200" dirty="0"/>
          </a:p>
          <a:p>
            <a:pPr eaLnBrk="1" fontAlgn="auto" hangingPunct="1">
              <a:spcAft>
                <a:spcPts val="0"/>
              </a:spcAft>
              <a:buFont typeface="Arial" pitchFamily="34" charset="0"/>
              <a:buNone/>
              <a:defRPr/>
            </a:pPr>
            <a:r>
              <a:rPr lang="en-US" sz="2200" dirty="0"/>
              <a:t>451   </a:t>
            </a:r>
            <a:r>
              <a:rPr lang="ja-JP" altLang="en-US" sz="2200"/>
              <a:t>ザンビア</a:t>
            </a:r>
            <a:endParaRPr lang="en-US" altLang="ja-JP" sz="2200" dirty="0"/>
          </a:p>
          <a:p>
            <a:pPr eaLnBrk="1" fontAlgn="auto" hangingPunct="1">
              <a:spcAft>
                <a:spcPts val="0"/>
              </a:spcAft>
              <a:buFont typeface="Arial" pitchFamily="34" charset="0"/>
              <a:buNone/>
              <a:defRPr/>
            </a:pPr>
            <a:r>
              <a:rPr lang="en-US" altLang="ja-JP" sz="2200" dirty="0"/>
              <a:t>451   </a:t>
            </a:r>
            <a:r>
              <a:rPr lang="ja-JP" altLang="en-US" sz="2200"/>
              <a:t>赞比亚</a:t>
            </a:r>
            <a:endParaRPr lang="en-US" altLang="ja-JP" sz="2200" dirty="0"/>
          </a:p>
          <a:p>
            <a:pPr eaLnBrk="1" fontAlgn="auto" hangingPunct="1">
              <a:spcAft>
                <a:spcPts val="0"/>
              </a:spcAft>
              <a:buFont typeface="Arial" pitchFamily="34" charset="0"/>
              <a:buNone/>
              <a:defRPr/>
            </a:pPr>
            <a:r>
              <a:rPr lang="en-US" sz="2200" dirty="0"/>
              <a:t>    ...</a:t>
            </a:r>
          </a:p>
          <a:p>
            <a:pPr eaLnBrk="1" fontAlgn="auto" hangingPunct="1">
              <a:spcAft>
                <a:spcPts val="0"/>
              </a:spcAft>
              <a:buFont typeface="Arial" pitchFamily="34" charset="0"/>
              <a:buNone/>
              <a:defRPr/>
            </a:pPr>
            <a:r>
              <a:rPr lang="en-US" sz="2200" dirty="0"/>
              <a:t>781 _0 $z Zambia</a:t>
            </a:r>
          </a:p>
        </p:txBody>
      </p:sp>
      <p:sp>
        <p:nvSpPr>
          <p:cNvPr id="62467" name="Text Placeholder 4"/>
          <p:cNvSpPr>
            <a:spLocks noGrp="1"/>
          </p:cNvSpPr>
          <p:nvPr>
            <p:ph type="body" sz="quarter" idx="3"/>
          </p:nvPr>
        </p:nvSpPr>
        <p:spPr>
          <a:xfrm>
            <a:off x="4648200" y="0"/>
            <a:ext cx="4041775" cy="639763"/>
          </a:xfrm>
        </p:spPr>
        <p:txBody>
          <a:bodyPr/>
          <a:lstStyle/>
          <a:p>
            <a:pPr eaLnBrk="1" hangingPunct="1"/>
            <a:r>
              <a:rPr lang="en-US"/>
              <a:t>   RDA Bibliographic Records</a:t>
            </a:r>
          </a:p>
        </p:txBody>
      </p:sp>
      <p:sp>
        <p:nvSpPr>
          <p:cNvPr id="62468" name="Content Placeholder 5"/>
          <p:cNvSpPr>
            <a:spLocks noGrp="1"/>
          </p:cNvSpPr>
          <p:nvPr>
            <p:ph sz="quarter" idx="4"/>
          </p:nvPr>
        </p:nvSpPr>
        <p:spPr>
          <a:xfrm>
            <a:off x="4343400" y="762000"/>
            <a:ext cx="4800600" cy="6096000"/>
          </a:xfrm>
        </p:spPr>
        <p:txBody>
          <a:bodyPr/>
          <a:lstStyle/>
          <a:p>
            <a:pPr eaLnBrk="1" hangingPunct="1">
              <a:buFont typeface="Arial" charset="0"/>
              <a:buNone/>
            </a:pPr>
            <a:r>
              <a:rPr lang="en-US" sz="2000" b="1" dirty="0">
                <a:solidFill>
                  <a:srgbClr val="FF0000"/>
                </a:solidFill>
              </a:rPr>
              <a:t>110 1_  Zambia</a:t>
            </a:r>
            <a:r>
              <a:rPr lang="en-US" sz="2000" dirty="0"/>
              <a:t>, $e enacting jurisdiction.</a:t>
            </a:r>
          </a:p>
          <a:p>
            <a:pPr eaLnBrk="1" hangingPunct="1">
              <a:buFont typeface="Arial" charset="0"/>
              <a:buNone/>
            </a:pPr>
            <a:r>
              <a:rPr lang="en-US" sz="2000" dirty="0"/>
              <a:t>240 10  Constitution (1996)</a:t>
            </a:r>
          </a:p>
          <a:p>
            <a:pPr eaLnBrk="1" hangingPunct="1">
              <a:spcAft>
                <a:spcPts val="800"/>
              </a:spcAft>
              <a:buFont typeface="Arial" charset="0"/>
              <a:buNone/>
            </a:pPr>
            <a:r>
              <a:rPr lang="en-US" sz="2000" dirty="0"/>
              <a:t>245 10  Constitution of the Republic of Zambia.</a:t>
            </a:r>
          </a:p>
          <a:p>
            <a:pPr eaLnBrk="1" hangingPunct="1">
              <a:buFont typeface="Arial" charset="0"/>
              <a:buNone/>
            </a:pPr>
            <a:r>
              <a:rPr lang="en-US" sz="2000" dirty="0"/>
              <a:t>100 1_  Kaela, Laurent C. W., $d 1950- $e author.</a:t>
            </a:r>
          </a:p>
          <a:p>
            <a:pPr eaLnBrk="1" hangingPunct="1">
              <a:buFont typeface="Arial" charset="0"/>
              <a:buNone/>
            </a:pPr>
            <a:r>
              <a:rPr lang="en-US" sz="2000" dirty="0"/>
              <a:t>245 10  Zambia national governance baseline survey : $b report / $c prepared for the Government of the Republic of Zambia by the Department of Political and Administrative Studies, University of Zambia ; </a:t>
            </a:r>
            <a:r>
              <a:rPr lang="it-IT" sz="2000" dirty="0"/>
              <a:t>Laurent C.W. Kaela, lead consultant</a:t>
            </a:r>
            <a:r>
              <a:rPr lang="en-US" sz="2000" dirty="0"/>
              <a:t>.</a:t>
            </a:r>
          </a:p>
          <a:p>
            <a:pPr eaLnBrk="1" hangingPunct="1">
              <a:buFont typeface="Arial" charset="0"/>
              <a:buNone/>
            </a:pPr>
            <a:r>
              <a:rPr lang="en-US" sz="2000" b="1" dirty="0">
                <a:solidFill>
                  <a:srgbClr val="FF0000"/>
                </a:solidFill>
              </a:rPr>
              <a:t>651 _0  Zambia </a:t>
            </a:r>
            <a:r>
              <a:rPr lang="en-US" sz="2000" dirty="0"/>
              <a:t>$x Politics and government.</a:t>
            </a:r>
          </a:p>
          <a:p>
            <a:pPr eaLnBrk="1" hangingPunct="1">
              <a:buFont typeface="Arial" charset="0"/>
              <a:buNone/>
            </a:pPr>
            <a:r>
              <a:rPr lang="en-US" sz="2000" b="1" dirty="0">
                <a:solidFill>
                  <a:srgbClr val="FF0000"/>
                </a:solidFill>
              </a:rPr>
              <a:t>710 1_  Zambia</a:t>
            </a:r>
            <a:r>
              <a:rPr lang="en-US" sz="2000" dirty="0"/>
              <a:t>.</a:t>
            </a:r>
          </a:p>
          <a:p>
            <a:pPr eaLnBrk="1" hangingPunct="1">
              <a:buFont typeface="Arial" charset="0"/>
              <a:buNone/>
            </a:pPr>
            <a:r>
              <a:rPr lang="en-US" sz="2000" dirty="0"/>
              <a:t>710 2_  University of Zambia. $b  Department of Political and Administrative Studies, $e author.</a:t>
            </a:r>
          </a:p>
        </p:txBody>
      </p:sp>
      <p:sp>
        <p:nvSpPr>
          <p:cNvPr id="9" name="Rectangle 8"/>
          <p:cNvSpPr/>
          <p:nvPr/>
        </p:nvSpPr>
        <p:spPr>
          <a:xfrm>
            <a:off x="4267200" y="762000"/>
            <a:ext cx="4876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4267200" y="2239963"/>
            <a:ext cx="4876800" cy="46180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0" y="762000"/>
            <a:ext cx="4214813" cy="6096000"/>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Slide Number Placeholder 11"/>
          <p:cNvSpPr>
            <a:spLocks noGrp="1"/>
          </p:cNvSpPr>
          <p:nvPr>
            <p:ph type="sldNum" sz="quarter" idx="12"/>
          </p:nvPr>
        </p:nvSpPr>
        <p:spPr/>
        <p:txBody>
          <a:bodyPr/>
          <a:lstStyle/>
          <a:p>
            <a:pPr>
              <a:defRPr/>
            </a:pPr>
            <a:fld id="{FA5D5E6A-DDCF-493A-9F77-B3A1D19E1AB0}"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Content Placeholder 2"/>
          <p:cNvSpPr>
            <a:spLocks noGrp="1"/>
          </p:cNvSpPr>
          <p:nvPr>
            <p:ph idx="1"/>
          </p:nvPr>
        </p:nvSpPr>
        <p:spPr>
          <a:xfrm>
            <a:off x="457200" y="1752600"/>
            <a:ext cx="8229600" cy="4525963"/>
          </a:xfrm>
        </p:spPr>
        <p:txBody>
          <a:bodyPr/>
          <a:lstStyle/>
          <a:p>
            <a:pPr algn="ctr" eaLnBrk="1" hangingPunct="1">
              <a:buFont typeface="Arial" charset="0"/>
              <a:buNone/>
            </a:pPr>
            <a:r>
              <a:rPr lang="en-US" sz="4000">
                <a:solidFill>
                  <a:srgbClr val="7030A0"/>
                </a:solidFill>
              </a:rPr>
              <a:t>Exercises</a:t>
            </a:r>
          </a:p>
          <a:p>
            <a:pPr algn="ctr" eaLnBrk="1" hangingPunct="1">
              <a:buFont typeface="Arial" charset="0"/>
              <a:buNone/>
            </a:pPr>
            <a:endParaRPr lang="en-US" sz="4000">
              <a:solidFill>
                <a:srgbClr val="7030A0"/>
              </a:solidFill>
            </a:endParaRPr>
          </a:p>
          <a:p>
            <a:pPr algn="ctr" eaLnBrk="1" hangingPunct="1">
              <a:buFont typeface="Arial" charset="0"/>
              <a:buNone/>
            </a:pPr>
            <a:r>
              <a:rPr lang="en-US" sz="4000">
                <a:solidFill>
                  <a:srgbClr val="7030A0"/>
                </a:solidFill>
              </a:rPr>
              <a:t>MARC Coding</a:t>
            </a:r>
          </a:p>
        </p:txBody>
      </p:sp>
      <p:sp>
        <p:nvSpPr>
          <p:cNvPr id="6" name="Slide Number Placeholder 5"/>
          <p:cNvSpPr>
            <a:spLocks noGrp="1"/>
          </p:cNvSpPr>
          <p:nvPr>
            <p:ph type="sldNum" sz="quarter" idx="12"/>
          </p:nvPr>
        </p:nvSpPr>
        <p:spPr/>
        <p:txBody>
          <a:bodyPr/>
          <a:lstStyle/>
          <a:p>
            <a:pPr>
              <a:defRPr/>
            </a:pPr>
            <a:fld id="{3FB60AD7-8D9D-4F6B-BA45-85F52AD2F567}" type="slidenum">
              <a:rPr lang="en-US"/>
              <a:pPr>
                <a:defRPr/>
              </a:pPr>
              <a:t>25</a:t>
            </a:fld>
            <a:endParaRPr lang="en-US"/>
          </a:p>
        </p:txBody>
      </p:sp>
      <p:sp>
        <p:nvSpPr>
          <p:cNvPr id="4" name="Footer Placeholder 3"/>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457200" y="304800"/>
            <a:ext cx="8229600" cy="639763"/>
          </a:xfrm>
        </p:spPr>
        <p:txBody>
          <a:bodyPr/>
          <a:lstStyle/>
          <a:p>
            <a:pPr eaLnBrk="1" hangingPunct="1"/>
            <a:r>
              <a:rPr lang="en-US" sz="3000"/>
              <a:t>Which, if any, of the following access points would be incorrectly coded in an authority record?</a:t>
            </a:r>
          </a:p>
        </p:txBody>
      </p:sp>
      <p:sp>
        <p:nvSpPr>
          <p:cNvPr id="4" name="Content Placeholder 3"/>
          <p:cNvSpPr>
            <a:spLocks noGrp="1"/>
          </p:cNvSpPr>
          <p:nvPr>
            <p:ph sz="half" idx="2"/>
          </p:nvPr>
        </p:nvSpPr>
        <p:spPr>
          <a:xfrm>
            <a:off x="457200" y="1295400"/>
            <a:ext cx="8305800" cy="5562600"/>
          </a:xfrm>
        </p:spPr>
        <p:txBody>
          <a:bodyPr rtlCol="0">
            <a:normAutofit lnSpcReduction="10000"/>
          </a:bodyPr>
          <a:lstStyle/>
          <a:p>
            <a:pPr eaLnBrk="1" fontAlgn="auto" hangingPunct="1">
              <a:spcAft>
                <a:spcPts val="0"/>
              </a:spcAft>
              <a:buFont typeface="Arial" pitchFamily="34" charset="0"/>
              <a:buNone/>
              <a:defRPr/>
            </a:pPr>
            <a:r>
              <a:rPr lang="en-US" dirty="0"/>
              <a:t>151	Missouri</a:t>
            </a:r>
          </a:p>
          <a:p>
            <a:pPr eaLnBrk="1" fontAlgn="auto" hangingPunct="1">
              <a:spcAft>
                <a:spcPts val="0"/>
              </a:spcAft>
              <a:buFont typeface="Arial" pitchFamily="34" charset="0"/>
              <a:buNone/>
              <a:defRPr/>
            </a:pPr>
            <a:r>
              <a:rPr lang="en-US" dirty="0"/>
              <a:t>110 1_	Las Vegas (Nev.). $b Office of Business Development</a:t>
            </a:r>
          </a:p>
          <a:p>
            <a:pPr eaLnBrk="1" fontAlgn="auto" hangingPunct="1">
              <a:spcAft>
                <a:spcPts val="0"/>
              </a:spcAft>
              <a:buFont typeface="Arial" pitchFamily="34" charset="0"/>
              <a:buNone/>
              <a:defRPr/>
            </a:pPr>
            <a:r>
              <a:rPr lang="en-US" dirty="0"/>
              <a:t>151	Emerald People's Utility District (Or.)</a:t>
            </a:r>
          </a:p>
          <a:p>
            <a:pPr eaLnBrk="1" fontAlgn="auto" hangingPunct="1">
              <a:spcAft>
                <a:spcPts val="0"/>
              </a:spcAft>
              <a:buFont typeface="Arial" pitchFamily="34" charset="0"/>
              <a:buNone/>
              <a:defRPr/>
            </a:pPr>
            <a:r>
              <a:rPr lang="en-US" dirty="0"/>
              <a:t>410 2_	Republic of Botswana</a:t>
            </a:r>
          </a:p>
          <a:p>
            <a:pPr eaLnBrk="1" fontAlgn="auto" hangingPunct="1">
              <a:spcAft>
                <a:spcPts val="0"/>
              </a:spcAft>
              <a:buFont typeface="Arial" pitchFamily="34" charset="0"/>
              <a:buNone/>
              <a:defRPr/>
            </a:pPr>
            <a:r>
              <a:rPr lang="en-US" dirty="0"/>
              <a:t>410 1_	Government of Belize</a:t>
            </a:r>
          </a:p>
          <a:p>
            <a:pPr eaLnBrk="1" fontAlgn="auto" hangingPunct="1">
              <a:spcAft>
                <a:spcPts val="0"/>
              </a:spcAft>
              <a:buFont typeface="Arial" pitchFamily="34" charset="0"/>
              <a:buNone/>
              <a:defRPr/>
            </a:pPr>
            <a:r>
              <a:rPr lang="en-US" dirty="0"/>
              <a:t>151	Canada. $b Embassy (France)</a:t>
            </a:r>
          </a:p>
          <a:p>
            <a:pPr eaLnBrk="1" fontAlgn="auto" hangingPunct="1">
              <a:spcAft>
                <a:spcPts val="0"/>
              </a:spcAft>
              <a:buFont typeface="Arial" pitchFamily="34" charset="0"/>
              <a:buNone/>
              <a:defRPr/>
            </a:pPr>
            <a:r>
              <a:rPr lang="en-US" dirty="0"/>
              <a:t>410 2_	N.S.W.</a:t>
            </a:r>
          </a:p>
          <a:p>
            <a:pPr eaLnBrk="1" fontAlgn="auto" hangingPunct="1">
              <a:spcAft>
                <a:spcPts val="0"/>
              </a:spcAft>
              <a:buFont typeface="Arial" pitchFamily="34" charset="0"/>
              <a:buNone/>
              <a:defRPr/>
            </a:pPr>
            <a:r>
              <a:rPr lang="en-US" dirty="0"/>
              <a:t>110 2_	Toronto Board of Education</a:t>
            </a:r>
          </a:p>
          <a:p>
            <a:pPr eaLnBrk="1" fontAlgn="auto" hangingPunct="1">
              <a:spcAft>
                <a:spcPts val="0"/>
              </a:spcAft>
              <a:buFont typeface="Arial" pitchFamily="34" charset="0"/>
              <a:buNone/>
              <a:defRPr/>
            </a:pPr>
            <a:r>
              <a:rPr lang="en-US" dirty="0"/>
              <a:t>151	Ontario International Airport (Calif.)</a:t>
            </a:r>
          </a:p>
          <a:p>
            <a:pPr eaLnBrk="1" fontAlgn="auto" hangingPunct="1">
              <a:spcAft>
                <a:spcPts val="0"/>
              </a:spcAft>
              <a:buFont typeface="Arial" pitchFamily="34" charset="0"/>
              <a:buNone/>
              <a:defRPr/>
            </a:pPr>
            <a:r>
              <a:rPr lang="en-US" dirty="0"/>
              <a:t>110 2_	Skagit Soil Conservation District (Wash.)</a:t>
            </a:r>
          </a:p>
          <a:p>
            <a:pPr eaLnBrk="1" fontAlgn="auto" hangingPunct="1">
              <a:spcAft>
                <a:spcPts val="0"/>
              </a:spcAft>
              <a:buFont typeface="Arial" pitchFamily="34" charset="0"/>
              <a:buNone/>
              <a:defRPr/>
            </a:pPr>
            <a:r>
              <a:rPr lang="en-US" dirty="0"/>
              <a:t>451	Chicago (Ill.). $b </a:t>
            </a:r>
            <a:r>
              <a:rPr lang="en-US" dirty="0" err="1"/>
              <a:t>Wrigleyville</a:t>
            </a:r>
            <a:endParaRPr lang="en-US" dirty="0"/>
          </a:p>
          <a:p>
            <a:pPr eaLnBrk="1" fontAlgn="auto" hangingPunct="1">
              <a:spcAft>
                <a:spcPts val="0"/>
              </a:spcAft>
              <a:buFont typeface="Arial" pitchFamily="34" charset="0"/>
              <a:buNone/>
              <a:defRPr/>
            </a:pPr>
            <a:r>
              <a:rPr lang="en-US" dirty="0"/>
              <a:t>151	Anchorage School District (Alaska)</a:t>
            </a:r>
          </a:p>
          <a:p>
            <a:pPr eaLnBrk="1" fontAlgn="auto" hangingPunct="1">
              <a:spcAft>
                <a:spcPts val="0"/>
              </a:spcAft>
              <a:buFont typeface="Arial" pitchFamily="34" charset="0"/>
              <a:buNone/>
              <a:defRPr/>
            </a:pPr>
            <a:r>
              <a:rPr lang="en-US" dirty="0"/>
              <a:t>151	Algeria (Provisional government, 1958-1962)</a:t>
            </a:r>
          </a:p>
        </p:txBody>
      </p:sp>
      <p:sp>
        <p:nvSpPr>
          <p:cNvPr id="7" name="Slide Number Placeholder 6"/>
          <p:cNvSpPr>
            <a:spLocks noGrp="1"/>
          </p:cNvSpPr>
          <p:nvPr>
            <p:ph type="sldNum" sz="quarter" idx="12"/>
          </p:nvPr>
        </p:nvSpPr>
        <p:spPr/>
        <p:txBody>
          <a:bodyPr/>
          <a:lstStyle/>
          <a:p>
            <a:pPr>
              <a:defRPr/>
            </a:pPr>
            <a:fld id="{BE12F1DA-B58D-4CFB-835E-F338826697F6}" type="slidenum">
              <a:rPr lang="en-US"/>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457200" y="228600"/>
            <a:ext cx="8229600" cy="487363"/>
          </a:xfrm>
        </p:spPr>
        <p:txBody>
          <a:bodyPr/>
          <a:lstStyle/>
          <a:p>
            <a:pPr eaLnBrk="1" hangingPunct="1"/>
            <a:r>
              <a:rPr lang="en-US" sz="3500"/>
              <a:t>Based on this NAR ...</a:t>
            </a:r>
          </a:p>
        </p:txBody>
      </p:sp>
      <p:sp>
        <p:nvSpPr>
          <p:cNvPr id="6" name="Slide Number Placeholder 5"/>
          <p:cNvSpPr>
            <a:spLocks noGrp="1"/>
          </p:cNvSpPr>
          <p:nvPr>
            <p:ph type="sldNum" sz="quarter" idx="12"/>
          </p:nvPr>
        </p:nvSpPr>
        <p:spPr/>
        <p:txBody>
          <a:bodyPr/>
          <a:lstStyle/>
          <a:p>
            <a:pPr>
              <a:defRPr/>
            </a:pPr>
            <a:fld id="{13EC9ABD-1D0C-42F8-987D-FC6A048C32E2}" type="slidenum">
              <a:rPr lang="en-US"/>
              <a:pPr>
                <a:defRPr/>
              </a:pPr>
              <a:t>27</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pic>
        <p:nvPicPr>
          <p:cNvPr id="68612" name="Picture 2"/>
          <p:cNvPicPr>
            <a:picLocks noChangeAspect="1" noChangeArrowheads="1"/>
          </p:cNvPicPr>
          <p:nvPr/>
        </p:nvPicPr>
        <p:blipFill>
          <a:blip r:embed="rId3"/>
          <a:srcRect/>
          <a:stretch>
            <a:fillRect/>
          </a:stretch>
        </p:blipFill>
        <p:spPr bwMode="auto">
          <a:xfrm>
            <a:off x="533400" y="762000"/>
            <a:ext cx="8021638" cy="542131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304800" y="304800"/>
            <a:ext cx="8382000" cy="639763"/>
          </a:xfrm>
        </p:spPr>
        <p:txBody>
          <a:bodyPr/>
          <a:lstStyle/>
          <a:p>
            <a:pPr eaLnBrk="1" hangingPunct="1"/>
            <a:r>
              <a:rPr lang="en-US" sz="3500"/>
              <a:t>... is there anything wrong with the MARC coding in this bibliographic record?</a:t>
            </a:r>
          </a:p>
        </p:txBody>
      </p:sp>
      <p:pic>
        <p:nvPicPr>
          <p:cNvPr id="70658" name="Picture 3" descr="ScreenShot626.bmp"/>
          <p:cNvPicPr>
            <a:picLocks noChangeAspect="1"/>
          </p:cNvPicPr>
          <p:nvPr/>
        </p:nvPicPr>
        <p:blipFill>
          <a:blip r:embed="rId3"/>
          <a:srcRect/>
          <a:stretch>
            <a:fillRect/>
          </a:stretch>
        </p:blipFill>
        <p:spPr bwMode="auto">
          <a:xfrm>
            <a:off x="457200" y="1295400"/>
            <a:ext cx="8169275" cy="5273675"/>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95EF3424-5E1B-4A8C-8936-3877A4829A04}" type="slidenum">
              <a:rPr lang="en-US"/>
              <a:pPr>
                <a:defRPr/>
              </a:pPr>
              <a:t>28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a:t>Preferred Name for Place</a:t>
            </a:r>
          </a:p>
        </p:txBody>
      </p:sp>
      <p:sp>
        <p:nvSpPr>
          <p:cNvPr id="72706" name="Content Placeholder 2"/>
          <p:cNvSpPr>
            <a:spLocks noGrp="1"/>
          </p:cNvSpPr>
          <p:nvPr>
            <p:ph idx="1"/>
          </p:nvPr>
        </p:nvSpPr>
        <p:spPr/>
        <p:txBody>
          <a:bodyPr/>
          <a:lstStyle/>
          <a:p>
            <a:pPr eaLnBrk="1" hangingPunct="1">
              <a:buFont typeface="Arial" charset="0"/>
              <a:buNone/>
            </a:pPr>
            <a:r>
              <a:rPr lang="en-US"/>
              <a:t>RDA 16.2.2</a:t>
            </a:r>
          </a:p>
          <a:p>
            <a:pPr eaLnBrk="1" hangingPunct="1">
              <a:buFont typeface="Arial" charset="0"/>
              <a:buNone/>
            </a:pPr>
            <a:r>
              <a:rPr lang="en-US"/>
              <a:t>Name or form of name chosen to identify a place.</a:t>
            </a:r>
          </a:p>
          <a:p>
            <a:pPr lvl="1" eaLnBrk="1" hangingPunct="1">
              <a:buFont typeface="Arial" charset="0"/>
              <a:buNone/>
            </a:pPr>
            <a:r>
              <a:rPr lang="en-US"/>
              <a:t> The preferred name is used</a:t>
            </a:r>
          </a:p>
          <a:p>
            <a:pPr lvl="2" eaLnBrk="1" hangingPunct="1"/>
            <a:r>
              <a:rPr lang="en-US"/>
              <a:t> as the conventional name of a government, etc., </a:t>
            </a:r>
          </a:p>
          <a:p>
            <a:pPr lvl="2" eaLnBrk="1" hangingPunct="1"/>
            <a:r>
              <a:rPr lang="en-US"/>
              <a:t> as an addition to the name of a family, a corporate body, a conference, etc., or a work, </a:t>
            </a:r>
          </a:p>
          <a:p>
            <a:pPr lvl="2" eaLnBrk="1" hangingPunct="1"/>
            <a:r>
              <a:rPr lang="en-US"/>
              <a:t>to record a place associated with </a:t>
            </a:r>
            <a:r>
              <a:rPr lang="en-US" dirty="0"/>
              <a:t>an agent or </a:t>
            </a:r>
            <a:r>
              <a:rPr lang="en-US"/>
              <a:t>a work</a:t>
            </a:r>
          </a:p>
        </p:txBody>
      </p:sp>
      <p:sp>
        <p:nvSpPr>
          <p:cNvPr id="6" name="Slide Number Placeholder 5"/>
          <p:cNvSpPr>
            <a:spLocks noGrp="1"/>
          </p:cNvSpPr>
          <p:nvPr>
            <p:ph type="sldNum" sz="quarter" idx="12"/>
          </p:nvPr>
        </p:nvSpPr>
        <p:spPr/>
        <p:txBody>
          <a:bodyPr/>
          <a:lstStyle/>
          <a:p>
            <a:pPr>
              <a:defRPr/>
            </a:pPr>
            <a:fld id="{2A481094-EA66-467B-9A2C-2EDBF7340847}" type="slidenum">
              <a:rPr lang="en-US"/>
              <a:pPr>
                <a:defRPr/>
              </a:pPr>
              <a:t>29</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Sources for the Preferred Name </a:t>
            </a:r>
            <a:br>
              <a:rPr lang="en-US" dirty="0"/>
            </a:br>
            <a:r>
              <a:rPr lang="en-US" dirty="0"/>
              <a:t>(RDA 16.2.2.2)</a:t>
            </a:r>
          </a:p>
        </p:txBody>
      </p:sp>
      <p:sp>
        <p:nvSpPr>
          <p:cNvPr id="3" name="Content Placeholder 2"/>
          <p:cNvSpPr>
            <a:spLocks noGrp="1"/>
          </p:cNvSpPr>
          <p:nvPr>
            <p:ph idx="1"/>
          </p:nvPr>
        </p:nvSpPr>
        <p:spPr>
          <a:xfrm>
            <a:off x="457200" y="1828800"/>
            <a:ext cx="8229600" cy="4525963"/>
          </a:xfrm>
        </p:spPr>
        <p:txBody>
          <a:bodyPr rtlCol="0">
            <a:normAutofit/>
          </a:bodyPr>
          <a:lstStyle/>
          <a:p>
            <a:pPr eaLnBrk="1" fontAlgn="auto" hangingPunct="1">
              <a:spcAft>
                <a:spcPts val="0"/>
              </a:spcAft>
              <a:buFont typeface="Arial" pitchFamily="34" charset="0"/>
              <a:buNone/>
              <a:defRPr/>
            </a:pPr>
            <a:r>
              <a:rPr lang="en-US" dirty="0"/>
              <a:t>Sources (in order of preference)</a:t>
            </a:r>
          </a:p>
          <a:p>
            <a:pPr marL="971550" lvl="1" indent="-514350" eaLnBrk="1" fontAlgn="auto" hangingPunct="1">
              <a:spcAft>
                <a:spcPts val="0"/>
              </a:spcAft>
              <a:buFont typeface="Arial" pitchFamily="34" charset="0"/>
              <a:buAutoNum type="alphaLcParenR"/>
              <a:defRPr/>
            </a:pPr>
            <a:r>
              <a:rPr lang="en-US" dirty="0"/>
              <a:t>gazetteers and other reference sources in the language preferred by the agency creating the data</a:t>
            </a:r>
          </a:p>
          <a:p>
            <a:pPr marL="971550" lvl="1" indent="-514350" eaLnBrk="1" fontAlgn="auto" hangingPunct="1">
              <a:spcAft>
                <a:spcPts val="0"/>
              </a:spcAft>
              <a:buFont typeface="Arial" pitchFamily="34" charset="0"/>
              <a:buAutoNum type="alphaLcParenR"/>
              <a:defRPr/>
            </a:pPr>
            <a:r>
              <a:rPr lang="en-US" dirty="0"/>
              <a:t>gazetteers and other reference sources issued in the jurisdiction in which the place is located in the official language or languages of that jurisdiction</a:t>
            </a:r>
          </a:p>
          <a:p>
            <a:pPr lvl="1" eaLnBrk="1" fontAlgn="auto" hangingPunct="1">
              <a:spcAft>
                <a:spcPts val="0"/>
              </a:spcAft>
              <a:buFont typeface="Arial" pitchFamily="34" charset="0"/>
              <a:buChar char="–"/>
              <a:defRPr/>
            </a:pPr>
            <a:endParaRPr lang="en-US" dirty="0"/>
          </a:p>
          <a:p>
            <a:pPr lvl="1" eaLnBrk="1" fontAlgn="auto" hangingPunct="1">
              <a:spcAft>
                <a:spcPts val="0"/>
              </a:spcAft>
              <a:buFont typeface="Arial" pitchFamily="34" charset="0"/>
              <a:buChar char="–"/>
              <a:defRPr/>
            </a:pPr>
            <a:endParaRPr lang="en-US" dirty="0"/>
          </a:p>
        </p:txBody>
      </p:sp>
      <p:sp>
        <p:nvSpPr>
          <p:cNvPr id="6" name="Slide Number Placeholder 5"/>
          <p:cNvSpPr>
            <a:spLocks noGrp="1"/>
          </p:cNvSpPr>
          <p:nvPr>
            <p:ph type="sldNum" sz="quarter" idx="12"/>
          </p:nvPr>
        </p:nvSpPr>
        <p:spPr/>
        <p:txBody>
          <a:bodyPr/>
          <a:lstStyle/>
          <a:p>
            <a:pPr>
              <a:defRPr/>
            </a:pPr>
            <a:fld id="{DACF8220-9A6F-4177-B1A0-5C36BE358289}" type="slidenum">
              <a:rPr lang="en-US"/>
              <a:pPr>
                <a:defRPr/>
              </a:pPr>
              <a:t>30</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pPr eaLnBrk="1" hangingPunct="1"/>
            <a:r>
              <a:rPr lang="en-US"/>
              <a:t>LC-PCC PS for 16.2.2.2 </a:t>
            </a:r>
          </a:p>
        </p:txBody>
      </p:sp>
      <p:sp>
        <p:nvSpPr>
          <p:cNvPr id="4" name="Content Placeholder 3"/>
          <p:cNvSpPr>
            <a:spLocks noGrp="1"/>
          </p:cNvSpPr>
          <p:nvPr>
            <p:ph idx="1"/>
          </p:nvPr>
        </p:nvSpPr>
        <p:spPr>
          <a:xfrm>
            <a:off x="421105" y="1429670"/>
            <a:ext cx="8229600" cy="5257800"/>
          </a:xfrm>
        </p:spPr>
        <p:txBody>
          <a:bodyPr rtlCol="0">
            <a:normAutofit fontScale="85000" lnSpcReduction="10000"/>
          </a:bodyPr>
          <a:lstStyle/>
          <a:p>
            <a:pPr eaLnBrk="1" fontAlgn="auto" hangingPunct="1">
              <a:spcAft>
                <a:spcPts val="0"/>
              </a:spcAft>
              <a:buFont typeface="Arial" pitchFamily="34" charset="0"/>
              <a:buChar char="•"/>
              <a:defRPr/>
            </a:pPr>
            <a:r>
              <a:rPr lang="en-US" dirty="0"/>
              <a:t>U.S.: base preferred name on form found in GNIS</a:t>
            </a:r>
          </a:p>
          <a:p>
            <a:pPr eaLnBrk="1" fontAlgn="auto" hangingPunct="1">
              <a:spcAft>
                <a:spcPts val="0"/>
              </a:spcAft>
              <a:buFont typeface="Arial" pitchFamily="34" charset="0"/>
              <a:buChar char="•"/>
              <a:defRPr/>
            </a:pPr>
            <a:r>
              <a:rPr lang="en-US" dirty="0"/>
              <a:t>Australia: base on form found in </a:t>
            </a:r>
            <a:r>
              <a:rPr lang="en-US" dirty="0" err="1"/>
              <a:t>Geoscience</a:t>
            </a:r>
            <a:r>
              <a:rPr lang="en-US" dirty="0"/>
              <a:t> Australia Place Name Search</a:t>
            </a:r>
          </a:p>
          <a:p>
            <a:pPr eaLnBrk="1" fontAlgn="auto" hangingPunct="1">
              <a:spcAft>
                <a:spcPts val="0"/>
              </a:spcAft>
              <a:buFont typeface="Arial" pitchFamily="34" charset="0"/>
              <a:buChar char="•"/>
              <a:defRPr/>
            </a:pPr>
            <a:r>
              <a:rPr lang="en-US" dirty="0"/>
              <a:t>Canada: base on form found in </a:t>
            </a:r>
            <a:r>
              <a:rPr lang="pt-BR" dirty="0"/>
              <a:t>Canadian Geographical Names Data Base</a:t>
            </a:r>
          </a:p>
          <a:p>
            <a:pPr eaLnBrk="1" fontAlgn="auto" hangingPunct="1">
              <a:spcAft>
                <a:spcPts val="0"/>
              </a:spcAft>
              <a:buFont typeface="Arial" pitchFamily="34" charset="0"/>
              <a:buChar char="•"/>
              <a:defRPr/>
            </a:pPr>
            <a:r>
              <a:rPr lang="pt-BR" dirty="0"/>
              <a:t>Great Britain: base on form found in </a:t>
            </a:r>
            <a:r>
              <a:rPr lang="en-US" dirty="0"/>
              <a:t>Ordnance Survey gazetteer or Geographic Names Server (GNS)</a:t>
            </a:r>
          </a:p>
          <a:p>
            <a:pPr eaLnBrk="1" fontAlgn="auto" hangingPunct="1">
              <a:spcAft>
                <a:spcPts val="0"/>
              </a:spcAft>
              <a:buFont typeface="Arial" pitchFamily="34" charset="0"/>
              <a:buChar char="•"/>
              <a:defRPr/>
            </a:pPr>
            <a:r>
              <a:rPr lang="en-US" dirty="0"/>
              <a:t>N.Z.: base on form found in New Zealand Gazetteer of Place Names</a:t>
            </a:r>
          </a:p>
          <a:p>
            <a:pPr eaLnBrk="1" fontAlgn="auto" hangingPunct="1">
              <a:spcAft>
                <a:spcPts val="0"/>
              </a:spcAft>
              <a:buFont typeface="Arial" pitchFamily="34" charset="0"/>
              <a:buChar char="•"/>
              <a:defRPr/>
            </a:pPr>
            <a:r>
              <a:rPr lang="en-US" dirty="0"/>
              <a:t>Other names: base on the form found in the resource being cataloged together with a consideration of the form found in the Geographic Names Server</a:t>
            </a:r>
          </a:p>
        </p:txBody>
      </p:sp>
      <p:sp>
        <p:nvSpPr>
          <p:cNvPr id="7" name="Slide Number Placeholder 6"/>
          <p:cNvSpPr>
            <a:spLocks noGrp="1"/>
          </p:cNvSpPr>
          <p:nvPr>
            <p:ph type="sldNum" sz="quarter" idx="12"/>
          </p:nvPr>
        </p:nvSpPr>
        <p:spPr/>
        <p:txBody>
          <a:bodyPr/>
          <a:lstStyle/>
          <a:p>
            <a:pPr>
              <a:defRPr/>
            </a:pPr>
            <a:fld id="{033936C3-272A-4063-B1FA-AFF63121C8CF}" type="slidenum">
              <a:rPr lang="en-US"/>
              <a:pPr>
                <a:defRPr/>
              </a:pPr>
              <a:t>31</a:t>
            </a:fld>
            <a:endParaRPr lang="en-US" dirty="0"/>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CDEC0E-9298-EFE8-5E74-2EFA8E524022}"/>
              </a:ext>
            </a:extLst>
          </p:cNvPr>
          <p:cNvPicPr>
            <a:picLocks noChangeAspect="1"/>
          </p:cNvPicPr>
          <p:nvPr/>
        </p:nvPicPr>
        <p:blipFill>
          <a:blip r:embed="rId3"/>
          <a:stretch>
            <a:fillRect/>
          </a:stretch>
        </p:blipFill>
        <p:spPr>
          <a:xfrm>
            <a:off x="482600" y="1529824"/>
            <a:ext cx="8178799" cy="3639566"/>
          </a:xfrm>
          <a:prstGeom prst="rect">
            <a:avLst/>
          </a:prstGeom>
        </p:spPr>
      </p:pic>
      <p:sp>
        <p:nvSpPr>
          <p:cNvPr id="4" name="Footer Placeholder 3"/>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defRPr/>
            </a:pPr>
            <a:r>
              <a:rPr lang="en-US" kern="1200">
                <a:solidFill>
                  <a:schemeClr val="tx1">
                    <a:tint val="75000"/>
                  </a:schemeClr>
                </a:solidFill>
                <a:latin typeface="+mn-lt"/>
                <a:ea typeface="+mn-ea"/>
                <a:cs typeface="+mn-cs"/>
              </a:rPr>
              <a:t>Module 5. Describing Places</a:t>
            </a:r>
          </a:p>
        </p:txBody>
      </p:sp>
      <p:sp>
        <p:nvSpPr>
          <p:cNvPr id="5" name="Slide Number Placeholder 4"/>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A2ABA4A7-EC2C-472A-AD4D-DA7EEBE666F5}" type="slidenum">
              <a:rPr lang="en-US" smtClean="0"/>
              <a:pPr>
                <a:spcAft>
                  <a:spcPts val="600"/>
                </a:spcAft>
                <a:defRPr/>
              </a:pPr>
              <a:t>32</a:t>
            </a:fld>
            <a:endParaRPr lang="en-US"/>
          </a:p>
        </p:txBody>
      </p:sp>
      <p:pic>
        <p:nvPicPr>
          <p:cNvPr id="11" name="Picture 10">
            <a:extLst>
              <a:ext uri="{FF2B5EF4-FFF2-40B4-BE49-F238E27FC236}">
                <a16:creationId xmlns:a16="http://schemas.microsoft.com/office/drawing/2014/main" id="{DEAC7114-9D47-7968-29CE-081F205586BE}"/>
              </a:ext>
            </a:extLst>
          </p:cNvPr>
          <p:cNvPicPr>
            <a:picLocks noChangeAspect="1"/>
          </p:cNvPicPr>
          <p:nvPr/>
        </p:nvPicPr>
        <p:blipFill>
          <a:blip r:embed="rId4"/>
          <a:stretch>
            <a:fillRect/>
          </a:stretch>
        </p:blipFill>
        <p:spPr>
          <a:xfrm>
            <a:off x="482600" y="501648"/>
            <a:ext cx="7994332" cy="560070"/>
          </a:xfrm>
          <a:prstGeom prst="rect">
            <a:avLst/>
          </a:prstGeom>
        </p:spPr>
      </p:pic>
      <p:sp>
        <p:nvSpPr>
          <p:cNvPr id="13" name="TextBox 12">
            <a:extLst>
              <a:ext uri="{FF2B5EF4-FFF2-40B4-BE49-F238E27FC236}">
                <a16:creationId xmlns:a16="http://schemas.microsoft.com/office/drawing/2014/main" id="{3A765527-7382-1C2F-ABA5-02C75BDF337B}"/>
              </a:ext>
            </a:extLst>
          </p:cNvPr>
          <p:cNvSpPr txBox="1"/>
          <p:nvPr/>
        </p:nvSpPr>
        <p:spPr>
          <a:xfrm>
            <a:off x="482601" y="5637496"/>
            <a:ext cx="8178798" cy="400110"/>
          </a:xfrm>
          <a:prstGeom prst="rect">
            <a:avLst/>
          </a:prstGeom>
          <a:noFill/>
        </p:spPr>
        <p:txBody>
          <a:bodyPr wrap="square" rtlCol="0">
            <a:spAutoFit/>
          </a:bodyPr>
          <a:lstStyle/>
          <a:p>
            <a:r>
              <a:rPr lang="en-US" sz="2000" dirty="0"/>
              <a:t>https://www.usgs.gov/tools/geographic-names-information-system-gnis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8CF69F63-B1B7-4D7C-9763-81D94731EB8B}" type="slidenum">
              <a:rPr lang="en-US"/>
              <a:pPr>
                <a:defRPr/>
              </a:pPr>
              <a:t>33</a:t>
            </a:fld>
            <a:endParaRPr lang="en-US"/>
          </a:p>
        </p:txBody>
      </p:sp>
      <p:pic>
        <p:nvPicPr>
          <p:cNvPr id="3" name="Picture 2">
            <a:extLst>
              <a:ext uri="{FF2B5EF4-FFF2-40B4-BE49-F238E27FC236}">
                <a16:creationId xmlns:a16="http://schemas.microsoft.com/office/drawing/2014/main" id="{D83D4BFA-4896-B072-5B40-548057635FA0}"/>
              </a:ext>
            </a:extLst>
          </p:cNvPr>
          <p:cNvPicPr>
            <a:picLocks noChangeAspect="1"/>
          </p:cNvPicPr>
          <p:nvPr/>
        </p:nvPicPr>
        <p:blipFill>
          <a:blip r:embed="rId3"/>
          <a:stretch>
            <a:fillRect/>
          </a:stretch>
        </p:blipFill>
        <p:spPr>
          <a:xfrm>
            <a:off x="0" y="136525"/>
            <a:ext cx="9144000" cy="4104711"/>
          </a:xfrm>
          <a:prstGeom prst="rect">
            <a:avLst/>
          </a:prstGeom>
        </p:spPr>
      </p:pic>
      <p:pic>
        <p:nvPicPr>
          <p:cNvPr id="5" name="Picture 4">
            <a:extLst>
              <a:ext uri="{FF2B5EF4-FFF2-40B4-BE49-F238E27FC236}">
                <a16:creationId xmlns:a16="http://schemas.microsoft.com/office/drawing/2014/main" id="{581B26C2-06C6-F0B4-FE33-8AC8914EF044}"/>
              </a:ext>
            </a:extLst>
          </p:cNvPr>
          <p:cNvPicPr>
            <a:picLocks noChangeAspect="1"/>
          </p:cNvPicPr>
          <p:nvPr/>
        </p:nvPicPr>
        <p:blipFill>
          <a:blip r:embed="rId4"/>
          <a:stretch>
            <a:fillRect/>
          </a:stretch>
        </p:blipFill>
        <p:spPr>
          <a:xfrm>
            <a:off x="0" y="4360563"/>
            <a:ext cx="9144000" cy="2178349"/>
          </a:xfrm>
          <a:prstGeom prst="rect">
            <a:avLst/>
          </a:prstGeom>
        </p:spPr>
      </p:pic>
      <p:sp>
        <p:nvSpPr>
          <p:cNvPr id="7" name="TextBox 3">
            <a:extLst>
              <a:ext uri="{FF2B5EF4-FFF2-40B4-BE49-F238E27FC236}">
                <a16:creationId xmlns:a16="http://schemas.microsoft.com/office/drawing/2014/main" id="{75778D01-8288-84FD-E41F-D3A14CBF1BD1}"/>
              </a:ext>
            </a:extLst>
          </p:cNvPr>
          <p:cNvSpPr txBox="1">
            <a:spLocks noChangeArrowheads="1"/>
          </p:cNvSpPr>
          <p:nvPr/>
        </p:nvSpPr>
        <p:spPr bwMode="auto">
          <a:xfrm>
            <a:off x="2133600" y="1066800"/>
            <a:ext cx="2667000" cy="369888"/>
          </a:xfrm>
          <a:prstGeom prst="rect">
            <a:avLst/>
          </a:prstGeom>
          <a:noFill/>
          <a:ln w="28575">
            <a:solidFill>
              <a:srgbClr val="FF0000"/>
            </a:solidFill>
            <a:miter lim="800000"/>
            <a:headEnd/>
            <a:tailEnd/>
          </a:ln>
        </p:spPr>
        <p:txBody>
          <a:bodyPr>
            <a:spAutoFit/>
          </a:bodyPr>
          <a:lstStyle/>
          <a:p>
            <a:r>
              <a:rPr lang="en-US" b="1">
                <a:solidFill>
                  <a:srgbClr val="FF0000"/>
                </a:solidFill>
                <a:latin typeface="Calibri" pitchFamily="34" charset="0"/>
              </a:rPr>
              <a:t>AUTHORIZED GNIS FORM</a:t>
            </a:r>
          </a:p>
        </p:txBody>
      </p:sp>
      <p:sp>
        <p:nvSpPr>
          <p:cNvPr id="10" name="TextBox 6">
            <a:extLst>
              <a:ext uri="{FF2B5EF4-FFF2-40B4-BE49-F238E27FC236}">
                <a16:creationId xmlns:a16="http://schemas.microsoft.com/office/drawing/2014/main" id="{D5695376-FB94-4391-20A1-BFC41039BDCE}"/>
              </a:ext>
            </a:extLst>
          </p:cNvPr>
          <p:cNvSpPr txBox="1">
            <a:spLocks noChangeArrowheads="1"/>
          </p:cNvSpPr>
          <p:nvPr/>
        </p:nvSpPr>
        <p:spPr bwMode="auto">
          <a:xfrm>
            <a:off x="2120900" y="4197810"/>
            <a:ext cx="1828800" cy="369888"/>
          </a:xfrm>
          <a:prstGeom prst="rect">
            <a:avLst/>
          </a:prstGeom>
          <a:noFill/>
          <a:ln w="28575">
            <a:solidFill>
              <a:srgbClr val="FF0000"/>
            </a:solidFill>
            <a:miter lim="800000"/>
            <a:headEnd/>
            <a:tailEnd/>
          </a:ln>
        </p:spPr>
        <p:txBody>
          <a:bodyPr>
            <a:spAutoFit/>
          </a:bodyPr>
          <a:lstStyle/>
          <a:p>
            <a:r>
              <a:rPr lang="en-US" b="1">
                <a:solidFill>
                  <a:srgbClr val="FF0000"/>
                </a:solidFill>
                <a:latin typeface="Calibri" pitchFamily="34" charset="0"/>
              </a:rPr>
              <a:t>VARIANT FORMS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B514DA56-009B-4ACE-BEBC-D323CA059260}" type="slidenum">
              <a:rPr lang="en-US"/>
              <a:pPr>
                <a:defRPr/>
              </a:pPr>
              <a:t>34</a:t>
            </a:fld>
            <a:endParaRPr lang="en-US"/>
          </a:p>
        </p:txBody>
      </p:sp>
      <p:pic>
        <p:nvPicPr>
          <p:cNvPr id="3" name="Picture 2">
            <a:extLst>
              <a:ext uri="{FF2B5EF4-FFF2-40B4-BE49-F238E27FC236}">
                <a16:creationId xmlns:a16="http://schemas.microsoft.com/office/drawing/2014/main" id="{0328A5F1-A030-4E52-ADD2-B64AD5187C09}"/>
              </a:ext>
            </a:extLst>
          </p:cNvPr>
          <p:cNvPicPr>
            <a:picLocks noChangeAspect="1"/>
          </p:cNvPicPr>
          <p:nvPr/>
        </p:nvPicPr>
        <p:blipFill>
          <a:blip r:embed="rId3"/>
          <a:stretch>
            <a:fillRect/>
          </a:stretch>
        </p:blipFill>
        <p:spPr>
          <a:xfrm>
            <a:off x="163285" y="0"/>
            <a:ext cx="8817429" cy="6858000"/>
          </a:xfrm>
          <a:prstGeom prst="rect">
            <a:avLst/>
          </a:prstGeom>
        </p:spPr>
      </p:pic>
    </p:spTree>
    <p:extLst>
      <p:ext uri="{BB962C8B-B14F-4D97-AF65-F5344CB8AC3E}">
        <p14:creationId xmlns:p14="http://schemas.microsoft.com/office/powerpoint/2010/main" val="671304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5. Describing Places</a:t>
            </a:r>
          </a:p>
        </p:txBody>
      </p:sp>
      <p:sp>
        <p:nvSpPr>
          <p:cNvPr id="3" name="Slide Number Placeholder 2"/>
          <p:cNvSpPr>
            <a:spLocks noGrp="1"/>
          </p:cNvSpPr>
          <p:nvPr>
            <p:ph type="sldNum" sz="quarter" idx="12"/>
          </p:nvPr>
        </p:nvSpPr>
        <p:spPr/>
        <p:txBody>
          <a:bodyPr/>
          <a:lstStyle/>
          <a:p>
            <a:pPr>
              <a:defRPr/>
            </a:pPr>
            <a:fld id="{F70C99AD-777A-474C-936B-2281545374E2}" type="slidenum">
              <a:rPr lang="en-US" smtClean="0"/>
              <a:pPr>
                <a:defRPr/>
              </a:pPr>
              <a:t>35</a:t>
            </a:fld>
            <a:endParaRPr lang="en-US"/>
          </a:p>
        </p:txBody>
      </p:sp>
      <p:pic>
        <p:nvPicPr>
          <p:cNvPr id="4" name="Picture 3"/>
          <p:cNvPicPr>
            <a:picLocks noChangeAspect="1"/>
          </p:cNvPicPr>
          <p:nvPr/>
        </p:nvPicPr>
        <p:blipFill>
          <a:blip r:embed="rId3"/>
          <a:stretch>
            <a:fillRect/>
          </a:stretch>
        </p:blipFill>
        <p:spPr>
          <a:xfrm>
            <a:off x="919543" y="0"/>
            <a:ext cx="7304913" cy="6791516"/>
          </a:xfrm>
          <a:prstGeom prst="rect">
            <a:avLst/>
          </a:prstGeom>
        </p:spPr>
      </p:pic>
    </p:spTree>
    <p:extLst>
      <p:ext uri="{BB962C8B-B14F-4D97-AF65-F5344CB8AC3E}">
        <p14:creationId xmlns:p14="http://schemas.microsoft.com/office/powerpoint/2010/main" val="1059315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pPr>
              <a:defRPr/>
            </a:pPr>
            <a:fld id="{DEA75A13-DD20-496B-A74A-FF4073E6D526}" type="slidenum">
              <a:rPr lang="en-US"/>
              <a:pPr>
                <a:defRPr/>
              </a:pPr>
              <a:t>36</a:t>
            </a:fld>
            <a:endParaRPr lang="en-US"/>
          </a:p>
        </p:txBody>
      </p:sp>
      <p:sp>
        <p:nvSpPr>
          <p:cNvPr id="11" name="TextBox 5"/>
          <p:cNvSpPr txBox="1">
            <a:spLocks noChangeArrowheads="1"/>
          </p:cNvSpPr>
          <p:nvPr/>
        </p:nvSpPr>
        <p:spPr bwMode="auto">
          <a:xfrm>
            <a:off x="6262973" y="1301096"/>
            <a:ext cx="2133600" cy="646331"/>
          </a:xfrm>
          <a:prstGeom prst="rect">
            <a:avLst/>
          </a:prstGeom>
          <a:noFill/>
          <a:ln w="28575">
            <a:solidFill>
              <a:srgbClr val="FF0000"/>
            </a:solidFill>
            <a:miter lim="800000"/>
            <a:headEnd/>
            <a:tailEnd/>
          </a:ln>
        </p:spPr>
        <p:txBody>
          <a:bodyPr wrap="square">
            <a:spAutoFit/>
          </a:bodyPr>
          <a:lstStyle/>
          <a:p>
            <a:r>
              <a:rPr lang="en-US" b="1" dirty="0">
                <a:solidFill>
                  <a:srgbClr val="FF0000"/>
                </a:solidFill>
                <a:latin typeface="Calibri" pitchFamily="34" charset="0"/>
              </a:rPr>
              <a:t>VARIANT FORM </a:t>
            </a:r>
          </a:p>
          <a:p>
            <a:r>
              <a:rPr lang="en-US" b="1" dirty="0">
                <a:solidFill>
                  <a:srgbClr val="FF0000"/>
                </a:solidFill>
                <a:latin typeface="Calibri" pitchFamily="34" charset="0"/>
              </a:rPr>
              <a:t>(DIFFERENT SCRIPT)</a:t>
            </a:r>
          </a:p>
        </p:txBody>
      </p:sp>
      <p:sp>
        <p:nvSpPr>
          <p:cNvPr id="12" name="TextBox 4">
            <a:extLst>
              <a:ext uri="{FF2B5EF4-FFF2-40B4-BE49-F238E27FC236}">
                <a16:creationId xmlns:a16="http://schemas.microsoft.com/office/drawing/2014/main" id="{B81E0D00-14FD-4D65-B675-D0079003C87D}"/>
              </a:ext>
            </a:extLst>
          </p:cNvPr>
          <p:cNvSpPr txBox="1">
            <a:spLocks noChangeArrowheads="1"/>
          </p:cNvSpPr>
          <p:nvPr/>
        </p:nvSpPr>
        <p:spPr bwMode="auto">
          <a:xfrm>
            <a:off x="6262973" y="137612"/>
            <a:ext cx="2133600" cy="369888"/>
          </a:xfrm>
          <a:prstGeom prst="rect">
            <a:avLst/>
          </a:prstGeom>
          <a:noFill/>
          <a:ln w="28575">
            <a:solidFill>
              <a:srgbClr val="FF0000"/>
            </a:solidFill>
            <a:miter lim="800000"/>
            <a:headEnd/>
            <a:tailEnd/>
          </a:ln>
        </p:spPr>
        <p:txBody>
          <a:bodyPr>
            <a:spAutoFit/>
          </a:bodyPr>
          <a:lstStyle/>
          <a:p>
            <a:r>
              <a:rPr lang="en-US" b="1">
                <a:solidFill>
                  <a:srgbClr val="FF0000"/>
                </a:solidFill>
                <a:latin typeface="Calibri" pitchFamily="34" charset="0"/>
              </a:rPr>
              <a:t>AUTHORIZED FORM</a:t>
            </a:r>
          </a:p>
        </p:txBody>
      </p:sp>
      <p:cxnSp>
        <p:nvCxnSpPr>
          <p:cNvPr id="15" name="Straight Arrow Connector 14">
            <a:extLst>
              <a:ext uri="{FF2B5EF4-FFF2-40B4-BE49-F238E27FC236}">
                <a16:creationId xmlns:a16="http://schemas.microsoft.com/office/drawing/2014/main" id="{CF9558A2-28A2-415F-985B-AFEF452A1F0A}"/>
              </a:ext>
            </a:extLst>
          </p:cNvPr>
          <p:cNvCxnSpPr/>
          <p:nvPr/>
        </p:nvCxnSpPr>
        <p:spPr>
          <a:xfrm flipH="1">
            <a:off x="5682520" y="1624262"/>
            <a:ext cx="580453"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FD7A800-6077-4190-9C46-F287840C222E}"/>
              </a:ext>
            </a:extLst>
          </p:cNvPr>
          <p:cNvPicPr>
            <a:picLocks noChangeAspect="1"/>
          </p:cNvPicPr>
          <p:nvPr/>
        </p:nvPicPr>
        <p:blipFill>
          <a:blip r:embed="rId3"/>
          <a:stretch>
            <a:fillRect/>
          </a:stretch>
        </p:blipFill>
        <p:spPr>
          <a:xfrm>
            <a:off x="872025" y="0"/>
            <a:ext cx="4810495" cy="6858000"/>
          </a:xfrm>
          <a:prstGeom prst="rect">
            <a:avLst/>
          </a:prstGeom>
        </p:spPr>
      </p:pic>
      <p:cxnSp>
        <p:nvCxnSpPr>
          <p:cNvPr id="16" name="Straight Arrow Connector 15">
            <a:extLst>
              <a:ext uri="{FF2B5EF4-FFF2-40B4-BE49-F238E27FC236}">
                <a16:creationId xmlns:a16="http://schemas.microsoft.com/office/drawing/2014/main" id="{7C12D81D-FD1A-4FC7-AE15-FFB7B7AA34B1}"/>
              </a:ext>
            </a:extLst>
          </p:cNvPr>
          <p:cNvCxnSpPr/>
          <p:nvPr/>
        </p:nvCxnSpPr>
        <p:spPr>
          <a:xfrm flipH="1">
            <a:off x="5682520" y="321469"/>
            <a:ext cx="580453"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4BA5E3-C62D-7E03-7DB4-913C3BAC58F3}"/>
              </a:ext>
            </a:extLst>
          </p:cNvPr>
          <p:cNvPicPr>
            <a:picLocks noChangeAspect="1"/>
          </p:cNvPicPr>
          <p:nvPr/>
        </p:nvPicPr>
        <p:blipFill>
          <a:blip r:embed="rId3"/>
          <a:stretch>
            <a:fillRect/>
          </a:stretch>
        </p:blipFill>
        <p:spPr>
          <a:xfrm>
            <a:off x="482600" y="1578546"/>
            <a:ext cx="8178799" cy="3700907"/>
          </a:xfrm>
          <a:prstGeom prst="rect">
            <a:avLst/>
          </a:prstGeom>
        </p:spPr>
      </p:pic>
      <p:sp>
        <p:nvSpPr>
          <p:cNvPr id="6" name="Footer Placeholder 5"/>
          <p:cNvSpPr>
            <a:spLocks noGrp="1"/>
          </p:cNvSpPr>
          <p:nvPr>
            <p:ph type="ftr" sz="quarter" idx="11"/>
          </p:nvPr>
        </p:nvSpPr>
        <p:spPr>
          <a:xfrm>
            <a:off x="3028950" y="6356350"/>
            <a:ext cx="3086100" cy="365125"/>
          </a:xfrm>
        </p:spPr>
        <p:txBody>
          <a:bodyPr>
            <a:normAutofit/>
          </a:bodyPr>
          <a:lstStyle/>
          <a:p>
            <a:pPr>
              <a:spcAft>
                <a:spcPts val="600"/>
              </a:spcAft>
              <a:defRPr/>
            </a:pPr>
            <a:r>
              <a:rPr lang="en-US"/>
              <a:t>Module 5. Describing Places</a:t>
            </a:r>
          </a:p>
        </p:txBody>
      </p:sp>
      <p:sp>
        <p:nvSpPr>
          <p:cNvPr id="8" name="Slide Number Placeholder 7"/>
          <p:cNvSpPr>
            <a:spLocks noGrp="1"/>
          </p:cNvSpPr>
          <p:nvPr>
            <p:ph type="sldNum" sz="quarter" idx="12"/>
          </p:nvPr>
        </p:nvSpPr>
        <p:spPr>
          <a:xfrm>
            <a:off x="6457950" y="6356350"/>
            <a:ext cx="2057400" cy="365125"/>
          </a:xfrm>
        </p:spPr>
        <p:txBody>
          <a:bodyPr>
            <a:normAutofit/>
          </a:bodyPr>
          <a:lstStyle/>
          <a:p>
            <a:pPr>
              <a:spcAft>
                <a:spcPts val="600"/>
              </a:spcAft>
              <a:defRPr/>
            </a:pPr>
            <a:fld id="{2D56C39C-F094-476B-A050-E5D3574BB8C5}" type="slidenum">
              <a:rPr lang="en-US"/>
              <a:pPr>
                <a:spcAft>
                  <a:spcPts val="600"/>
                </a:spcAft>
                <a:defRPr/>
              </a:pPr>
              <a:t>37</a:t>
            </a:fld>
            <a:endParaRPr lang="en-US"/>
          </a:p>
        </p:txBody>
      </p:sp>
      <p:pic>
        <p:nvPicPr>
          <p:cNvPr id="7" name="Picture 6">
            <a:extLst>
              <a:ext uri="{FF2B5EF4-FFF2-40B4-BE49-F238E27FC236}">
                <a16:creationId xmlns:a16="http://schemas.microsoft.com/office/drawing/2014/main" id="{E3C55974-CF88-B519-9E90-901991DF4A09}"/>
              </a:ext>
            </a:extLst>
          </p:cNvPr>
          <p:cNvPicPr>
            <a:picLocks noChangeAspect="1"/>
          </p:cNvPicPr>
          <p:nvPr/>
        </p:nvPicPr>
        <p:blipFill>
          <a:blip r:embed="rId4"/>
          <a:stretch>
            <a:fillRect/>
          </a:stretch>
        </p:blipFill>
        <p:spPr>
          <a:xfrm>
            <a:off x="1600200" y="501649"/>
            <a:ext cx="5372100" cy="666750"/>
          </a:xfrm>
          <a:prstGeom prst="rect">
            <a:avLst/>
          </a:prstGeom>
        </p:spPr>
      </p:pic>
      <p:sp>
        <p:nvSpPr>
          <p:cNvPr id="9" name="TextBox 8">
            <a:extLst>
              <a:ext uri="{FF2B5EF4-FFF2-40B4-BE49-F238E27FC236}">
                <a16:creationId xmlns:a16="http://schemas.microsoft.com/office/drawing/2014/main" id="{FC0C71C5-AB82-C87C-6FF6-8727E74D284B}"/>
              </a:ext>
            </a:extLst>
          </p:cNvPr>
          <p:cNvSpPr txBox="1"/>
          <p:nvPr/>
        </p:nvSpPr>
        <p:spPr>
          <a:xfrm>
            <a:off x="914400" y="5681107"/>
            <a:ext cx="7569201" cy="400110"/>
          </a:xfrm>
          <a:prstGeom prst="rect">
            <a:avLst/>
          </a:prstGeom>
          <a:noFill/>
        </p:spPr>
        <p:txBody>
          <a:bodyPr wrap="square" rtlCol="0">
            <a:spAutoFit/>
          </a:bodyPr>
          <a:lstStyle/>
          <a:p>
            <a:r>
              <a:rPr lang="en-US" sz="2000" b="0" dirty="0">
                <a:hlinkClick r:id="rId5"/>
              </a:rPr>
              <a:t>https://geonames.nga.mil/geonames/GeographicNamesSearch/</a:t>
            </a:r>
            <a:r>
              <a:rPr lang="en-US" sz="2000" b="0" dirty="0"/>
              <a:t> </a:t>
            </a:r>
            <a:endParaRPr lang="en-US"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Box 3"/>
          <p:cNvSpPr txBox="1">
            <a:spLocks noChangeArrowheads="1"/>
          </p:cNvSpPr>
          <p:nvPr/>
        </p:nvSpPr>
        <p:spPr bwMode="auto">
          <a:xfrm>
            <a:off x="838200" y="5334000"/>
            <a:ext cx="7696200" cy="1200329"/>
          </a:xfrm>
          <a:prstGeom prst="rect">
            <a:avLst/>
          </a:prstGeom>
          <a:noFill/>
          <a:ln w="9525">
            <a:noFill/>
            <a:miter lim="800000"/>
            <a:headEnd/>
            <a:tailEnd/>
          </a:ln>
        </p:spPr>
        <p:txBody>
          <a:bodyPr>
            <a:spAutoFit/>
          </a:bodyPr>
          <a:lstStyle/>
          <a:p>
            <a:r>
              <a:rPr lang="en-US" sz="2400" i="1" dirty="0">
                <a:latin typeface="Calibri" pitchFamily="34" charset="0"/>
              </a:rPr>
              <a:t>Form of name to use in preferred name of place is the conventional name: </a:t>
            </a:r>
            <a:r>
              <a:rPr lang="en-US" sz="2400" b="1" dirty="0">
                <a:latin typeface="Calibri" pitchFamily="34" charset="0"/>
              </a:rPr>
              <a:t>Athens </a:t>
            </a:r>
          </a:p>
          <a:p>
            <a:r>
              <a:rPr lang="en-US" sz="2400" i="1" dirty="0">
                <a:latin typeface="Calibri" pitchFamily="34" charset="0"/>
              </a:rPr>
              <a:t>Numerous variant forms given in Latin and non-Latin scripts</a:t>
            </a:r>
          </a:p>
        </p:txBody>
      </p:sp>
      <p:sp>
        <p:nvSpPr>
          <p:cNvPr id="5" name="Slide Number Placeholder 4"/>
          <p:cNvSpPr>
            <a:spLocks noGrp="1"/>
          </p:cNvSpPr>
          <p:nvPr>
            <p:ph type="sldNum" sz="quarter" idx="12"/>
          </p:nvPr>
        </p:nvSpPr>
        <p:spPr/>
        <p:txBody>
          <a:bodyPr/>
          <a:lstStyle/>
          <a:p>
            <a:pPr>
              <a:defRPr/>
            </a:pPr>
            <a:fld id="{920CDB3B-C35C-4BF7-A774-605924D6B3F4}" type="slidenum">
              <a:rPr lang="en-US"/>
              <a:pPr>
                <a:defRPr/>
              </a:pPr>
              <a:t>38</a:t>
            </a:fld>
            <a:endParaRPr lang="en-US"/>
          </a:p>
        </p:txBody>
      </p:sp>
      <p:pic>
        <p:nvPicPr>
          <p:cNvPr id="4" name="Picture 3">
            <a:extLst>
              <a:ext uri="{FF2B5EF4-FFF2-40B4-BE49-F238E27FC236}">
                <a16:creationId xmlns:a16="http://schemas.microsoft.com/office/drawing/2014/main" id="{28EA525A-6119-4477-473E-7459820851F3}"/>
              </a:ext>
            </a:extLst>
          </p:cNvPr>
          <p:cNvPicPr>
            <a:picLocks noChangeAspect="1"/>
          </p:cNvPicPr>
          <p:nvPr/>
        </p:nvPicPr>
        <p:blipFill>
          <a:blip r:embed="rId3"/>
          <a:stretch>
            <a:fillRect/>
          </a:stretch>
        </p:blipFill>
        <p:spPr>
          <a:xfrm>
            <a:off x="38100" y="838200"/>
            <a:ext cx="9144000" cy="413077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Box 3"/>
          <p:cNvSpPr txBox="1">
            <a:spLocks noChangeArrowheads="1"/>
          </p:cNvSpPr>
          <p:nvPr/>
        </p:nvSpPr>
        <p:spPr bwMode="auto">
          <a:xfrm>
            <a:off x="723900" y="5907385"/>
            <a:ext cx="7696200" cy="461665"/>
          </a:xfrm>
          <a:prstGeom prst="rect">
            <a:avLst/>
          </a:prstGeom>
          <a:noFill/>
          <a:ln w="9525">
            <a:noFill/>
            <a:miter lim="800000"/>
            <a:headEnd/>
            <a:tailEnd/>
          </a:ln>
        </p:spPr>
        <p:txBody>
          <a:bodyPr>
            <a:spAutoFit/>
          </a:bodyPr>
          <a:lstStyle/>
          <a:p>
            <a:r>
              <a:rPr lang="en-US" sz="2400" i="1" dirty="0">
                <a:latin typeface="Calibri" pitchFamily="34" charset="0"/>
              </a:rPr>
              <a:t>Numerous variant forms given in Latin and non-Latin scripts</a:t>
            </a:r>
          </a:p>
        </p:txBody>
      </p:sp>
      <p:sp>
        <p:nvSpPr>
          <p:cNvPr id="5" name="Slide Number Placeholder 4"/>
          <p:cNvSpPr>
            <a:spLocks noGrp="1"/>
          </p:cNvSpPr>
          <p:nvPr>
            <p:ph type="sldNum" sz="quarter" idx="12"/>
          </p:nvPr>
        </p:nvSpPr>
        <p:spPr/>
        <p:txBody>
          <a:bodyPr/>
          <a:lstStyle/>
          <a:p>
            <a:pPr>
              <a:defRPr/>
            </a:pPr>
            <a:fld id="{920CDB3B-C35C-4BF7-A774-605924D6B3F4}" type="slidenum">
              <a:rPr lang="en-US"/>
              <a:pPr>
                <a:defRPr/>
              </a:pPr>
              <a:t>39</a:t>
            </a:fld>
            <a:endParaRPr lang="en-US"/>
          </a:p>
        </p:txBody>
      </p:sp>
      <p:pic>
        <p:nvPicPr>
          <p:cNvPr id="3" name="Picture 2">
            <a:extLst>
              <a:ext uri="{FF2B5EF4-FFF2-40B4-BE49-F238E27FC236}">
                <a16:creationId xmlns:a16="http://schemas.microsoft.com/office/drawing/2014/main" id="{19AAF758-7064-1A44-F819-D895A26D3C41}"/>
              </a:ext>
            </a:extLst>
          </p:cNvPr>
          <p:cNvPicPr>
            <a:picLocks noChangeAspect="1"/>
          </p:cNvPicPr>
          <p:nvPr/>
        </p:nvPicPr>
        <p:blipFill>
          <a:blip r:embed="rId3"/>
          <a:stretch>
            <a:fillRect/>
          </a:stretch>
        </p:blipFill>
        <p:spPr>
          <a:xfrm>
            <a:off x="311151" y="488950"/>
            <a:ext cx="4210050" cy="2736533"/>
          </a:xfrm>
          <a:prstGeom prst="rect">
            <a:avLst/>
          </a:prstGeom>
        </p:spPr>
      </p:pic>
      <p:pic>
        <p:nvPicPr>
          <p:cNvPr id="7" name="Picture 6">
            <a:extLst>
              <a:ext uri="{FF2B5EF4-FFF2-40B4-BE49-F238E27FC236}">
                <a16:creationId xmlns:a16="http://schemas.microsoft.com/office/drawing/2014/main" id="{51A2A423-1C6C-BB65-224B-040C5BFD9FC1}"/>
              </a:ext>
            </a:extLst>
          </p:cNvPr>
          <p:cNvPicPr>
            <a:picLocks noChangeAspect="1"/>
          </p:cNvPicPr>
          <p:nvPr/>
        </p:nvPicPr>
        <p:blipFill>
          <a:blip r:embed="rId4"/>
          <a:stretch>
            <a:fillRect/>
          </a:stretch>
        </p:blipFill>
        <p:spPr>
          <a:xfrm>
            <a:off x="4660900" y="323671"/>
            <a:ext cx="4197668" cy="5250180"/>
          </a:xfrm>
          <a:prstGeom prst="rect">
            <a:avLst/>
          </a:prstGeom>
        </p:spPr>
      </p:pic>
      <p:sp>
        <p:nvSpPr>
          <p:cNvPr id="8" name="TextBox 7">
            <a:extLst>
              <a:ext uri="{FF2B5EF4-FFF2-40B4-BE49-F238E27FC236}">
                <a16:creationId xmlns:a16="http://schemas.microsoft.com/office/drawing/2014/main" id="{82425DAF-C2DA-A321-9D2E-673C5CE03198}"/>
              </a:ext>
            </a:extLst>
          </p:cNvPr>
          <p:cNvSpPr txBox="1"/>
          <p:nvPr/>
        </p:nvSpPr>
        <p:spPr>
          <a:xfrm>
            <a:off x="441325" y="3558466"/>
            <a:ext cx="3949701" cy="2015936"/>
          </a:xfrm>
          <a:prstGeom prst="rect">
            <a:avLst/>
          </a:prstGeom>
          <a:noFill/>
        </p:spPr>
        <p:txBody>
          <a:bodyPr wrap="square" rtlCol="0">
            <a:spAutoFit/>
          </a:bodyPr>
          <a:lstStyle/>
          <a:p>
            <a:pPr>
              <a:spcAft>
                <a:spcPts val="600"/>
              </a:spcAft>
            </a:pPr>
            <a:r>
              <a:rPr lang="en-US" sz="2000" dirty="0">
                <a:latin typeface="+mj-lt"/>
              </a:rPr>
              <a:t>Name Type Codes:</a:t>
            </a:r>
          </a:p>
          <a:p>
            <a:r>
              <a:rPr lang="en-US" sz="2000" dirty="0">
                <a:latin typeface="+mj-lt"/>
              </a:rPr>
              <a:t>C = Conventional</a:t>
            </a:r>
          </a:p>
          <a:p>
            <a:r>
              <a:rPr lang="en-US" sz="2000" dirty="0">
                <a:latin typeface="+mj-lt"/>
              </a:rPr>
              <a:t>N = Approved</a:t>
            </a:r>
          </a:p>
          <a:p>
            <a:r>
              <a:rPr lang="en-US" sz="2000" dirty="0">
                <a:latin typeface="+mj-lt"/>
              </a:rPr>
              <a:t>NS = Non-Roman Script</a:t>
            </a:r>
          </a:p>
          <a:p>
            <a:r>
              <a:rPr lang="en-US" sz="2000" dirty="0">
                <a:latin typeface="+mj-lt"/>
              </a:rPr>
              <a:t>V = Variant</a:t>
            </a:r>
          </a:p>
          <a:p>
            <a:r>
              <a:rPr lang="en-US" sz="2000" dirty="0">
                <a:latin typeface="+mj-lt"/>
              </a:rPr>
              <a:t>VS = Variant Non-Roman Script</a:t>
            </a:r>
          </a:p>
        </p:txBody>
      </p:sp>
    </p:spTree>
    <p:extLst>
      <p:ext uri="{BB962C8B-B14F-4D97-AF65-F5344CB8AC3E}">
        <p14:creationId xmlns:p14="http://schemas.microsoft.com/office/powerpoint/2010/main" val="1995031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Choosing the Preferred Name </a:t>
            </a:r>
            <a:br>
              <a:rPr lang="en-US" dirty="0"/>
            </a:br>
            <a:r>
              <a:rPr lang="en-US" dirty="0"/>
              <a:t>(RDA 16.2.2.3 &amp; 16.2.2.6) </a:t>
            </a:r>
          </a:p>
        </p:txBody>
      </p:sp>
      <p:sp>
        <p:nvSpPr>
          <p:cNvPr id="91138" name="Content Placeholder 2"/>
          <p:cNvSpPr>
            <a:spLocks noGrp="1"/>
          </p:cNvSpPr>
          <p:nvPr>
            <p:ph idx="1"/>
          </p:nvPr>
        </p:nvSpPr>
        <p:spPr>
          <a:xfrm>
            <a:off x="457200" y="1752600"/>
            <a:ext cx="8229600" cy="3276600"/>
          </a:xfrm>
        </p:spPr>
        <p:txBody>
          <a:bodyPr/>
          <a:lstStyle/>
          <a:p>
            <a:pPr eaLnBrk="1" hangingPunct="1"/>
            <a:r>
              <a:rPr lang="en-US" sz="2800" dirty="0"/>
              <a:t>Choose in this order:</a:t>
            </a:r>
          </a:p>
          <a:p>
            <a:pPr marL="971550" lvl="1" indent="-514350" eaLnBrk="1" hangingPunct="1">
              <a:buFont typeface="Arial" charset="0"/>
              <a:buAutoNum type="alphaLcParenR"/>
            </a:pPr>
            <a:r>
              <a:rPr lang="en-US" dirty="0"/>
              <a:t>form of the name in the language preferred by the agency preparing the data, if there is one in general use</a:t>
            </a:r>
          </a:p>
          <a:p>
            <a:pPr marL="971550" lvl="1" indent="-514350" eaLnBrk="1" hangingPunct="1">
              <a:buFont typeface="Arial" charset="0"/>
              <a:buAutoNum type="alphaLcParenR"/>
            </a:pPr>
            <a:r>
              <a:rPr lang="en-US" dirty="0"/>
              <a:t>form of the name in the official language of the jurisdiction in which the place is located</a:t>
            </a:r>
            <a:endParaRPr lang="en-US" i="1" dirty="0"/>
          </a:p>
        </p:txBody>
      </p:sp>
      <p:sp>
        <p:nvSpPr>
          <p:cNvPr id="91139" name="TextBox 3"/>
          <p:cNvSpPr txBox="1">
            <a:spLocks noChangeArrowheads="1"/>
          </p:cNvSpPr>
          <p:nvPr/>
        </p:nvSpPr>
        <p:spPr bwMode="auto">
          <a:xfrm>
            <a:off x="1295400" y="4876800"/>
            <a:ext cx="6553200" cy="1292225"/>
          </a:xfrm>
          <a:prstGeom prst="rect">
            <a:avLst/>
          </a:prstGeom>
          <a:noFill/>
          <a:ln w="25400">
            <a:solidFill>
              <a:schemeClr val="tx1"/>
            </a:solidFill>
            <a:miter lim="800000"/>
            <a:headEnd/>
            <a:tailEnd/>
          </a:ln>
        </p:spPr>
        <p:txBody>
          <a:bodyPr>
            <a:spAutoFit/>
          </a:bodyPr>
          <a:lstStyle/>
          <a:p>
            <a:r>
              <a:rPr lang="en-US" sz="2600" dirty="0">
                <a:latin typeface="Calibri" pitchFamily="34" charset="0"/>
              </a:rPr>
              <a:t>LC-PCC PS for 16.2.2.6:  Choose a form of name in English if one is in general use, determining this from reference sources in English.</a:t>
            </a:r>
          </a:p>
        </p:txBody>
      </p:sp>
      <p:sp>
        <p:nvSpPr>
          <p:cNvPr id="7" name="Slide Number Placeholder 6"/>
          <p:cNvSpPr>
            <a:spLocks noGrp="1"/>
          </p:cNvSpPr>
          <p:nvPr>
            <p:ph type="sldNum" sz="quarter" idx="12"/>
          </p:nvPr>
        </p:nvSpPr>
        <p:spPr/>
        <p:txBody>
          <a:bodyPr/>
          <a:lstStyle/>
          <a:p>
            <a:pPr>
              <a:defRPr/>
            </a:pPr>
            <a:fld id="{1CA050B1-A0F5-495A-8921-E86C6B9CAE72}" type="slidenum">
              <a:rPr lang="en-US"/>
              <a:pPr>
                <a:defRPr/>
              </a:pPr>
              <a:t>40</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Choosing the Preferred Name</a:t>
            </a:r>
            <a:br>
              <a:rPr lang="en-US" dirty="0"/>
            </a:br>
            <a:endParaRPr lang="en-US" dirty="0"/>
          </a:p>
        </p:txBody>
      </p:sp>
      <p:sp>
        <p:nvSpPr>
          <p:cNvPr id="93186" name="Content Placeholder 2"/>
          <p:cNvSpPr>
            <a:spLocks noGrp="1"/>
          </p:cNvSpPr>
          <p:nvPr>
            <p:ph idx="1"/>
          </p:nvPr>
        </p:nvSpPr>
        <p:spPr>
          <a:xfrm>
            <a:off x="457200" y="1044575"/>
            <a:ext cx="8229600" cy="5257800"/>
          </a:xfrm>
        </p:spPr>
        <p:txBody>
          <a:bodyPr/>
          <a:lstStyle/>
          <a:p>
            <a:pPr eaLnBrk="1" hangingPunct="1"/>
            <a:r>
              <a:rPr lang="en-US" sz="2800" dirty="0"/>
              <a:t>LC-PCC PS for 16.2.2.3:</a:t>
            </a:r>
          </a:p>
          <a:p>
            <a:pPr eaLnBrk="1" hangingPunct="1">
              <a:buFont typeface="Arial" charset="0"/>
              <a:buNone/>
            </a:pPr>
            <a:r>
              <a:rPr lang="en-US" sz="2800" dirty="0"/>
              <a:t>	–  If the United States Board on Geographic Names (BGN) approves both a standard and a conventional form, use the conventional form</a:t>
            </a:r>
          </a:p>
          <a:p>
            <a:pPr eaLnBrk="1" hangingPunct="1">
              <a:buFont typeface="Arial" charset="0"/>
              <a:buNone/>
            </a:pPr>
            <a:r>
              <a:rPr lang="en-US" sz="2800" dirty="0"/>
              <a:t>	–  Gives list of names for which an English form is used rather than a BGN-approved form</a:t>
            </a:r>
          </a:p>
          <a:p>
            <a:pPr eaLnBrk="1" hangingPunct="1">
              <a:buFont typeface="Arial" charset="0"/>
              <a:buNone/>
            </a:pPr>
            <a:r>
              <a:rPr lang="en-US" sz="2800" i="1" dirty="0"/>
              <a:t>	</a:t>
            </a:r>
            <a:r>
              <a:rPr lang="en-US" sz="2800" dirty="0"/>
              <a:t>–  If transliterating a place name, always use ALA-LC form of transliteration in the authorized access point.  </a:t>
            </a:r>
            <a:r>
              <a:rPr lang="en-US" sz="2800" i="1" dirty="0"/>
              <a:t>Warning:</a:t>
            </a:r>
            <a:r>
              <a:rPr lang="en-US" sz="2800" dirty="0"/>
              <a:t> The BGN transliteration may not be the ALA-LC form</a:t>
            </a:r>
          </a:p>
          <a:p>
            <a:pPr eaLnBrk="1" hangingPunct="1">
              <a:buFont typeface="Arial" charset="0"/>
              <a:buNone/>
            </a:pPr>
            <a:r>
              <a:rPr lang="en-US" sz="2800" i="1" dirty="0"/>
              <a:t>	</a:t>
            </a:r>
          </a:p>
        </p:txBody>
      </p:sp>
      <p:sp>
        <p:nvSpPr>
          <p:cNvPr id="8" name="Slide Number Placeholder 7"/>
          <p:cNvSpPr>
            <a:spLocks noGrp="1"/>
          </p:cNvSpPr>
          <p:nvPr>
            <p:ph type="sldNum" sz="quarter" idx="12"/>
          </p:nvPr>
        </p:nvSpPr>
        <p:spPr/>
        <p:txBody>
          <a:bodyPr/>
          <a:lstStyle/>
          <a:p>
            <a:pPr>
              <a:defRPr/>
            </a:pPr>
            <a:fld id="{92DE2A4C-6B05-40B0-BF29-1E22F14245F3}" type="slidenum">
              <a:rPr lang="en-US"/>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6422"/>
            <a:ext cx="8229600" cy="384178"/>
          </a:xfrm>
        </p:spPr>
        <p:txBody>
          <a:bodyPr rtlCol="0">
            <a:normAutofit fontScale="90000"/>
          </a:bodyPr>
          <a:lstStyle/>
          <a:p>
            <a:pPr eaLnBrk="1" fontAlgn="auto" hangingPunct="1">
              <a:spcAft>
                <a:spcPts val="0"/>
              </a:spcAft>
              <a:defRPr/>
            </a:pPr>
            <a:r>
              <a:rPr lang="en-US" dirty="0"/>
              <a:t>Choosing the Preferred Name</a:t>
            </a:r>
            <a:br>
              <a:rPr lang="en-US" dirty="0"/>
            </a:br>
            <a:endParaRPr lang="en-US" dirty="0"/>
          </a:p>
        </p:txBody>
      </p:sp>
      <p:sp>
        <p:nvSpPr>
          <p:cNvPr id="93186" name="Content Placeholder 2"/>
          <p:cNvSpPr>
            <a:spLocks noGrp="1"/>
          </p:cNvSpPr>
          <p:nvPr>
            <p:ph idx="1"/>
          </p:nvPr>
        </p:nvSpPr>
        <p:spPr>
          <a:xfrm>
            <a:off x="342900" y="1000125"/>
            <a:ext cx="8458200" cy="5538787"/>
          </a:xfrm>
        </p:spPr>
        <p:txBody>
          <a:bodyPr/>
          <a:lstStyle/>
          <a:p>
            <a:pPr eaLnBrk="1" hangingPunct="1"/>
            <a:r>
              <a:rPr lang="en-US" sz="2800" i="1" dirty="0"/>
              <a:t>Warning:</a:t>
            </a:r>
            <a:r>
              <a:rPr lang="en-US" sz="2800" dirty="0"/>
              <a:t> The BGN transliteration may not follow ALA-LC Romanization Tables</a:t>
            </a:r>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marL="0" indent="0" eaLnBrk="1" hangingPunct="1">
              <a:spcBef>
                <a:spcPts val="3600"/>
              </a:spcBef>
              <a:buNone/>
            </a:pPr>
            <a:r>
              <a:rPr lang="en-US" sz="2500" dirty="0"/>
              <a:t>The ALA-LC romanization of </a:t>
            </a:r>
            <a:r>
              <a:rPr lang="az-Cyrl-AZ" sz="2500" dirty="0"/>
              <a:t>Кемеровская Область</a:t>
            </a:r>
            <a:r>
              <a:rPr lang="en-US" sz="2500" dirty="0"/>
              <a:t> is </a:t>
            </a:r>
            <a:r>
              <a:rPr lang="en-US" sz="2500" dirty="0" err="1"/>
              <a:t>Kemerovskai͡a</a:t>
            </a:r>
            <a:r>
              <a:rPr lang="en-US" sz="2500" dirty="0"/>
              <a:t> Oblastʹ.  Follow ALA-LC for preferred name.  A different BGN transliteration can be recorded as a variant.</a:t>
            </a:r>
          </a:p>
          <a:p>
            <a:pPr eaLnBrk="1" hangingPunct="1">
              <a:buFont typeface="Arial" charset="0"/>
              <a:buNone/>
            </a:pPr>
            <a:r>
              <a:rPr lang="en-US" sz="2800" i="1" dirty="0"/>
              <a:t>	</a:t>
            </a:r>
          </a:p>
        </p:txBody>
      </p:sp>
      <p:sp>
        <p:nvSpPr>
          <p:cNvPr id="8" name="Slide Number Placeholder 7"/>
          <p:cNvSpPr>
            <a:spLocks noGrp="1"/>
          </p:cNvSpPr>
          <p:nvPr>
            <p:ph type="sldNum" sz="quarter" idx="12"/>
          </p:nvPr>
        </p:nvSpPr>
        <p:spPr/>
        <p:txBody>
          <a:bodyPr/>
          <a:lstStyle/>
          <a:p>
            <a:pPr>
              <a:defRPr/>
            </a:pPr>
            <a:fld id="{92DE2A4C-6B05-40B0-BF29-1E22F14245F3}" type="slidenum">
              <a:rPr lang="en-US"/>
              <a:pPr>
                <a:defRPr/>
              </a:pPr>
              <a:t>42</a:t>
            </a:fld>
            <a:endParaRPr lang="en-US"/>
          </a:p>
        </p:txBody>
      </p:sp>
      <p:pic>
        <p:nvPicPr>
          <p:cNvPr id="4" name="Picture 3">
            <a:extLst>
              <a:ext uri="{FF2B5EF4-FFF2-40B4-BE49-F238E27FC236}">
                <a16:creationId xmlns:a16="http://schemas.microsoft.com/office/drawing/2014/main" id="{96599CE5-5EB9-9DE9-A808-F94AC8F830F6}"/>
              </a:ext>
            </a:extLst>
          </p:cNvPr>
          <p:cNvPicPr>
            <a:picLocks noChangeAspect="1"/>
          </p:cNvPicPr>
          <p:nvPr/>
        </p:nvPicPr>
        <p:blipFill>
          <a:blip r:embed="rId3"/>
          <a:stretch>
            <a:fillRect/>
          </a:stretch>
        </p:blipFill>
        <p:spPr>
          <a:xfrm>
            <a:off x="2743199" y="1952625"/>
            <a:ext cx="3489008" cy="3248025"/>
          </a:xfrm>
          <a:prstGeom prst="rect">
            <a:avLst/>
          </a:prstGeom>
        </p:spPr>
      </p:pic>
    </p:spTree>
    <p:extLst>
      <p:ext uri="{BB962C8B-B14F-4D97-AF65-F5344CB8AC3E}">
        <p14:creationId xmlns:p14="http://schemas.microsoft.com/office/powerpoint/2010/main" val="908488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Choosing the Preferred Name</a:t>
            </a:r>
            <a:br>
              <a:rPr lang="en-US" dirty="0"/>
            </a:br>
            <a:endParaRPr lang="en-US" dirty="0"/>
          </a:p>
        </p:txBody>
      </p:sp>
      <p:sp>
        <p:nvSpPr>
          <p:cNvPr id="3" name="Content Placeholder 2"/>
          <p:cNvSpPr>
            <a:spLocks noGrp="1"/>
          </p:cNvSpPr>
          <p:nvPr>
            <p:ph idx="1"/>
          </p:nvPr>
        </p:nvSpPr>
        <p:spPr>
          <a:xfrm>
            <a:off x="457200" y="1110749"/>
            <a:ext cx="8229600" cy="5638800"/>
          </a:xfrm>
        </p:spPr>
        <p:txBody>
          <a:bodyPr rtlCol="0">
            <a:normAutofit fontScale="92500" lnSpcReduction="10000"/>
          </a:bodyPr>
          <a:lstStyle/>
          <a:p>
            <a:pPr eaLnBrk="1" fontAlgn="auto" hangingPunct="1">
              <a:spcAft>
                <a:spcPts val="0"/>
              </a:spcAft>
              <a:buFont typeface="Arial" pitchFamily="34" charset="0"/>
              <a:buChar char="•"/>
              <a:defRPr/>
            </a:pPr>
            <a:r>
              <a:rPr lang="en-US" sz="2800" dirty="0"/>
              <a:t>LC-PCC PS for 16.2.2.3:</a:t>
            </a:r>
          </a:p>
          <a:p>
            <a:pPr eaLnBrk="1" fontAlgn="auto" hangingPunct="1">
              <a:spcAft>
                <a:spcPts val="0"/>
              </a:spcAft>
              <a:buFont typeface="Arial" pitchFamily="34" charset="0"/>
              <a:buNone/>
              <a:defRPr/>
            </a:pPr>
            <a:r>
              <a:rPr lang="en-US" sz="2800" i="1" dirty="0"/>
              <a:t>	</a:t>
            </a:r>
            <a:r>
              <a:rPr lang="en-US" sz="2800" dirty="0"/>
              <a:t>–  If Geographic Names Server shows both a BGN approved and a BGN short form of the place name, generally select the longer form as the preferred name, unless RDA 16.2.2.8 is applicable (place names that begin with a term indicating type of jurisdiction and that are commonly listed under another part of the name)</a:t>
            </a:r>
          </a:p>
          <a:p>
            <a:pPr eaLnBrk="1" fontAlgn="auto" hangingPunct="1">
              <a:spcAft>
                <a:spcPts val="0"/>
              </a:spcAft>
              <a:buFont typeface="Arial" pitchFamily="34" charset="0"/>
              <a:buNone/>
              <a:defRPr/>
            </a:pPr>
            <a:endParaRPr lang="en-US" sz="2800" i="1" dirty="0"/>
          </a:p>
          <a:p>
            <a:pPr eaLnBrk="1" fontAlgn="auto" hangingPunct="1">
              <a:spcAft>
                <a:spcPts val="0"/>
              </a:spcAft>
              <a:buFont typeface="Arial" pitchFamily="34" charset="0"/>
              <a:buNone/>
              <a:defRPr/>
            </a:pPr>
            <a:r>
              <a:rPr lang="en-US" sz="2800" dirty="0"/>
              <a:t>	</a:t>
            </a:r>
            <a:r>
              <a:rPr lang="en-US" sz="2800" dirty="0" err="1"/>
              <a:t>Borno</a:t>
            </a:r>
            <a:r>
              <a:rPr lang="en-US" sz="2800" dirty="0"/>
              <a:t> State (Approved); </a:t>
            </a:r>
            <a:r>
              <a:rPr lang="en-US" sz="2800" dirty="0" err="1"/>
              <a:t>Borno</a:t>
            </a:r>
            <a:r>
              <a:rPr lang="en-US" sz="2800" dirty="0"/>
              <a:t> (Short)</a:t>
            </a:r>
          </a:p>
          <a:p>
            <a:pPr eaLnBrk="1" fontAlgn="auto" hangingPunct="1">
              <a:spcAft>
                <a:spcPts val="0"/>
              </a:spcAft>
              <a:buFont typeface="Arial" pitchFamily="34" charset="0"/>
              <a:buNone/>
              <a:defRPr/>
            </a:pPr>
            <a:r>
              <a:rPr lang="en-US" sz="2800" i="1" dirty="0"/>
              <a:t>		authorized access point:</a:t>
            </a:r>
            <a:r>
              <a:rPr lang="en-US" sz="2800" dirty="0"/>
              <a:t> </a:t>
            </a:r>
            <a:r>
              <a:rPr lang="en-US" sz="2800" dirty="0" err="1"/>
              <a:t>Borno</a:t>
            </a:r>
            <a:r>
              <a:rPr lang="en-US" sz="2800" dirty="0"/>
              <a:t> State (Nigeria)</a:t>
            </a:r>
          </a:p>
          <a:p>
            <a:pPr eaLnBrk="1" fontAlgn="auto" hangingPunct="1">
              <a:spcAft>
                <a:spcPts val="0"/>
              </a:spcAft>
              <a:buFont typeface="Arial" pitchFamily="34" charset="0"/>
              <a:buNone/>
              <a:defRPr/>
            </a:pPr>
            <a:r>
              <a:rPr lang="en-US" sz="2800" i="1" dirty="0"/>
              <a:t>	</a:t>
            </a:r>
            <a:r>
              <a:rPr lang="en-US" sz="2800" b="1" i="1" dirty="0"/>
              <a:t>but</a:t>
            </a:r>
            <a:endParaRPr lang="en-US" sz="2800" dirty="0"/>
          </a:p>
          <a:p>
            <a:pPr eaLnBrk="1" fontAlgn="auto" hangingPunct="1">
              <a:spcAft>
                <a:spcPts val="0"/>
              </a:spcAft>
              <a:buFont typeface="Arial" pitchFamily="34" charset="0"/>
              <a:buNone/>
              <a:defRPr/>
            </a:pPr>
            <a:r>
              <a:rPr lang="en-US" sz="2800" dirty="0"/>
              <a:t>	County Kerry (Approved); Kerry (Short)</a:t>
            </a:r>
          </a:p>
          <a:p>
            <a:pPr eaLnBrk="1" fontAlgn="auto" hangingPunct="1">
              <a:spcAft>
                <a:spcPts val="0"/>
              </a:spcAft>
              <a:buFont typeface="Arial" pitchFamily="34" charset="0"/>
              <a:buNone/>
              <a:defRPr/>
            </a:pPr>
            <a:r>
              <a:rPr lang="en-US" sz="2800" b="1" i="1" dirty="0"/>
              <a:t>		</a:t>
            </a:r>
            <a:r>
              <a:rPr lang="en-US" sz="2800" i="1" dirty="0"/>
              <a:t> authorized access point:</a:t>
            </a:r>
            <a:r>
              <a:rPr lang="en-US" sz="2800" dirty="0"/>
              <a:t> Kerry (Ireland)</a:t>
            </a:r>
            <a:endParaRPr lang="en-US" sz="2800" b="1" i="1" dirty="0"/>
          </a:p>
        </p:txBody>
      </p:sp>
      <p:sp>
        <p:nvSpPr>
          <p:cNvPr id="6" name="Slide Number Placeholder 5"/>
          <p:cNvSpPr>
            <a:spLocks noGrp="1"/>
          </p:cNvSpPr>
          <p:nvPr>
            <p:ph type="sldNum" sz="quarter" idx="12"/>
          </p:nvPr>
        </p:nvSpPr>
        <p:spPr/>
        <p:txBody>
          <a:bodyPr/>
          <a:lstStyle/>
          <a:p>
            <a:pPr>
              <a:defRPr/>
            </a:pPr>
            <a:fld id="{F22D0672-5029-4D8D-9E0E-DA3882EA8174}" type="slidenum">
              <a:rPr lang="en-US"/>
              <a:pPr>
                <a:defRPr/>
              </a:pPr>
              <a:t>43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304800" y="228600"/>
            <a:ext cx="8610600" cy="838200"/>
          </a:xfrm>
        </p:spPr>
        <p:txBody>
          <a:bodyPr/>
          <a:lstStyle/>
          <a:p>
            <a:pPr eaLnBrk="1" hangingPunct="1"/>
            <a:r>
              <a:rPr lang="en-US" sz="3500"/>
              <a:t>Choosing the Preferred Name - Initial Articles</a:t>
            </a:r>
            <a:br>
              <a:rPr lang="en-US" sz="3500"/>
            </a:br>
            <a:r>
              <a:rPr lang="en-US" sz="3500"/>
              <a:t> </a:t>
            </a:r>
          </a:p>
        </p:txBody>
      </p:sp>
      <p:sp>
        <p:nvSpPr>
          <p:cNvPr id="97282" name="Content Placeholder 2"/>
          <p:cNvSpPr>
            <a:spLocks noGrp="1"/>
          </p:cNvSpPr>
          <p:nvPr>
            <p:ph idx="1"/>
          </p:nvPr>
        </p:nvSpPr>
        <p:spPr>
          <a:xfrm>
            <a:off x="228600" y="838200"/>
            <a:ext cx="8915400" cy="5867400"/>
          </a:xfrm>
        </p:spPr>
        <p:txBody>
          <a:bodyPr/>
          <a:lstStyle/>
          <a:p>
            <a:pPr eaLnBrk="1" hangingPunct="1">
              <a:spcBef>
                <a:spcPts val="0"/>
              </a:spcBef>
            </a:pPr>
            <a:r>
              <a:rPr lang="en-US" sz="2600" dirty="0"/>
              <a:t>LC-PCC PS for 16.2.2.4:</a:t>
            </a:r>
          </a:p>
          <a:p>
            <a:pPr lvl="1" eaLnBrk="1" hangingPunct="1">
              <a:spcBef>
                <a:spcPts val="0"/>
              </a:spcBef>
            </a:pPr>
            <a:r>
              <a:rPr lang="en-US" sz="2600" dirty="0"/>
              <a:t>Drop initial articles from the beginning of the first element of geographic names in Arabic and other languages employing the Arabic initial article</a:t>
            </a:r>
          </a:p>
          <a:p>
            <a:pPr eaLnBrk="1" hangingPunct="1">
              <a:spcBef>
                <a:spcPts val="0"/>
              </a:spcBef>
              <a:buFont typeface="Arial" charset="0"/>
              <a:buNone/>
            </a:pPr>
            <a:r>
              <a:rPr lang="en-US" sz="2600" dirty="0"/>
              <a:t>		 	‘</a:t>
            </a:r>
            <a:r>
              <a:rPr lang="en-US" sz="2600" dirty="0" err="1"/>
              <a:t>Aqabah</a:t>
            </a:r>
            <a:r>
              <a:rPr lang="en-US" sz="2600" dirty="0"/>
              <a:t> (Jordan)  </a:t>
            </a:r>
            <a:r>
              <a:rPr lang="en-US" sz="2600" i="1" dirty="0"/>
              <a:t>not</a:t>
            </a:r>
            <a:r>
              <a:rPr lang="en-US" sz="2600" dirty="0"/>
              <a:t>  al-’</a:t>
            </a:r>
            <a:r>
              <a:rPr lang="en-US" sz="2600" dirty="0" err="1"/>
              <a:t>Aqabah</a:t>
            </a:r>
            <a:r>
              <a:rPr lang="en-US" sz="2600" dirty="0"/>
              <a:t> (Jordan)</a:t>
            </a:r>
          </a:p>
          <a:p>
            <a:pPr lvl="1" eaLnBrk="1" hangingPunct="1">
              <a:spcBef>
                <a:spcPts val="0"/>
              </a:spcBef>
            </a:pPr>
            <a:r>
              <a:rPr lang="en-US" sz="2600" dirty="0"/>
              <a:t>Also drop Hebrew and Yiddish initial articles</a:t>
            </a:r>
          </a:p>
          <a:p>
            <a:pPr lvl="1" eaLnBrk="1" hangingPunct="1">
              <a:spcBef>
                <a:spcPts val="0"/>
              </a:spcBef>
            </a:pPr>
            <a:r>
              <a:rPr lang="en-CA" sz="2600" dirty="0"/>
              <a:t>Retain the initial article when the name is to be accessed under the initial article, regardless of language</a:t>
            </a:r>
          </a:p>
          <a:p>
            <a:pPr marL="457200" lvl="1" indent="0" eaLnBrk="1" hangingPunct="1">
              <a:spcBef>
                <a:spcPts val="0"/>
              </a:spcBef>
              <a:buNone/>
            </a:pPr>
            <a:r>
              <a:rPr lang="en-US" sz="2600" dirty="0"/>
              <a:t>	 	Y </a:t>
            </a:r>
            <a:r>
              <a:rPr lang="en-US" sz="2600" dirty="0" err="1"/>
              <a:t>Felinheli</a:t>
            </a:r>
            <a:r>
              <a:rPr lang="en-US" sz="2600" dirty="0"/>
              <a:t> (Wales)  </a:t>
            </a:r>
            <a:r>
              <a:rPr lang="en-US" sz="2600" i="1" dirty="0"/>
              <a:t>not </a:t>
            </a:r>
            <a:r>
              <a:rPr lang="en-US" sz="2600" dirty="0"/>
              <a:t> </a:t>
            </a:r>
            <a:r>
              <a:rPr lang="en-US" sz="2600" dirty="0" err="1"/>
              <a:t>Felinheli</a:t>
            </a:r>
            <a:r>
              <a:rPr lang="en-US" sz="2600" dirty="0"/>
              <a:t> (Wales)</a:t>
            </a:r>
          </a:p>
          <a:p>
            <a:pPr lvl="1" eaLnBrk="1" hangingPunct="1">
              <a:spcBef>
                <a:spcPts val="0"/>
              </a:spcBef>
            </a:pPr>
            <a:r>
              <a:rPr lang="en-CA" sz="2600" dirty="0"/>
              <a:t>Retain initial articles for non-English place names in English-speaking countries</a:t>
            </a:r>
          </a:p>
          <a:p>
            <a:pPr eaLnBrk="1" hangingPunct="1">
              <a:spcBef>
                <a:spcPts val="0"/>
              </a:spcBef>
              <a:buFont typeface="Arial" charset="0"/>
              <a:buNone/>
            </a:pPr>
            <a:r>
              <a:rPr lang="en-US" sz="2600" dirty="0"/>
              <a:t>		 	Los Angeles (Calif.)  </a:t>
            </a:r>
            <a:r>
              <a:rPr lang="en-US" sz="2600" i="1" dirty="0"/>
              <a:t>not</a:t>
            </a:r>
            <a:r>
              <a:rPr lang="en-US" sz="2600" dirty="0"/>
              <a:t>  Angeles (Calif.)</a:t>
            </a:r>
          </a:p>
          <a:p>
            <a:pPr lvl="1" eaLnBrk="1" hangingPunct="1">
              <a:spcBef>
                <a:spcPts val="0"/>
              </a:spcBef>
            </a:pPr>
            <a:r>
              <a:rPr lang="en-US" sz="2600" dirty="0"/>
              <a:t>Drop all other initial articles</a:t>
            </a:r>
          </a:p>
          <a:p>
            <a:pPr eaLnBrk="1" hangingPunct="1">
              <a:spcBef>
                <a:spcPts val="0"/>
              </a:spcBef>
              <a:buFont typeface="Arial" charset="0"/>
              <a:buNone/>
            </a:pPr>
            <a:r>
              <a:rPr lang="en-US" sz="2600" dirty="0"/>
              <a:t>		 	</a:t>
            </a:r>
            <a:r>
              <a:rPr lang="en-US" sz="2600" dirty="0" err="1"/>
              <a:t>Dalles</a:t>
            </a:r>
            <a:r>
              <a:rPr lang="en-US" sz="2600" dirty="0"/>
              <a:t> (Or.)  </a:t>
            </a:r>
            <a:r>
              <a:rPr lang="en-US" sz="2600" i="1" dirty="0"/>
              <a:t>not</a:t>
            </a:r>
            <a:r>
              <a:rPr lang="en-US" sz="2600" dirty="0"/>
              <a:t>  The </a:t>
            </a:r>
            <a:r>
              <a:rPr lang="en-US" sz="2600" dirty="0" err="1"/>
              <a:t>Dalles</a:t>
            </a:r>
            <a:r>
              <a:rPr lang="en-US" sz="2600" dirty="0"/>
              <a:t> (Or.)</a:t>
            </a:r>
          </a:p>
        </p:txBody>
      </p:sp>
      <p:sp>
        <p:nvSpPr>
          <p:cNvPr id="6" name="Slide Number Placeholder 5"/>
          <p:cNvSpPr>
            <a:spLocks noGrp="1"/>
          </p:cNvSpPr>
          <p:nvPr>
            <p:ph type="sldNum" sz="quarter" idx="12"/>
          </p:nvPr>
        </p:nvSpPr>
        <p:spPr/>
        <p:txBody>
          <a:bodyPr/>
          <a:lstStyle/>
          <a:p>
            <a:pPr>
              <a:defRPr/>
            </a:pPr>
            <a:fld id="{62FA33EA-C50B-43CD-B5CC-6CB637B94E7E}" type="slidenum">
              <a:rPr lang="en-US"/>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304800" y="457200"/>
            <a:ext cx="5867400" cy="1066800"/>
          </a:xfrm>
        </p:spPr>
        <p:txBody>
          <a:bodyPr/>
          <a:lstStyle/>
          <a:p>
            <a:pPr eaLnBrk="1" hangingPunct="1"/>
            <a:r>
              <a:rPr lang="en-US" sz="3500"/>
              <a:t>Choosing the Preferred Name </a:t>
            </a:r>
            <a:br>
              <a:rPr lang="en-US" sz="3500"/>
            </a:br>
            <a:r>
              <a:rPr lang="en-US" sz="3500"/>
              <a:t> - Mounts and Saints</a:t>
            </a:r>
            <a:br>
              <a:rPr lang="en-US" sz="3500"/>
            </a:br>
            <a:r>
              <a:rPr lang="en-US" sz="3500"/>
              <a:t> </a:t>
            </a:r>
          </a:p>
        </p:txBody>
      </p:sp>
      <p:sp>
        <p:nvSpPr>
          <p:cNvPr id="99330" name="Content Placeholder 2"/>
          <p:cNvSpPr>
            <a:spLocks noGrp="1"/>
          </p:cNvSpPr>
          <p:nvPr>
            <p:ph idx="1"/>
          </p:nvPr>
        </p:nvSpPr>
        <p:spPr>
          <a:xfrm>
            <a:off x="228600" y="1295400"/>
            <a:ext cx="8915400" cy="5562600"/>
          </a:xfrm>
        </p:spPr>
        <p:txBody>
          <a:bodyPr/>
          <a:lstStyle/>
          <a:p>
            <a:pPr eaLnBrk="1" hangingPunct="1"/>
            <a:r>
              <a:rPr lang="en-US" sz="2600" dirty="0"/>
              <a:t>LC-PCC PS for 16.2.2.3:</a:t>
            </a:r>
          </a:p>
          <a:p>
            <a:pPr lvl="1" eaLnBrk="1" hangingPunct="1"/>
            <a:r>
              <a:rPr lang="en-US" sz="2500" dirty="0"/>
              <a:t>Mount/Mt.</a:t>
            </a:r>
          </a:p>
          <a:p>
            <a:pPr lvl="1" eaLnBrk="1" hangingPunct="1">
              <a:buFont typeface="Arial" charset="0"/>
              <a:buNone/>
            </a:pPr>
            <a:r>
              <a:rPr lang="en-US" sz="2500" dirty="0"/>
              <a:t>	Always use the spelled-out form “Mount” even if “Mt.” appears on the resource being cataloged or in other sources</a:t>
            </a:r>
          </a:p>
          <a:p>
            <a:pPr lvl="1" eaLnBrk="1" hangingPunct="1"/>
            <a:r>
              <a:rPr lang="en-US" sz="2500" dirty="0"/>
              <a:t>Saint/St. </a:t>
            </a:r>
          </a:p>
          <a:p>
            <a:pPr lvl="1" eaLnBrk="1" hangingPunct="1">
              <a:buFont typeface="Arial" charset="0"/>
              <a:buNone/>
            </a:pPr>
            <a:r>
              <a:rPr lang="en-US" sz="2500" dirty="0"/>
              <a:t>	Places or jurisdictions in the United Kingdom and the Republic of Ireland: prefer the abbreviation “St.”</a:t>
            </a:r>
          </a:p>
          <a:p>
            <a:pPr lvl="1" eaLnBrk="1" hangingPunct="1">
              <a:buFont typeface="Arial" charset="0"/>
              <a:buNone/>
            </a:pPr>
            <a:r>
              <a:rPr lang="en-US" sz="2500" dirty="0"/>
              <a:t>	Places or jurisdictions in Canada: use the approved form found in </a:t>
            </a:r>
            <a:r>
              <a:rPr lang="pt-BR" sz="2500" i="1" dirty="0"/>
              <a:t>Canadian Geographical Names Data Base</a:t>
            </a:r>
            <a:endParaRPr lang="en-US" sz="2500" i="1" dirty="0"/>
          </a:p>
          <a:p>
            <a:pPr lvl="1" eaLnBrk="1" hangingPunct="1">
              <a:buFont typeface="Arial" charset="0"/>
              <a:buNone/>
            </a:pPr>
            <a:r>
              <a:rPr lang="en-US" sz="2500" dirty="0"/>
              <a:t>	Places in other countries: Always used the spelled-out form “Saint” even if “St.” appears on the resource being cataloged or in other sources</a:t>
            </a:r>
          </a:p>
        </p:txBody>
      </p:sp>
      <p:pic>
        <p:nvPicPr>
          <p:cNvPr id="99331" name="Picture 7" descr="ScreenShot631.bmp"/>
          <p:cNvPicPr>
            <a:picLocks noChangeAspect="1"/>
          </p:cNvPicPr>
          <p:nvPr/>
        </p:nvPicPr>
        <p:blipFill>
          <a:blip r:embed="rId3"/>
          <a:srcRect/>
          <a:stretch>
            <a:fillRect/>
          </a:stretch>
        </p:blipFill>
        <p:spPr bwMode="auto">
          <a:xfrm>
            <a:off x="3962400" y="6053138"/>
            <a:ext cx="3436938" cy="685800"/>
          </a:xfrm>
          <a:prstGeom prst="rect">
            <a:avLst/>
          </a:prstGeom>
          <a:noFill/>
          <a:ln w="9525">
            <a:noFill/>
            <a:miter lim="800000"/>
            <a:headEnd/>
            <a:tailEnd/>
          </a:ln>
        </p:spPr>
      </p:pic>
      <p:pic>
        <p:nvPicPr>
          <p:cNvPr id="99332" name="Picture 16" descr="ScreenShot638.bmp"/>
          <p:cNvPicPr>
            <a:picLocks noChangeAspect="1"/>
          </p:cNvPicPr>
          <p:nvPr/>
        </p:nvPicPr>
        <p:blipFill>
          <a:blip r:embed="rId4"/>
          <a:srcRect/>
          <a:stretch>
            <a:fillRect/>
          </a:stretch>
        </p:blipFill>
        <p:spPr bwMode="auto">
          <a:xfrm>
            <a:off x="5334000" y="990600"/>
            <a:ext cx="2949575" cy="11049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8D472D7B-10FF-4706-AE08-780F07B4953B}" type="slidenum">
              <a:rPr lang="en-US"/>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0" y="609600"/>
            <a:ext cx="9144000" cy="411163"/>
          </a:xfrm>
        </p:spPr>
        <p:txBody>
          <a:bodyPr/>
          <a:lstStyle/>
          <a:p>
            <a:pPr eaLnBrk="1" hangingPunct="1"/>
            <a:r>
              <a:rPr lang="en-US" sz="3300"/>
              <a:t>Recording the Preferred Name </a:t>
            </a:r>
            <a:br>
              <a:rPr lang="en-US" sz="3300"/>
            </a:br>
            <a:r>
              <a:rPr lang="en-US" sz="3000"/>
              <a:t>(RDA 16.2.2.4) </a:t>
            </a:r>
          </a:p>
        </p:txBody>
      </p:sp>
      <p:sp>
        <p:nvSpPr>
          <p:cNvPr id="101378" name="Content Placeholder 2"/>
          <p:cNvSpPr>
            <a:spLocks noGrp="1"/>
          </p:cNvSpPr>
          <p:nvPr>
            <p:ph idx="1"/>
          </p:nvPr>
        </p:nvSpPr>
        <p:spPr>
          <a:xfrm>
            <a:off x="228600" y="1600200"/>
            <a:ext cx="8915400" cy="3886200"/>
          </a:xfrm>
        </p:spPr>
        <p:txBody>
          <a:bodyPr/>
          <a:lstStyle/>
          <a:p>
            <a:pPr eaLnBrk="1" hangingPunct="1">
              <a:buFont typeface="Arial" charset="0"/>
              <a:buNone/>
            </a:pPr>
            <a:r>
              <a:rPr lang="en-US" sz="3000" dirty="0"/>
              <a:t>Record as part of the name of a place (other than a country or a state, etc., listed in 16.2.2.9.1, 16.2.2.10, or 16.2.2.11) the name of the larger place in which it is located or the larger jurisdiction to which it belongs</a:t>
            </a:r>
          </a:p>
          <a:p>
            <a:pPr lvl="1" eaLnBrk="1" hangingPunct="1">
              <a:buFont typeface="Arial" charset="0"/>
              <a:buNone/>
            </a:pPr>
            <a:endParaRPr lang="en-US" sz="3000" dirty="0"/>
          </a:p>
          <a:p>
            <a:pPr lvl="1" eaLnBrk="1" hangingPunct="1">
              <a:buFont typeface="Arial" charset="0"/>
              <a:buNone/>
            </a:pPr>
            <a:r>
              <a:rPr lang="en-US" sz="3000" dirty="0"/>
              <a:t>For </a:t>
            </a:r>
            <a:r>
              <a:rPr lang="en-US" sz="3000" b="1" dirty="0"/>
              <a:t>Coles County </a:t>
            </a:r>
            <a:r>
              <a:rPr lang="en-US" sz="3000" dirty="0"/>
              <a:t>also record </a:t>
            </a:r>
            <a:r>
              <a:rPr lang="en-US" sz="3000" b="1" dirty="0"/>
              <a:t>Ill.</a:t>
            </a:r>
            <a:r>
              <a:rPr lang="en-US" sz="3000" dirty="0"/>
              <a:t>		  </a:t>
            </a:r>
          </a:p>
          <a:p>
            <a:pPr lvl="1" eaLnBrk="1" hangingPunct="1">
              <a:buFont typeface="Arial" charset="0"/>
              <a:buNone/>
            </a:pPr>
            <a:r>
              <a:rPr lang="en-US" sz="3000" dirty="0"/>
              <a:t>For </a:t>
            </a:r>
            <a:r>
              <a:rPr lang="en-US" sz="3000" b="1" dirty="0"/>
              <a:t>Budapest</a:t>
            </a:r>
            <a:r>
              <a:rPr lang="en-US" sz="3000" dirty="0"/>
              <a:t> also record </a:t>
            </a:r>
            <a:r>
              <a:rPr lang="en-US" sz="3000" b="1" dirty="0"/>
              <a:t>Hungary</a:t>
            </a:r>
          </a:p>
          <a:p>
            <a:pPr lvl="1" eaLnBrk="1" hangingPunct="1">
              <a:buFont typeface="Arial" charset="0"/>
              <a:buNone/>
            </a:pPr>
            <a:r>
              <a:rPr lang="en-US" sz="3000" dirty="0"/>
              <a:t>For </a:t>
            </a:r>
            <a:r>
              <a:rPr lang="en-US" sz="3000" b="1" dirty="0"/>
              <a:t>Toronto</a:t>
            </a:r>
            <a:r>
              <a:rPr lang="en-US" sz="3000" dirty="0"/>
              <a:t> also record </a:t>
            </a:r>
            <a:r>
              <a:rPr lang="en-US" sz="3000" b="1" dirty="0"/>
              <a:t>Ont.</a:t>
            </a:r>
            <a:endParaRPr lang="en-US" sz="3000" dirty="0"/>
          </a:p>
          <a:p>
            <a:pPr lvl="1" eaLnBrk="1" hangingPunct="1">
              <a:buFont typeface="Arial" charset="0"/>
              <a:buNone/>
            </a:pPr>
            <a:r>
              <a:rPr lang="en-US" sz="3000" dirty="0"/>
              <a:t>For </a:t>
            </a:r>
            <a:r>
              <a:rPr lang="en-US" sz="3000" b="1" dirty="0"/>
              <a:t>Edinburgh</a:t>
            </a:r>
            <a:r>
              <a:rPr lang="en-US" sz="3000" dirty="0"/>
              <a:t> also record </a:t>
            </a:r>
            <a:r>
              <a:rPr lang="en-US" sz="3000" b="1" dirty="0"/>
              <a:t>Scotland</a:t>
            </a:r>
          </a:p>
          <a:p>
            <a:pPr lvl="1" eaLnBrk="1" hangingPunct="1">
              <a:buFont typeface="Arial" charset="0"/>
              <a:buNone/>
            </a:pPr>
            <a:r>
              <a:rPr lang="en-US" sz="2300" b="1" dirty="0"/>
              <a:t>			</a:t>
            </a:r>
          </a:p>
        </p:txBody>
      </p:sp>
      <p:sp>
        <p:nvSpPr>
          <p:cNvPr id="101379" name="TextBox 3"/>
          <p:cNvSpPr txBox="1">
            <a:spLocks noChangeArrowheads="1"/>
          </p:cNvSpPr>
          <p:nvPr/>
        </p:nvSpPr>
        <p:spPr bwMode="auto">
          <a:xfrm>
            <a:off x="6477000" y="3886200"/>
            <a:ext cx="2362200" cy="923925"/>
          </a:xfrm>
          <a:prstGeom prst="rect">
            <a:avLst/>
          </a:prstGeom>
          <a:noFill/>
          <a:ln w="28575">
            <a:solidFill>
              <a:srgbClr val="FF0000"/>
            </a:solidFill>
            <a:miter lim="800000"/>
            <a:headEnd/>
            <a:tailEnd/>
          </a:ln>
        </p:spPr>
        <p:txBody>
          <a:bodyPr>
            <a:spAutoFit/>
          </a:bodyPr>
          <a:lstStyle/>
          <a:p>
            <a:r>
              <a:rPr lang="en-US" b="1">
                <a:solidFill>
                  <a:srgbClr val="FF0000"/>
                </a:solidFill>
                <a:latin typeface="Calibri" pitchFamily="34" charset="0"/>
              </a:rPr>
              <a:t>USE ABBREVIATIONS FOR  LARGER PLACE FROM APPENDIX B.11</a:t>
            </a:r>
          </a:p>
        </p:txBody>
      </p:sp>
      <p:sp>
        <p:nvSpPr>
          <p:cNvPr id="7" name="Slide Number Placeholder 6"/>
          <p:cNvSpPr>
            <a:spLocks noGrp="1"/>
          </p:cNvSpPr>
          <p:nvPr>
            <p:ph type="sldNum" sz="quarter" idx="12"/>
          </p:nvPr>
        </p:nvSpPr>
        <p:spPr/>
        <p:txBody>
          <a:bodyPr/>
          <a:lstStyle/>
          <a:p>
            <a:pPr>
              <a:defRPr/>
            </a:pPr>
            <a:fld id="{29F69558-6BDF-4608-BF20-F80825CF5C61}" type="slidenum">
              <a:rPr lang="en-US"/>
              <a:pPr>
                <a:defRPr/>
              </a:pPr>
              <a:t>46</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pPr eaLnBrk="1" hangingPunct="1"/>
            <a:r>
              <a:rPr lang="en-US" sz="3300"/>
              <a:t>Australia, Canada, U.S., former U.S.S.R, and former Yugoslavia (16.2.2.9)</a:t>
            </a:r>
          </a:p>
        </p:txBody>
      </p:sp>
      <p:sp>
        <p:nvSpPr>
          <p:cNvPr id="103426" name="Content Placeholder 2"/>
          <p:cNvSpPr>
            <a:spLocks noGrp="1"/>
          </p:cNvSpPr>
          <p:nvPr>
            <p:ph idx="1"/>
          </p:nvPr>
        </p:nvSpPr>
        <p:spPr>
          <a:xfrm>
            <a:off x="457200" y="1600200"/>
            <a:ext cx="8229600" cy="4953000"/>
          </a:xfrm>
        </p:spPr>
        <p:txBody>
          <a:bodyPr/>
          <a:lstStyle/>
          <a:p>
            <a:pPr eaLnBrk="1" hangingPunct="1">
              <a:buFont typeface="Arial" charset="0"/>
              <a:buNone/>
            </a:pPr>
            <a:r>
              <a:rPr lang="en-US" i="1" dirty="0"/>
              <a:t>States, provinces, territories, etc. or constituent countries: </a:t>
            </a:r>
            <a:r>
              <a:rPr lang="en-US" dirty="0"/>
              <a:t>Do not record the name of the larger jurisdiction</a:t>
            </a:r>
          </a:p>
          <a:p>
            <a:pPr eaLnBrk="1" hangingPunct="1">
              <a:buFont typeface="Arial" charset="0"/>
              <a:buNone/>
            </a:pPr>
            <a:r>
              <a:rPr lang="en-US" dirty="0"/>
              <a:t>		Delaware  	   Yukon      Queensland</a:t>
            </a:r>
          </a:p>
          <a:p>
            <a:pPr eaLnBrk="1" hangingPunct="1">
              <a:buFont typeface="Arial" charset="0"/>
              <a:buNone/>
            </a:pPr>
            <a:r>
              <a:rPr lang="en-US" i="1" dirty="0"/>
              <a:t>Places in states, provinces, territories, etc. or constituent countries: </a:t>
            </a:r>
            <a:r>
              <a:rPr lang="en-US" dirty="0"/>
              <a:t>Record the name of the state, province, etc.  Abbreviate per B.11</a:t>
            </a:r>
          </a:p>
          <a:p>
            <a:pPr eaLnBrk="1" hangingPunct="1">
              <a:buFont typeface="Arial" charset="0"/>
              <a:buNone/>
            </a:pPr>
            <a:r>
              <a:rPr lang="en-US" dirty="0"/>
              <a:t>		Kent County (Del.)    Whitehorse (Yukon)</a:t>
            </a:r>
          </a:p>
          <a:p>
            <a:pPr eaLnBrk="1" hangingPunct="1">
              <a:buFont typeface="Arial" charset="0"/>
              <a:buNone/>
            </a:pPr>
            <a:r>
              <a:rPr lang="en-US" dirty="0"/>
              <a:t>		Brisbane (Qld.)	       Kiev (Ukraine)</a:t>
            </a:r>
          </a:p>
        </p:txBody>
      </p:sp>
      <p:sp>
        <p:nvSpPr>
          <p:cNvPr id="6" name="Slide Number Placeholder 5"/>
          <p:cNvSpPr>
            <a:spLocks noGrp="1"/>
          </p:cNvSpPr>
          <p:nvPr>
            <p:ph type="sldNum" sz="quarter" idx="12"/>
          </p:nvPr>
        </p:nvSpPr>
        <p:spPr/>
        <p:txBody>
          <a:bodyPr/>
          <a:lstStyle/>
          <a:p>
            <a:pPr>
              <a:defRPr/>
            </a:pPr>
            <a:fld id="{AA9E722F-26D7-4143-AC71-5EF125C72C03}" type="slidenum">
              <a:rPr lang="en-US"/>
              <a:pPr>
                <a:defRPr/>
              </a:pPr>
              <a:t>47</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pPr eaLnBrk="1" hangingPunct="1"/>
            <a:r>
              <a:rPr lang="en-US" sz="3300"/>
              <a:t>England, Northern Ireland, Scotland, and Wales (16.2.2.10)</a:t>
            </a:r>
          </a:p>
        </p:txBody>
      </p:sp>
      <p:sp>
        <p:nvSpPr>
          <p:cNvPr id="3" name="Content Placeholder 2"/>
          <p:cNvSpPr>
            <a:spLocks noGrp="1"/>
          </p:cNvSpPr>
          <p:nvPr>
            <p:ph idx="1"/>
          </p:nvPr>
        </p:nvSpPr>
        <p:spPr>
          <a:xfrm>
            <a:off x="457200" y="1600200"/>
            <a:ext cx="8534400" cy="4953000"/>
          </a:xfrm>
        </p:spPr>
        <p:txBody>
          <a:bodyPr rtlCol="0">
            <a:normAutofit lnSpcReduction="10000"/>
          </a:bodyPr>
          <a:lstStyle/>
          <a:p>
            <a:pPr eaLnBrk="1" fontAlgn="auto" hangingPunct="1">
              <a:spcAft>
                <a:spcPts val="0"/>
              </a:spcAft>
              <a:buFont typeface="Arial" pitchFamily="34" charset="0"/>
              <a:buNone/>
              <a:defRPr/>
            </a:pPr>
            <a:r>
              <a:rPr lang="en-US" i="1" dirty="0"/>
              <a:t>Constituent countries of the United Kingdom: </a:t>
            </a:r>
            <a:r>
              <a:rPr lang="en-US" dirty="0"/>
              <a:t>Do not record the name of the larger jurisdiction</a:t>
            </a:r>
          </a:p>
          <a:p>
            <a:pPr eaLnBrk="1" fontAlgn="auto" hangingPunct="1">
              <a:spcAft>
                <a:spcPts val="0"/>
              </a:spcAft>
              <a:buFont typeface="Arial" pitchFamily="34" charset="0"/>
              <a:buNone/>
              <a:defRPr/>
            </a:pPr>
            <a:r>
              <a:rPr lang="en-US" dirty="0"/>
              <a:t>		England   </a:t>
            </a:r>
            <a:r>
              <a:rPr lang="en-US" i="1" dirty="0"/>
              <a:t>not</a:t>
            </a:r>
            <a:r>
              <a:rPr lang="en-US" dirty="0"/>
              <a:t>   England (Great Britain)</a:t>
            </a:r>
          </a:p>
          <a:p>
            <a:pPr eaLnBrk="1" fontAlgn="auto" hangingPunct="1">
              <a:spcAft>
                <a:spcPts val="0"/>
              </a:spcAft>
              <a:buFont typeface="Arial" pitchFamily="34" charset="0"/>
              <a:buNone/>
              <a:defRPr/>
            </a:pPr>
            <a:r>
              <a:rPr lang="en-US" i="1" dirty="0"/>
              <a:t>Places in constituent countries: </a:t>
            </a:r>
            <a:r>
              <a:rPr lang="en-US" dirty="0"/>
              <a:t>Record the name of the constituent country</a:t>
            </a:r>
          </a:p>
          <a:p>
            <a:pPr eaLnBrk="1" fontAlgn="auto" hangingPunct="1">
              <a:spcAft>
                <a:spcPts val="0"/>
              </a:spcAft>
              <a:buFont typeface="Arial" pitchFamily="34" charset="0"/>
              <a:buNone/>
              <a:defRPr/>
            </a:pPr>
            <a:r>
              <a:rPr lang="en-US" dirty="0"/>
              <a:t>		Hampshire (England)    </a:t>
            </a:r>
          </a:p>
          <a:p>
            <a:pPr eaLnBrk="1" fontAlgn="auto" hangingPunct="1">
              <a:spcAft>
                <a:spcPts val="0"/>
              </a:spcAft>
              <a:buFont typeface="Arial" pitchFamily="34" charset="0"/>
              <a:buNone/>
              <a:defRPr/>
            </a:pPr>
            <a:r>
              <a:rPr lang="en-US" dirty="0"/>
              <a:t>		Glasgow (Scotland)</a:t>
            </a:r>
          </a:p>
          <a:p>
            <a:pPr eaLnBrk="1" fontAlgn="auto" hangingPunct="1">
              <a:spcAft>
                <a:spcPts val="0"/>
              </a:spcAft>
              <a:buFont typeface="Arial" pitchFamily="34" charset="0"/>
              <a:buNone/>
              <a:defRPr/>
            </a:pPr>
            <a:r>
              <a:rPr lang="en-US" dirty="0"/>
              <a:t>		Cardiff (Wales)	    </a:t>
            </a:r>
          </a:p>
          <a:p>
            <a:pPr eaLnBrk="1" fontAlgn="auto" hangingPunct="1">
              <a:spcAft>
                <a:spcPts val="0"/>
              </a:spcAft>
              <a:buFont typeface="Arial" pitchFamily="34" charset="0"/>
              <a:buNone/>
              <a:defRPr/>
            </a:pPr>
            <a:r>
              <a:rPr lang="en-US" dirty="0"/>
              <a:t>		Belfast (Northern Ireland)	</a:t>
            </a:r>
          </a:p>
        </p:txBody>
      </p:sp>
      <p:sp>
        <p:nvSpPr>
          <p:cNvPr id="6" name="Slide Number Placeholder 5"/>
          <p:cNvSpPr>
            <a:spLocks noGrp="1"/>
          </p:cNvSpPr>
          <p:nvPr>
            <p:ph type="sldNum" sz="quarter" idx="12"/>
          </p:nvPr>
        </p:nvSpPr>
        <p:spPr/>
        <p:txBody>
          <a:bodyPr/>
          <a:lstStyle/>
          <a:p>
            <a:pPr>
              <a:defRPr/>
            </a:pPr>
            <a:fld id="{3B54FCD8-3BD9-44D7-88D4-8E021D8861D2}" type="slidenum">
              <a:rPr lang="en-US"/>
              <a:pPr>
                <a:defRPr/>
              </a:pPr>
              <a:t>48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152400" y="152400"/>
            <a:ext cx="8763000" cy="868363"/>
          </a:xfrm>
        </p:spPr>
        <p:txBody>
          <a:bodyPr/>
          <a:lstStyle/>
          <a:p>
            <a:pPr eaLnBrk="1" hangingPunct="1"/>
            <a:r>
              <a:rPr lang="en-US" sz="3200"/>
              <a:t>Overseas Territories, Dependencies, Etc. (16.2.2.11)</a:t>
            </a:r>
          </a:p>
        </p:txBody>
      </p:sp>
      <p:sp>
        <p:nvSpPr>
          <p:cNvPr id="3" name="Content Placeholder 2"/>
          <p:cNvSpPr>
            <a:spLocks noGrp="1"/>
          </p:cNvSpPr>
          <p:nvPr>
            <p:ph idx="1"/>
          </p:nvPr>
        </p:nvSpPr>
        <p:spPr>
          <a:xfrm>
            <a:off x="381000" y="1143000"/>
            <a:ext cx="8534400" cy="5562600"/>
          </a:xfrm>
        </p:spPr>
        <p:txBody>
          <a:bodyPr rtlCol="0">
            <a:normAutofit fontScale="85000" lnSpcReduction="10000"/>
          </a:bodyPr>
          <a:lstStyle/>
          <a:p>
            <a:pPr eaLnBrk="1" fontAlgn="auto" hangingPunct="1">
              <a:spcAft>
                <a:spcPts val="0"/>
              </a:spcAft>
              <a:buFont typeface="Arial" pitchFamily="34" charset="0"/>
              <a:buNone/>
              <a:defRPr/>
            </a:pPr>
            <a:r>
              <a:rPr lang="en-US" i="1" dirty="0"/>
              <a:t>Overseas territories, dependencies, etc.: </a:t>
            </a:r>
            <a:r>
              <a:rPr lang="en-US" dirty="0"/>
              <a:t>Do not record the name of the larger jurisdiction</a:t>
            </a:r>
          </a:p>
          <a:p>
            <a:pPr eaLnBrk="1" fontAlgn="auto" hangingPunct="1">
              <a:spcAft>
                <a:spcPts val="0"/>
              </a:spcAft>
              <a:buFont typeface="Arial" pitchFamily="34" charset="0"/>
              <a:buNone/>
              <a:defRPr/>
            </a:pPr>
            <a:r>
              <a:rPr lang="en-US" dirty="0"/>
              <a:t>		Greenland  </a:t>
            </a:r>
            <a:r>
              <a:rPr lang="en-US" i="1" dirty="0"/>
              <a:t>not</a:t>
            </a:r>
            <a:r>
              <a:rPr lang="en-US" dirty="0"/>
              <a:t>  Greenland (Denmark)</a:t>
            </a:r>
          </a:p>
          <a:p>
            <a:pPr eaLnBrk="1" fontAlgn="auto" hangingPunct="1">
              <a:spcAft>
                <a:spcPts val="0"/>
              </a:spcAft>
              <a:buFont typeface="Arial" pitchFamily="34" charset="0"/>
              <a:buNone/>
              <a:defRPr/>
            </a:pPr>
            <a:r>
              <a:rPr lang="en-US" dirty="0"/>
              <a:t>		New Caledonia  </a:t>
            </a:r>
            <a:r>
              <a:rPr lang="en-US" i="1" dirty="0"/>
              <a:t>not</a:t>
            </a:r>
            <a:r>
              <a:rPr lang="en-US" dirty="0"/>
              <a:t>  New Caledonia (France)</a:t>
            </a:r>
          </a:p>
          <a:p>
            <a:pPr eaLnBrk="1" fontAlgn="auto" hangingPunct="1">
              <a:spcAft>
                <a:spcPts val="0"/>
              </a:spcAft>
              <a:buFont typeface="Arial" pitchFamily="34" charset="0"/>
              <a:buNone/>
              <a:defRPr/>
            </a:pPr>
            <a:r>
              <a:rPr lang="en-US" dirty="0"/>
              <a:t>		Aruba  </a:t>
            </a:r>
            <a:r>
              <a:rPr lang="en-US" i="1" dirty="0"/>
              <a:t>not</a:t>
            </a:r>
            <a:r>
              <a:rPr lang="en-US" dirty="0"/>
              <a:t>  Aruba (Netherlands)</a:t>
            </a:r>
          </a:p>
          <a:p>
            <a:pPr eaLnBrk="1" fontAlgn="auto" hangingPunct="1">
              <a:spcAft>
                <a:spcPts val="0"/>
              </a:spcAft>
              <a:buFont typeface="Arial" pitchFamily="34" charset="0"/>
              <a:buNone/>
              <a:defRPr/>
            </a:pPr>
            <a:r>
              <a:rPr lang="en-US" dirty="0"/>
              <a:t>		Isle of Man  </a:t>
            </a:r>
            <a:r>
              <a:rPr lang="en-US" i="1" dirty="0"/>
              <a:t>not</a:t>
            </a:r>
            <a:r>
              <a:rPr lang="en-US" dirty="0"/>
              <a:t>  Isle of Man (Great Britain)</a:t>
            </a:r>
          </a:p>
          <a:p>
            <a:pPr eaLnBrk="1" fontAlgn="auto" hangingPunct="1">
              <a:spcAft>
                <a:spcPts val="0"/>
              </a:spcAft>
              <a:buFont typeface="Arial" pitchFamily="34" charset="0"/>
              <a:buNone/>
              <a:defRPr/>
            </a:pPr>
            <a:r>
              <a:rPr lang="en-US" i="1" dirty="0"/>
              <a:t>Places in overseas territories, dependencies, etc.: </a:t>
            </a:r>
            <a:r>
              <a:rPr lang="en-US" dirty="0"/>
              <a:t>Record the name of the overseas territory, dependency, etc.</a:t>
            </a:r>
          </a:p>
          <a:p>
            <a:pPr eaLnBrk="1" fontAlgn="auto" hangingPunct="1">
              <a:spcAft>
                <a:spcPts val="0"/>
              </a:spcAft>
              <a:buFont typeface="Arial" pitchFamily="34" charset="0"/>
              <a:buNone/>
              <a:defRPr/>
            </a:pPr>
            <a:r>
              <a:rPr lang="en-US" dirty="0"/>
              <a:t>		</a:t>
            </a:r>
            <a:r>
              <a:rPr lang="en-US" dirty="0" err="1"/>
              <a:t>Nuuk</a:t>
            </a:r>
            <a:r>
              <a:rPr lang="en-US" dirty="0"/>
              <a:t> (Greenland)</a:t>
            </a:r>
          </a:p>
          <a:p>
            <a:pPr eaLnBrk="1" fontAlgn="auto" hangingPunct="1">
              <a:spcAft>
                <a:spcPts val="0"/>
              </a:spcAft>
              <a:buFont typeface="Arial" pitchFamily="34" charset="0"/>
              <a:buNone/>
              <a:defRPr/>
            </a:pPr>
            <a:r>
              <a:rPr lang="en-US" dirty="0"/>
              <a:t>		</a:t>
            </a:r>
            <a:r>
              <a:rPr lang="vi-VN" dirty="0">
                <a:latin typeface="Calibri" pitchFamily="34" charset="0"/>
              </a:rPr>
              <a:t>Nouméa (New Caledonia)</a:t>
            </a:r>
            <a:endParaRPr lang="en-US" dirty="0"/>
          </a:p>
          <a:p>
            <a:pPr eaLnBrk="1" fontAlgn="auto" hangingPunct="1">
              <a:spcAft>
                <a:spcPts val="0"/>
              </a:spcAft>
              <a:buFont typeface="Arial" pitchFamily="34" charset="0"/>
              <a:buNone/>
              <a:defRPr/>
            </a:pPr>
            <a:r>
              <a:rPr lang="en-US" dirty="0"/>
              <a:t>		</a:t>
            </a:r>
            <a:r>
              <a:rPr lang="en-US" dirty="0" err="1"/>
              <a:t>Oranjestad</a:t>
            </a:r>
            <a:r>
              <a:rPr lang="en-US" dirty="0"/>
              <a:t> (Aruba)</a:t>
            </a:r>
          </a:p>
          <a:p>
            <a:pPr eaLnBrk="1" fontAlgn="auto" hangingPunct="1">
              <a:spcAft>
                <a:spcPts val="0"/>
              </a:spcAft>
              <a:buFont typeface="Arial" pitchFamily="34" charset="0"/>
              <a:buNone/>
              <a:defRPr/>
            </a:pPr>
            <a:r>
              <a:rPr lang="en-US" dirty="0"/>
              <a:t>		</a:t>
            </a:r>
            <a:r>
              <a:rPr lang="en-US" dirty="0" err="1"/>
              <a:t>Papeete</a:t>
            </a:r>
            <a:r>
              <a:rPr lang="en-US" dirty="0"/>
              <a:t> (French Polynesia)		</a:t>
            </a:r>
          </a:p>
        </p:txBody>
      </p:sp>
      <p:sp>
        <p:nvSpPr>
          <p:cNvPr id="6" name="Slide Number Placeholder 5"/>
          <p:cNvSpPr>
            <a:spLocks noGrp="1"/>
          </p:cNvSpPr>
          <p:nvPr>
            <p:ph type="sldNum" sz="quarter" idx="12"/>
          </p:nvPr>
        </p:nvSpPr>
        <p:spPr/>
        <p:txBody>
          <a:bodyPr/>
          <a:lstStyle/>
          <a:p>
            <a:pPr>
              <a:defRPr/>
            </a:pPr>
            <a:fld id="{475D068F-D20E-48A5-A312-EC053C1AD619}" type="slidenum">
              <a:rPr lang="en-US"/>
              <a:pPr>
                <a:defRPr/>
              </a:pPr>
              <a:t>49</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457200" y="274638"/>
            <a:ext cx="8229600" cy="715962"/>
          </a:xfrm>
        </p:spPr>
        <p:txBody>
          <a:bodyPr/>
          <a:lstStyle/>
          <a:p>
            <a:pPr eaLnBrk="1" hangingPunct="1"/>
            <a:r>
              <a:rPr lang="en-US" sz="3300" dirty="0"/>
              <a:t>Everywhere Else (16.2.2.12)</a:t>
            </a:r>
          </a:p>
        </p:txBody>
      </p:sp>
      <p:sp>
        <p:nvSpPr>
          <p:cNvPr id="109570" name="Content Placeholder 2"/>
          <p:cNvSpPr>
            <a:spLocks noGrp="1"/>
          </p:cNvSpPr>
          <p:nvPr>
            <p:ph idx="1"/>
          </p:nvPr>
        </p:nvSpPr>
        <p:spPr>
          <a:xfrm>
            <a:off x="457200" y="1104412"/>
            <a:ext cx="8534400" cy="5257800"/>
          </a:xfrm>
        </p:spPr>
        <p:txBody>
          <a:bodyPr/>
          <a:lstStyle/>
          <a:p>
            <a:pPr eaLnBrk="1" hangingPunct="1">
              <a:buFont typeface="Arial" charset="0"/>
              <a:buNone/>
            </a:pPr>
            <a:r>
              <a:rPr lang="en-US" i="1" dirty="0"/>
              <a:t>For places in jurisdictions everywhere else (except Malaysia):</a:t>
            </a:r>
            <a:r>
              <a:rPr lang="en-US" dirty="0"/>
              <a:t> Record the name of the country in which the place is located.  Abbreviate country names per B.11</a:t>
            </a:r>
          </a:p>
          <a:p>
            <a:pPr eaLnBrk="1" hangingPunct="1">
              <a:buFont typeface="Arial" charset="0"/>
              <a:buNone/>
            </a:pPr>
            <a:r>
              <a:rPr lang="en-US" dirty="0"/>
              <a:t>		Buenos Aires (Argentina)</a:t>
            </a:r>
          </a:p>
          <a:p>
            <a:pPr eaLnBrk="1" hangingPunct="1">
              <a:buFont typeface="Arial" charset="0"/>
              <a:buNone/>
            </a:pPr>
            <a:r>
              <a:rPr lang="en-US" dirty="0"/>
              <a:t>		Paris (France)</a:t>
            </a:r>
          </a:p>
          <a:p>
            <a:pPr eaLnBrk="1" hangingPunct="1">
              <a:buFont typeface="Arial" charset="0"/>
              <a:buNone/>
            </a:pPr>
            <a:r>
              <a:rPr lang="en-US" dirty="0"/>
              <a:t>		Vladivostok (Russia)</a:t>
            </a:r>
          </a:p>
          <a:p>
            <a:pPr eaLnBrk="1" hangingPunct="1">
              <a:buFont typeface="Arial" charset="0"/>
              <a:buNone/>
            </a:pPr>
            <a:r>
              <a:rPr lang="en-US" dirty="0"/>
              <a:t>		</a:t>
            </a:r>
            <a:r>
              <a:rPr lang="en-US" dirty="0" err="1"/>
              <a:t>Copperbelt</a:t>
            </a:r>
            <a:r>
              <a:rPr lang="en-US" dirty="0"/>
              <a:t> Province (Zambia)</a:t>
            </a:r>
          </a:p>
          <a:p>
            <a:pPr eaLnBrk="1" hangingPunct="1">
              <a:buFont typeface="Arial" charset="0"/>
              <a:buNone/>
            </a:pPr>
            <a:r>
              <a:rPr lang="en-US" dirty="0"/>
              <a:t>		Wellington (N.Z.)</a:t>
            </a:r>
          </a:p>
          <a:p>
            <a:pPr eaLnBrk="1" hangingPunct="1">
              <a:buFont typeface="Arial" charset="0"/>
              <a:buNone/>
            </a:pPr>
            <a:r>
              <a:rPr lang="en-US" dirty="0"/>
              <a:t>		Seoul (Korea)		</a:t>
            </a:r>
          </a:p>
        </p:txBody>
      </p:sp>
      <p:sp>
        <p:nvSpPr>
          <p:cNvPr id="6" name="Slide Number Placeholder 5"/>
          <p:cNvSpPr>
            <a:spLocks noGrp="1"/>
          </p:cNvSpPr>
          <p:nvPr>
            <p:ph type="sldNum" sz="quarter" idx="12"/>
          </p:nvPr>
        </p:nvSpPr>
        <p:spPr/>
        <p:txBody>
          <a:bodyPr/>
          <a:lstStyle/>
          <a:p>
            <a:pPr>
              <a:defRPr/>
            </a:pPr>
            <a:fld id="{457C9C16-2906-4C00-A988-39A6740FF1D6}" type="slidenum">
              <a:rPr lang="en-US"/>
              <a:pPr>
                <a:defRPr/>
              </a:pPr>
              <a:t>50</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457200" y="274638"/>
            <a:ext cx="8229600" cy="715962"/>
          </a:xfrm>
        </p:spPr>
        <p:txBody>
          <a:bodyPr/>
          <a:lstStyle/>
          <a:p>
            <a:pPr eaLnBrk="1" hangingPunct="1"/>
            <a:r>
              <a:rPr lang="en-US" sz="3300" dirty="0"/>
              <a:t>Malaysia (LC-PCC PS for 16.2.2.12)</a:t>
            </a:r>
          </a:p>
        </p:txBody>
      </p:sp>
      <p:sp>
        <p:nvSpPr>
          <p:cNvPr id="109570" name="Content Placeholder 2"/>
          <p:cNvSpPr>
            <a:spLocks noGrp="1"/>
          </p:cNvSpPr>
          <p:nvPr>
            <p:ph idx="1"/>
          </p:nvPr>
        </p:nvSpPr>
        <p:spPr>
          <a:xfrm>
            <a:off x="457200" y="1104412"/>
            <a:ext cx="8534400" cy="5257800"/>
          </a:xfrm>
        </p:spPr>
        <p:txBody>
          <a:bodyPr/>
          <a:lstStyle/>
          <a:p>
            <a:pPr eaLnBrk="1" hangingPunct="1">
              <a:buNone/>
            </a:pPr>
            <a:r>
              <a:rPr lang="en-US" dirty="0"/>
              <a:t>Apply the alternative in 16.2.2.12 (to record the name of a state, province, or highest-level administrative division preceding the name of the country) only to places in Malaysia. </a:t>
            </a:r>
          </a:p>
          <a:p>
            <a:pPr eaLnBrk="1" hangingPunct="1">
              <a:buNone/>
            </a:pPr>
            <a:r>
              <a:rPr lang="en-US" dirty="0"/>
              <a:t>		</a:t>
            </a:r>
            <a:r>
              <a:rPr lang="en-US" sz="2500" dirty="0" err="1"/>
              <a:t>Segamat</a:t>
            </a:r>
            <a:r>
              <a:rPr lang="en-US" sz="2500" dirty="0"/>
              <a:t> (Johor, Malaysia)</a:t>
            </a:r>
          </a:p>
          <a:p>
            <a:pPr eaLnBrk="1" hangingPunct="1">
              <a:buNone/>
            </a:pPr>
            <a:r>
              <a:rPr lang="en-US" sz="2500" dirty="0"/>
              <a:t>		</a:t>
            </a:r>
            <a:r>
              <a:rPr lang="en-US" sz="2500" dirty="0" err="1"/>
              <a:t>Jasin</a:t>
            </a:r>
            <a:r>
              <a:rPr lang="en-US" sz="2500" dirty="0"/>
              <a:t> (Malacca, Malaysia)</a:t>
            </a:r>
          </a:p>
          <a:p>
            <a:pPr eaLnBrk="1" hangingPunct="1">
              <a:buNone/>
            </a:pPr>
            <a:r>
              <a:rPr lang="en-US" sz="2500" dirty="0"/>
              <a:t>		Port Dickson (</a:t>
            </a:r>
            <a:r>
              <a:rPr lang="en-US" sz="2500" dirty="0" err="1"/>
              <a:t>Negeri</a:t>
            </a:r>
            <a:r>
              <a:rPr lang="en-US" sz="2500" dirty="0"/>
              <a:t> Sembilan, Malaysia)</a:t>
            </a:r>
          </a:p>
          <a:p>
            <a:pPr eaLnBrk="1" hangingPunct="1">
              <a:buNone/>
            </a:pPr>
            <a:r>
              <a:rPr lang="en-US" sz="2500" dirty="0"/>
              <a:t>		Ipoh (Perak, Malaysia)</a:t>
            </a:r>
          </a:p>
          <a:p>
            <a:pPr eaLnBrk="1" hangingPunct="1">
              <a:buNone/>
            </a:pPr>
            <a:r>
              <a:rPr lang="en-US" sz="2500" dirty="0"/>
              <a:t>		George Town (</a:t>
            </a:r>
            <a:r>
              <a:rPr lang="en-US" sz="2500" dirty="0" err="1"/>
              <a:t>Pulau</a:t>
            </a:r>
            <a:r>
              <a:rPr lang="en-US" sz="2500" dirty="0"/>
              <a:t> Pinang, Malaysia)</a:t>
            </a:r>
          </a:p>
          <a:p>
            <a:pPr eaLnBrk="1" hangingPunct="1">
              <a:buNone/>
            </a:pPr>
            <a:r>
              <a:rPr lang="en-US" sz="2500" dirty="0"/>
              <a:t>		Kota </a:t>
            </a:r>
            <a:r>
              <a:rPr lang="en-US" sz="2500" dirty="0" err="1"/>
              <a:t>Kinabalu</a:t>
            </a:r>
            <a:r>
              <a:rPr lang="en-US" sz="2500" dirty="0"/>
              <a:t> (Sabah, Malaysia)</a:t>
            </a:r>
          </a:p>
          <a:p>
            <a:pPr eaLnBrk="1" hangingPunct="1">
              <a:spcBef>
                <a:spcPts val="0"/>
              </a:spcBef>
              <a:buNone/>
            </a:pPr>
            <a:r>
              <a:rPr lang="en-US" sz="2500" dirty="0"/>
              <a:t>		Bintulu (Sarawak, Malaysia)</a:t>
            </a:r>
            <a:r>
              <a:rPr lang="en-US" dirty="0"/>
              <a:t>		</a:t>
            </a:r>
          </a:p>
        </p:txBody>
      </p:sp>
      <p:sp>
        <p:nvSpPr>
          <p:cNvPr id="6" name="Slide Number Placeholder 5"/>
          <p:cNvSpPr>
            <a:spLocks noGrp="1"/>
          </p:cNvSpPr>
          <p:nvPr>
            <p:ph type="sldNum" sz="quarter" idx="12"/>
          </p:nvPr>
        </p:nvSpPr>
        <p:spPr/>
        <p:txBody>
          <a:bodyPr/>
          <a:lstStyle/>
          <a:p>
            <a:pPr>
              <a:defRPr/>
            </a:pPr>
            <a:fld id="{457C9C16-2906-4C00-A988-39A6740FF1D6}" type="slidenum">
              <a:rPr lang="en-US"/>
              <a:pPr>
                <a:defRPr/>
              </a:pPr>
              <a:t>51</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extLst>
      <p:ext uri="{BB962C8B-B14F-4D97-AF65-F5344CB8AC3E}">
        <p14:creationId xmlns:p14="http://schemas.microsoft.com/office/powerpoint/2010/main" val="3381878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457200" y="91440"/>
            <a:ext cx="8229600" cy="600075"/>
          </a:xfrm>
        </p:spPr>
        <p:txBody>
          <a:bodyPr/>
          <a:lstStyle/>
          <a:p>
            <a:pPr eaLnBrk="1" hangingPunct="1"/>
            <a:r>
              <a:rPr lang="en-US" dirty="0"/>
              <a:t>Form of Larger Place</a:t>
            </a:r>
          </a:p>
        </p:txBody>
      </p:sp>
      <p:sp>
        <p:nvSpPr>
          <p:cNvPr id="111618" name="Content Placeholder 2"/>
          <p:cNvSpPr>
            <a:spLocks noGrp="1"/>
          </p:cNvSpPr>
          <p:nvPr>
            <p:ph idx="1"/>
          </p:nvPr>
        </p:nvSpPr>
        <p:spPr>
          <a:xfrm>
            <a:off x="0" y="752475"/>
            <a:ext cx="9144000" cy="5867400"/>
          </a:xfrm>
        </p:spPr>
        <p:txBody>
          <a:bodyPr/>
          <a:lstStyle/>
          <a:p>
            <a:pPr eaLnBrk="1" hangingPunct="1">
              <a:spcAft>
                <a:spcPts val="600"/>
              </a:spcAft>
            </a:pPr>
            <a:r>
              <a:rPr lang="en-US" sz="2800" dirty="0"/>
              <a:t>LC-PCC PS 16.2.2.4</a:t>
            </a:r>
          </a:p>
          <a:p>
            <a:pPr eaLnBrk="1" hangingPunct="1">
              <a:spcAft>
                <a:spcPts val="600"/>
              </a:spcAft>
            </a:pPr>
            <a:r>
              <a:rPr lang="en-US" sz="2800" dirty="0"/>
              <a:t>Do not include a term for type of jurisdiction or other designation when larger place is added to the smaller place</a:t>
            </a:r>
          </a:p>
          <a:p>
            <a:pPr eaLnBrk="1" hangingPunct="1">
              <a:spcAft>
                <a:spcPts val="600"/>
              </a:spcAft>
              <a:buFont typeface="Arial" charset="0"/>
              <a:buNone/>
            </a:pPr>
            <a:r>
              <a:rPr lang="en-US" sz="2800" dirty="0"/>
              <a:t>		Albany (N.Y.)  </a:t>
            </a:r>
            <a:r>
              <a:rPr lang="en-US" sz="2800" i="1" dirty="0"/>
              <a:t>not</a:t>
            </a:r>
            <a:r>
              <a:rPr lang="en-US" sz="2800" dirty="0"/>
              <a:t>  Albany (N.Y. (State))</a:t>
            </a:r>
          </a:p>
          <a:p>
            <a:pPr eaLnBrk="1" hangingPunct="1">
              <a:spcAft>
                <a:spcPts val="600"/>
              </a:spcAft>
              <a:buFont typeface="Arial" charset="0"/>
              <a:buNone/>
            </a:pPr>
            <a:r>
              <a:rPr lang="en-US" sz="2800" dirty="0"/>
              <a:t>		Moscow (Russia)  </a:t>
            </a:r>
            <a:r>
              <a:rPr lang="en-US" sz="2800" i="1" dirty="0"/>
              <a:t>not</a:t>
            </a:r>
            <a:r>
              <a:rPr lang="en-US" sz="2800" dirty="0"/>
              <a:t>  Moscow (Russia (Federation))</a:t>
            </a:r>
          </a:p>
          <a:p>
            <a:pPr eaLnBrk="1" hangingPunct="1">
              <a:spcAft>
                <a:spcPts val="600"/>
              </a:spcAft>
              <a:buFont typeface="Arial" charset="0"/>
              <a:buNone/>
            </a:pPr>
            <a:r>
              <a:rPr lang="en-US" sz="2800" dirty="0"/>
              <a:t>		T’bilisi (Georgia)  </a:t>
            </a:r>
            <a:r>
              <a:rPr lang="en-US" sz="2800" i="1" dirty="0"/>
              <a:t>not</a:t>
            </a:r>
            <a:r>
              <a:rPr lang="en-US" sz="2800" dirty="0"/>
              <a:t>  T’bilisi (Georgia (Republic))</a:t>
            </a:r>
          </a:p>
          <a:p>
            <a:pPr eaLnBrk="1" hangingPunct="1">
              <a:spcAft>
                <a:spcPts val="600"/>
              </a:spcAft>
              <a:buFont typeface="Arial" charset="0"/>
              <a:buNone/>
            </a:pPr>
            <a:r>
              <a:rPr lang="en-US" sz="2800" dirty="0"/>
              <a:t>		Seoul (Korea)  </a:t>
            </a:r>
            <a:r>
              <a:rPr lang="en-US" sz="2800" i="1" dirty="0"/>
              <a:t>not</a:t>
            </a:r>
            <a:r>
              <a:rPr lang="en-US" sz="2800" dirty="0"/>
              <a:t>  Seoul (Korea (South))</a:t>
            </a:r>
          </a:p>
          <a:p>
            <a:pPr eaLnBrk="1" hangingPunct="1">
              <a:spcAft>
                <a:spcPts val="600"/>
              </a:spcAft>
              <a:buFont typeface="Arial" charset="0"/>
              <a:buNone/>
            </a:pPr>
            <a:r>
              <a:rPr lang="en-US" sz="2800" dirty="0"/>
              <a:t>		</a:t>
            </a:r>
            <a:r>
              <a:rPr lang="en-US" sz="2800" dirty="0" err="1"/>
              <a:t>Kinkala</a:t>
            </a:r>
            <a:r>
              <a:rPr lang="en-US" sz="2800" dirty="0"/>
              <a:t> (Congo)  </a:t>
            </a:r>
            <a:r>
              <a:rPr lang="en-US" sz="2800" i="1" dirty="0"/>
              <a:t>not</a:t>
            </a:r>
            <a:r>
              <a:rPr lang="en-US" sz="2800" dirty="0"/>
              <a:t>  </a:t>
            </a:r>
            <a:r>
              <a:rPr lang="en-US" sz="2800" dirty="0" err="1"/>
              <a:t>Kinkala</a:t>
            </a:r>
            <a:r>
              <a:rPr lang="en-US" sz="2800" dirty="0"/>
              <a:t> (Congo (Brazzaville))</a:t>
            </a:r>
          </a:p>
          <a:p>
            <a:pPr eaLnBrk="1" hangingPunct="1">
              <a:spcAft>
                <a:spcPts val="600"/>
              </a:spcAft>
              <a:buFont typeface="Arial" charset="0"/>
              <a:buNone/>
            </a:pPr>
            <a:r>
              <a:rPr lang="en-US" sz="2800" dirty="0"/>
              <a:t>		Kinshasa (Congo)  </a:t>
            </a:r>
            <a:r>
              <a:rPr lang="en-US" sz="2800" i="1" dirty="0"/>
              <a:t>not</a:t>
            </a:r>
            <a:r>
              <a:rPr lang="en-US" sz="2800" dirty="0"/>
              <a:t>  Kinshasa (Congo (Democratic 	Republic))</a:t>
            </a:r>
          </a:p>
        </p:txBody>
      </p:sp>
      <p:sp>
        <p:nvSpPr>
          <p:cNvPr id="6" name="Slide Number Placeholder 5"/>
          <p:cNvSpPr>
            <a:spLocks noGrp="1"/>
          </p:cNvSpPr>
          <p:nvPr>
            <p:ph type="sldNum" sz="quarter" idx="12"/>
          </p:nvPr>
        </p:nvSpPr>
        <p:spPr/>
        <p:txBody>
          <a:bodyPr/>
          <a:lstStyle/>
          <a:p>
            <a:pPr>
              <a:defRPr/>
            </a:pPr>
            <a:fld id="{966AFF8D-34AF-44AE-A36A-86AF8A9C483A}" type="slidenum">
              <a:rPr lang="en-US"/>
              <a:pPr>
                <a:defRPr/>
              </a:pPr>
              <a:t>52</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a:xfrm>
            <a:off x="0" y="304800"/>
            <a:ext cx="9144000" cy="411163"/>
          </a:xfrm>
        </p:spPr>
        <p:txBody>
          <a:bodyPr/>
          <a:lstStyle/>
          <a:p>
            <a:pPr eaLnBrk="1" hangingPunct="1"/>
            <a:r>
              <a:rPr lang="en-US" sz="3300"/>
              <a:t>Recording Preferred Name </a:t>
            </a:r>
            <a:br>
              <a:rPr lang="en-US" sz="3300"/>
            </a:br>
            <a:r>
              <a:rPr lang="en-US" sz="3000"/>
              <a:t>(RDA 16.2.2.4) </a:t>
            </a:r>
          </a:p>
        </p:txBody>
      </p:sp>
      <p:sp>
        <p:nvSpPr>
          <p:cNvPr id="3" name="Content Placeholder 2"/>
          <p:cNvSpPr>
            <a:spLocks noGrp="1"/>
          </p:cNvSpPr>
          <p:nvPr>
            <p:ph idx="1"/>
          </p:nvPr>
        </p:nvSpPr>
        <p:spPr>
          <a:xfrm>
            <a:off x="152400" y="990600"/>
            <a:ext cx="8991600" cy="5867400"/>
          </a:xfrm>
        </p:spPr>
        <p:txBody>
          <a:bodyPr rtlCol="0">
            <a:noAutofit/>
          </a:bodyPr>
          <a:lstStyle/>
          <a:p>
            <a:pPr eaLnBrk="1" fontAlgn="auto" hangingPunct="1">
              <a:spcAft>
                <a:spcPts val="0"/>
              </a:spcAft>
              <a:buFont typeface="Arial" pitchFamily="34" charset="0"/>
              <a:buChar char="•"/>
              <a:defRPr/>
            </a:pPr>
            <a:r>
              <a:rPr lang="en-US" sz="2000" dirty="0"/>
              <a:t>If the place name is being used as the conventional name for a government (see 11.2.2.5.4), enclose the name of the larger place in parentheses</a:t>
            </a:r>
          </a:p>
          <a:p>
            <a:pPr lvl="1" eaLnBrk="1" fontAlgn="auto" hangingPunct="1">
              <a:spcAft>
                <a:spcPts val="0"/>
              </a:spcAft>
              <a:buFont typeface="Arial" pitchFamily="34" charset="0"/>
              <a:buNone/>
              <a:defRPr/>
            </a:pPr>
            <a:r>
              <a:rPr lang="en-US" sz="2000" dirty="0"/>
              <a:t>			Budapest (Hungary)</a:t>
            </a:r>
          </a:p>
          <a:p>
            <a:pPr lvl="1" eaLnBrk="1" fontAlgn="auto" hangingPunct="1">
              <a:spcAft>
                <a:spcPts val="0"/>
              </a:spcAft>
              <a:buFont typeface="Arial" pitchFamily="34" charset="0"/>
              <a:buNone/>
              <a:defRPr/>
            </a:pPr>
            <a:r>
              <a:rPr lang="en-US" sz="2000" dirty="0"/>
              <a:t>			Toronto (Ont.)</a:t>
            </a:r>
          </a:p>
          <a:p>
            <a:pPr lvl="1" eaLnBrk="1" fontAlgn="auto" hangingPunct="1">
              <a:spcAft>
                <a:spcPts val="0"/>
              </a:spcAft>
              <a:buFont typeface="Arial" pitchFamily="34" charset="0"/>
              <a:buNone/>
              <a:defRPr/>
            </a:pPr>
            <a:r>
              <a:rPr lang="en-US" sz="2000" dirty="0"/>
              <a:t>			Edinburgh (Scotland)</a:t>
            </a:r>
          </a:p>
          <a:p>
            <a:pPr eaLnBrk="1" fontAlgn="auto" hangingPunct="1">
              <a:spcAft>
                <a:spcPts val="0"/>
              </a:spcAft>
              <a:buFont typeface="Arial" pitchFamily="34" charset="0"/>
              <a:buChar char="•"/>
              <a:defRPr/>
            </a:pPr>
            <a:r>
              <a:rPr lang="en-US" sz="2000" dirty="0"/>
              <a:t>RDA: If the place name is being used to record the location of a conference, etc., (see 11.3.2), the location of the headquarters of a corporate body (see 11.3.3), the place of origin of a work (see 6.5), or a place associated with a person (see 9.8-9.11), family (see 10.5), or corporate body (see 11.3), precede the name of the larger place by a comma</a:t>
            </a:r>
          </a:p>
          <a:p>
            <a:pPr lvl="1" eaLnBrk="1" fontAlgn="auto" hangingPunct="1">
              <a:spcAft>
                <a:spcPts val="0"/>
              </a:spcAft>
              <a:buFont typeface="Arial" pitchFamily="34" charset="0"/>
              <a:buNone/>
              <a:defRPr/>
            </a:pPr>
            <a:r>
              <a:rPr lang="en-US" sz="2000" dirty="0"/>
              <a:t>			Budapest, Hungary</a:t>
            </a:r>
          </a:p>
          <a:p>
            <a:pPr lvl="1" eaLnBrk="1" fontAlgn="auto" hangingPunct="1">
              <a:spcAft>
                <a:spcPts val="0"/>
              </a:spcAft>
              <a:buFont typeface="Arial" pitchFamily="34" charset="0"/>
              <a:buNone/>
              <a:defRPr/>
            </a:pPr>
            <a:r>
              <a:rPr lang="en-US" sz="2000" dirty="0"/>
              <a:t>			Toronto, Ont.</a:t>
            </a:r>
          </a:p>
          <a:p>
            <a:pPr lvl="1" eaLnBrk="1" fontAlgn="auto" hangingPunct="1">
              <a:spcAft>
                <a:spcPts val="0"/>
              </a:spcAft>
              <a:buFont typeface="Arial" pitchFamily="34" charset="0"/>
              <a:buNone/>
              <a:defRPr/>
            </a:pPr>
            <a:r>
              <a:rPr lang="en-US" sz="2000" dirty="0"/>
              <a:t>			Edinburgh, Scotland</a:t>
            </a:r>
          </a:p>
          <a:p>
            <a:pPr eaLnBrk="1" fontAlgn="auto" hangingPunct="1">
              <a:spcAft>
                <a:spcPts val="0"/>
              </a:spcAft>
              <a:defRPr/>
            </a:pPr>
            <a:r>
              <a:rPr lang="en-US" sz="2000" b="1" dirty="0">
                <a:solidFill>
                  <a:srgbClr val="FF0000"/>
                </a:solidFill>
              </a:rPr>
              <a:t>BUT,</a:t>
            </a:r>
            <a:r>
              <a:rPr lang="en-US" sz="2000" dirty="0"/>
              <a:t> PCC policy is to record this element using the authorized form of the name </a:t>
            </a:r>
          </a:p>
          <a:p>
            <a:pPr marL="0" indent="0" eaLnBrk="1" fontAlgn="auto" hangingPunct="1">
              <a:spcAft>
                <a:spcPts val="0"/>
              </a:spcAft>
              <a:buFont typeface="Arial" charset="0"/>
              <a:buNone/>
              <a:defRPr/>
            </a:pPr>
            <a:r>
              <a:rPr lang="en-US" sz="2000" dirty="0"/>
              <a:t>	     370    $e Budapest (Hungary) $2 </a:t>
            </a:r>
            <a:r>
              <a:rPr lang="en-US" sz="2000" dirty="0" err="1"/>
              <a:t>naf</a:t>
            </a:r>
            <a:endParaRPr lang="en-US" sz="2000" dirty="0"/>
          </a:p>
          <a:p>
            <a:pPr lvl="1" eaLnBrk="1" fontAlgn="auto" hangingPunct="1">
              <a:spcAft>
                <a:spcPts val="0"/>
              </a:spcAft>
              <a:buFont typeface="Arial" pitchFamily="34" charset="0"/>
              <a:buNone/>
              <a:defRPr/>
            </a:pPr>
            <a:endParaRPr lang="en-US" sz="2400" dirty="0"/>
          </a:p>
          <a:p>
            <a:pPr lvl="1" eaLnBrk="1" fontAlgn="auto" hangingPunct="1">
              <a:spcAft>
                <a:spcPts val="0"/>
              </a:spcAft>
              <a:buFont typeface="Arial" pitchFamily="34" charset="0"/>
              <a:buNone/>
              <a:defRPr/>
            </a:pPr>
            <a:endParaRPr lang="en-US" sz="2000" dirty="0"/>
          </a:p>
          <a:p>
            <a:pPr eaLnBrk="1" fontAlgn="auto" hangingPunct="1">
              <a:spcAft>
                <a:spcPts val="0"/>
              </a:spcAft>
              <a:buFont typeface="Arial" pitchFamily="34" charset="0"/>
              <a:buNone/>
              <a:defRPr/>
            </a:pPr>
            <a:r>
              <a:rPr lang="en-US" sz="2400" dirty="0"/>
              <a:t>		</a:t>
            </a:r>
            <a:r>
              <a:rPr lang="en-US" sz="2300" dirty="0"/>
              <a:t>		</a:t>
            </a:r>
            <a:endParaRPr lang="en-US" sz="2300" b="1" dirty="0"/>
          </a:p>
        </p:txBody>
      </p:sp>
      <p:sp>
        <p:nvSpPr>
          <p:cNvPr id="6" name="Slide Number Placeholder 5"/>
          <p:cNvSpPr>
            <a:spLocks noGrp="1"/>
          </p:cNvSpPr>
          <p:nvPr>
            <p:ph type="sldNum" sz="quarter" idx="12"/>
          </p:nvPr>
        </p:nvSpPr>
        <p:spPr/>
        <p:txBody>
          <a:bodyPr/>
          <a:lstStyle/>
          <a:p>
            <a:pPr>
              <a:defRPr/>
            </a:pPr>
            <a:fld id="{B1313CE7-3D9E-4DE7-BD1B-FCCB669F7177}" type="slidenum">
              <a:rPr lang="en-US"/>
              <a:pPr>
                <a:defRPr/>
              </a:pPr>
              <a:t>53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rtlCol="0">
            <a:normAutofit fontScale="90000"/>
          </a:bodyPr>
          <a:lstStyle/>
          <a:p>
            <a:pPr eaLnBrk="1" fontAlgn="auto" hangingPunct="1">
              <a:spcAft>
                <a:spcPts val="0"/>
              </a:spcAft>
              <a:defRPr/>
            </a:pPr>
            <a:r>
              <a:rPr lang="en-US" dirty="0"/>
              <a:t>Places Recorded in NARs</a:t>
            </a:r>
          </a:p>
        </p:txBody>
      </p:sp>
      <p:sp>
        <p:nvSpPr>
          <p:cNvPr id="115714" name="Content Placeholder 2"/>
          <p:cNvSpPr>
            <a:spLocks noGrp="1"/>
          </p:cNvSpPr>
          <p:nvPr>
            <p:ph sz="half" idx="1"/>
          </p:nvPr>
        </p:nvSpPr>
        <p:spPr>
          <a:xfrm>
            <a:off x="228600" y="1219200"/>
            <a:ext cx="4267200" cy="4525963"/>
          </a:xfrm>
        </p:spPr>
        <p:txBody>
          <a:bodyPr/>
          <a:lstStyle/>
          <a:p>
            <a:pPr eaLnBrk="1" hangingPunct="1">
              <a:buFont typeface="Arial" charset="0"/>
              <a:buNone/>
            </a:pPr>
            <a:r>
              <a:rPr lang="en-US" sz="2600" i="1" dirty="0"/>
              <a:t>NAR for the jurisdiction:</a:t>
            </a:r>
          </a:p>
          <a:p>
            <a:pPr eaLnBrk="1" hangingPunct="1">
              <a:buFont typeface="Arial" charset="0"/>
              <a:buNone/>
            </a:pPr>
            <a:endParaRPr lang="en-US" sz="2600" dirty="0"/>
          </a:p>
          <a:p>
            <a:pPr eaLnBrk="1" hangingPunct="1">
              <a:buFont typeface="Arial" charset="0"/>
              <a:buNone/>
            </a:pPr>
            <a:r>
              <a:rPr lang="en-US" sz="2600" dirty="0"/>
              <a:t>151 	</a:t>
            </a:r>
            <a:r>
              <a:rPr lang="en-US" sz="2600" dirty="0">
                <a:solidFill>
                  <a:srgbClr val="451BF7"/>
                </a:solidFill>
              </a:rPr>
              <a:t>Toronto (Ont.)</a:t>
            </a:r>
          </a:p>
          <a:p>
            <a:pPr eaLnBrk="1" hangingPunct="1">
              <a:buFont typeface="Arial" charset="0"/>
              <a:buNone/>
            </a:pPr>
            <a:endParaRPr lang="en-US" sz="2600" dirty="0"/>
          </a:p>
          <a:p>
            <a:pPr eaLnBrk="1" hangingPunct="1">
              <a:buFont typeface="Arial" charset="0"/>
              <a:buNone/>
            </a:pPr>
            <a:r>
              <a:rPr lang="en-US" sz="2600" i="1" dirty="0"/>
              <a:t>and</a:t>
            </a:r>
          </a:p>
          <a:p>
            <a:pPr eaLnBrk="1" hangingPunct="1">
              <a:buFont typeface="Arial" charset="0"/>
              <a:buNone/>
            </a:pPr>
            <a:endParaRPr lang="en-US" sz="2600" i="1" dirty="0"/>
          </a:p>
          <a:p>
            <a:pPr eaLnBrk="1" hangingPunct="1">
              <a:buFont typeface="Arial" charset="0"/>
              <a:buNone/>
            </a:pPr>
            <a:r>
              <a:rPr lang="en-US" sz="2600" dirty="0"/>
              <a:t>100 1_	 Gould, Glenn</a:t>
            </a:r>
          </a:p>
          <a:p>
            <a:pPr eaLnBrk="1" hangingPunct="1">
              <a:buFont typeface="Arial" charset="0"/>
              <a:buNone/>
            </a:pPr>
            <a:r>
              <a:rPr lang="en-US" sz="2600" dirty="0"/>
              <a:t>370 	 </a:t>
            </a:r>
            <a:r>
              <a:rPr lang="en-US" sz="2600" dirty="0">
                <a:solidFill>
                  <a:srgbClr val="FF0000"/>
                </a:solidFill>
              </a:rPr>
              <a:t>Toronto (Ont.) </a:t>
            </a:r>
            <a:r>
              <a:rPr lang="en-US" sz="2600" dirty="0"/>
              <a:t>$b   	 	 </a:t>
            </a:r>
            <a:r>
              <a:rPr lang="en-US" sz="2600" dirty="0">
                <a:solidFill>
                  <a:srgbClr val="FF0000"/>
                </a:solidFill>
              </a:rPr>
              <a:t>Toronto (Ont.) $2 </a:t>
            </a:r>
            <a:r>
              <a:rPr lang="en-US" sz="2600" dirty="0" err="1">
                <a:solidFill>
                  <a:srgbClr val="FF0000"/>
                </a:solidFill>
              </a:rPr>
              <a:t>naf</a:t>
            </a:r>
            <a:endParaRPr lang="en-US" sz="2600" dirty="0">
              <a:solidFill>
                <a:srgbClr val="FF0000"/>
              </a:solidFill>
            </a:endParaRPr>
          </a:p>
          <a:p>
            <a:pPr eaLnBrk="1" hangingPunct="1">
              <a:buFont typeface="Arial" charset="0"/>
              <a:buNone/>
            </a:pPr>
            <a:endParaRPr lang="en-US" sz="2600" dirty="0"/>
          </a:p>
          <a:p>
            <a:pPr eaLnBrk="1" hangingPunct="1">
              <a:buFont typeface="Arial" charset="0"/>
              <a:buNone/>
            </a:pPr>
            <a:endParaRPr lang="en-US" sz="2600" dirty="0"/>
          </a:p>
        </p:txBody>
      </p:sp>
      <p:sp>
        <p:nvSpPr>
          <p:cNvPr id="115715" name="Content Placeholder 3"/>
          <p:cNvSpPr>
            <a:spLocks noGrp="1"/>
          </p:cNvSpPr>
          <p:nvPr>
            <p:ph sz="half" idx="2"/>
          </p:nvPr>
        </p:nvSpPr>
        <p:spPr>
          <a:xfrm>
            <a:off x="4495800" y="786384"/>
            <a:ext cx="4495800" cy="5867400"/>
          </a:xfrm>
        </p:spPr>
        <p:txBody>
          <a:bodyPr/>
          <a:lstStyle/>
          <a:p>
            <a:pPr eaLnBrk="1" hangingPunct="1">
              <a:buFont typeface="Arial" charset="0"/>
              <a:buNone/>
            </a:pPr>
            <a:endParaRPr lang="en-US" sz="2300" dirty="0"/>
          </a:p>
          <a:p>
            <a:pPr eaLnBrk="1" hangingPunct="1">
              <a:buFont typeface="Arial" charset="0"/>
              <a:buNone/>
            </a:pPr>
            <a:r>
              <a:rPr lang="en-US" sz="2600" dirty="0"/>
              <a:t>110 2_ Beth </a:t>
            </a:r>
            <a:r>
              <a:rPr lang="en-US" sz="2600" dirty="0" err="1"/>
              <a:t>Tikvah</a:t>
            </a:r>
            <a:r>
              <a:rPr lang="en-US" sz="2600" dirty="0"/>
              <a:t> Synagogue 	 (</a:t>
            </a:r>
            <a:r>
              <a:rPr lang="en-US" sz="2600" dirty="0">
                <a:solidFill>
                  <a:srgbClr val="FF0000"/>
                </a:solidFill>
              </a:rPr>
              <a:t>Toronto, Ont.</a:t>
            </a:r>
            <a:r>
              <a:rPr lang="en-US" sz="2600" dirty="0"/>
              <a:t>)</a:t>
            </a:r>
          </a:p>
          <a:p>
            <a:pPr eaLnBrk="1" hangingPunct="1">
              <a:buFont typeface="Arial" charset="0"/>
              <a:buNone/>
            </a:pPr>
            <a:r>
              <a:rPr lang="en-US" sz="2600" dirty="0"/>
              <a:t>370 	 $e </a:t>
            </a:r>
            <a:r>
              <a:rPr lang="en-US" sz="2600" dirty="0">
                <a:solidFill>
                  <a:srgbClr val="FF0000"/>
                </a:solidFill>
              </a:rPr>
              <a:t>Toronto (Ont.) $2 </a:t>
            </a:r>
            <a:r>
              <a:rPr lang="en-US" sz="2600" dirty="0" err="1">
                <a:solidFill>
                  <a:srgbClr val="FF0000"/>
                </a:solidFill>
              </a:rPr>
              <a:t>naf</a:t>
            </a:r>
            <a:endParaRPr lang="en-US" sz="2600" dirty="0">
              <a:solidFill>
                <a:srgbClr val="FF0000"/>
              </a:solidFill>
            </a:endParaRPr>
          </a:p>
          <a:p>
            <a:pPr eaLnBrk="1" hangingPunct="1">
              <a:buFont typeface="Arial" charset="0"/>
              <a:buNone/>
            </a:pPr>
            <a:endParaRPr lang="en-US" sz="2600" dirty="0"/>
          </a:p>
          <a:p>
            <a:pPr eaLnBrk="1" hangingPunct="1">
              <a:buFont typeface="Arial" charset="0"/>
              <a:buNone/>
            </a:pPr>
            <a:r>
              <a:rPr lang="en-US" sz="2600" dirty="0"/>
              <a:t>111 2_ RSKT (Conference) $n 	 (2nd : $d 2007 : $c 	 	 </a:t>
            </a:r>
            <a:r>
              <a:rPr lang="en-US" sz="2600" dirty="0">
                <a:solidFill>
                  <a:srgbClr val="FF0000"/>
                </a:solidFill>
              </a:rPr>
              <a:t>Toronto, Ont.</a:t>
            </a:r>
            <a:r>
              <a:rPr lang="en-US" sz="2600" dirty="0"/>
              <a:t>)</a:t>
            </a:r>
          </a:p>
          <a:p>
            <a:pPr eaLnBrk="1" hangingPunct="1">
              <a:spcAft>
                <a:spcPts val="2400"/>
              </a:spcAft>
              <a:buFont typeface="Arial" charset="0"/>
              <a:buNone/>
            </a:pPr>
            <a:r>
              <a:rPr lang="en-US" sz="2600" dirty="0"/>
              <a:t>370	 $e </a:t>
            </a:r>
            <a:r>
              <a:rPr lang="en-US" sz="2600" dirty="0">
                <a:solidFill>
                  <a:srgbClr val="FF0000"/>
                </a:solidFill>
              </a:rPr>
              <a:t>Toronto (Ont.) $2 </a:t>
            </a:r>
            <a:r>
              <a:rPr lang="en-US" sz="2600" dirty="0" err="1">
                <a:solidFill>
                  <a:srgbClr val="FF0000"/>
                </a:solidFill>
              </a:rPr>
              <a:t>naf</a:t>
            </a:r>
            <a:endParaRPr lang="en-US" sz="2600" i="1" dirty="0"/>
          </a:p>
          <a:p>
            <a:pPr eaLnBrk="1" hangingPunct="1">
              <a:spcBef>
                <a:spcPts val="600"/>
              </a:spcBef>
              <a:buFont typeface="Arial" charset="0"/>
              <a:buNone/>
            </a:pPr>
            <a:r>
              <a:rPr lang="en-US" sz="2600" dirty="0"/>
              <a:t>130 _0 Signature series 	 	 (</a:t>
            </a:r>
            <a:r>
              <a:rPr lang="en-US" sz="2600" dirty="0">
                <a:solidFill>
                  <a:srgbClr val="FF0000"/>
                </a:solidFill>
              </a:rPr>
              <a:t>Toronto, Ont.</a:t>
            </a:r>
            <a:r>
              <a:rPr lang="en-US" sz="2600" dirty="0"/>
              <a:t>)</a:t>
            </a:r>
          </a:p>
          <a:p>
            <a:pPr eaLnBrk="1" hangingPunct="1">
              <a:buFont typeface="Arial" charset="0"/>
              <a:buNone/>
            </a:pPr>
            <a:r>
              <a:rPr lang="en-US" sz="2600" dirty="0"/>
              <a:t>370	 $g </a:t>
            </a:r>
            <a:r>
              <a:rPr lang="en-US" sz="2600" dirty="0">
                <a:solidFill>
                  <a:srgbClr val="FF0000"/>
                </a:solidFill>
              </a:rPr>
              <a:t>Toronto (Ont.) $2 </a:t>
            </a:r>
            <a:r>
              <a:rPr lang="en-US" sz="2600" dirty="0" err="1">
                <a:solidFill>
                  <a:srgbClr val="FF0000"/>
                </a:solidFill>
              </a:rPr>
              <a:t>naf</a:t>
            </a:r>
            <a:endParaRPr lang="en-US" sz="2600" dirty="0">
              <a:solidFill>
                <a:srgbClr val="FF0000"/>
              </a:solidFill>
            </a:endParaRPr>
          </a:p>
        </p:txBody>
      </p:sp>
      <p:sp>
        <p:nvSpPr>
          <p:cNvPr id="7" name="Slide Number Placeholder 6"/>
          <p:cNvSpPr>
            <a:spLocks noGrp="1"/>
          </p:cNvSpPr>
          <p:nvPr>
            <p:ph type="sldNum" sz="quarter" idx="12"/>
          </p:nvPr>
        </p:nvSpPr>
        <p:spPr/>
        <p:txBody>
          <a:bodyPr/>
          <a:lstStyle/>
          <a:p>
            <a:pPr>
              <a:defRPr/>
            </a:pPr>
            <a:fld id="{5888C53B-05A6-4C1A-86AF-631F8E7D3A48}" type="slidenum">
              <a:rPr lang="en-US"/>
              <a:pPr>
                <a:defRPr/>
              </a:pPr>
              <a:t>54</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3"/>
          </a:xfrm>
        </p:spPr>
        <p:txBody>
          <a:bodyPr rtlCol="0">
            <a:normAutofit fontScale="90000"/>
          </a:bodyPr>
          <a:lstStyle/>
          <a:p>
            <a:pPr eaLnBrk="1" fontAlgn="auto" hangingPunct="1">
              <a:spcAft>
                <a:spcPts val="0"/>
              </a:spcAft>
              <a:defRPr/>
            </a:pPr>
            <a:r>
              <a:rPr lang="en-US" dirty="0"/>
              <a:t>Places Recorded in NARs</a:t>
            </a:r>
          </a:p>
        </p:txBody>
      </p:sp>
      <p:sp>
        <p:nvSpPr>
          <p:cNvPr id="117762" name="Content Placeholder 2"/>
          <p:cNvSpPr>
            <a:spLocks noGrp="1"/>
          </p:cNvSpPr>
          <p:nvPr>
            <p:ph sz="half" idx="1"/>
          </p:nvPr>
        </p:nvSpPr>
        <p:spPr>
          <a:xfrm>
            <a:off x="152400" y="914400"/>
            <a:ext cx="4191000" cy="5334000"/>
          </a:xfrm>
        </p:spPr>
        <p:txBody>
          <a:bodyPr/>
          <a:lstStyle/>
          <a:p>
            <a:pPr eaLnBrk="1" hangingPunct="1">
              <a:buFont typeface="Arial" charset="0"/>
              <a:buNone/>
            </a:pPr>
            <a:r>
              <a:rPr lang="en-US" sz="2200" i="1" dirty="0"/>
              <a:t>NAR for the jurisdiction:</a:t>
            </a:r>
          </a:p>
          <a:p>
            <a:pPr eaLnBrk="1" hangingPunct="1">
              <a:buFont typeface="Arial" charset="0"/>
              <a:buNone/>
            </a:pPr>
            <a:r>
              <a:rPr lang="en-US" sz="2200" dirty="0"/>
              <a:t>151	</a:t>
            </a:r>
            <a:r>
              <a:rPr lang="en-US" sz="2200" dirty="0">
                <a:solidFill>
                  <a:srgbClr val="451BF7"/>
                </a:solidFill>
              </a:rPr>
              <a:t>Russia (Federation)</a:t>
            </a:r>
          </a:p>
          <a:p>
            <a:pPr eaLnBrk="1" hangingPunct="1">
              <a:buFont typeface="Arial" charset="0"/>
              <a:buNone/>
            </a:pPr>
            <a:endParaRPr lang="en-US" sz="2200" dirty="0"/>
          </a:p>
          <a:p>
            <a:pPr eaLnBrk="1" hangingPunct="1">
              <a:buFont typeface="Arial" charset="0"/>
              <a:buNone/>
            </a:pPr>
            <a:r>
              <a:rPr lang="en-US" sz="2200" i="1" dirty="0"/>
              <a:t>Form of name in 370:</a:t>
            </a:r>
          </a:p>
          <a:p>
            <a:pPr eaLnBrk="1" hangingPunct="1">
              <a:buFont typeface="Arial" charset="0"/>
              <a:buNone/>
            </a:pPr>
            <a:r>
              <a:rPr lang="en-US" sz="2200" dirty="0"/>
              <a:t>370   $c </a:t>
            </a:r>
            <a:r>
              <a:rPr lang="en-US" sz="2200" dirty="0">
                <a:solidFill>
                  <a:srgbClr val="451BF7"/>
                </a:solidFill>
              </a:rPr>
              <a:t>Russia (Federation) </a:t>
            </a:r>
            <a:r>
              <a:rPr lang="en-US" sz="2200" dirty="0">
                <a:solidFill>
                  <a:srgbClr val="FF0000"/>
                </a:solidFill>
              </a:rPr>
              <a:t>$2 </a:t>
            </a:r>
            <a:r>
              <a:rPr lang="en-US" sz="2200" dirty="0" err="1">
                <a:solidFill>
                  <a:srgbClr val="FF0000"/>
                </a:solidFill>
              </a:rPr>
              <a:t>naf</a:t>
            </a:r>
            <a:endParaRPr lang="en-US" sz="2200" dirty="0">
              <a:solidFill>
                <a:srgbClr val="FF0000"/>
              </a:solidFill>
            </a:endParaRPr>
          </a:p>
          <a:p>
            <a:pPr eaLnBrk="1" hangingPunct="1">
              <a:buFont typeface="Arial" charset="0"/>
              <a:buNone/>
            </a:pPr>
            <a:endParaRPr lang="en-US" sz="2200" dirty="0">
              <a:solidFill>
                <a:srgbClr val="FF0000"/>
              </a:solidFill>
            </a:endParaRPr>
          </a:p>
          <a:p>
            <a:pPr eaLnBrk="1" hangingPunct="1">
              <a:buFont typeface="Arial" charset="0"/>
              <a:buNone/>
            </a:pPr>
            <a:r>
              <a:rPr lang="en-US" sz="2200" i="1" dirty="0"/>
              <a:t>As an addition in an access point: </a:t>
            </a:r>
            <a:r>
              <a:rPr lang="en-US" sz="2200" i="1" dirty="0">
                <a:solidFill>
                  <a:srgbClr val="FF0000"/>
                </a:solidFill>
              </a:rPr>
              <a:t>Russia</a:t>
            </a:r>
          </a:p>
          <a:p>
            <a:pPr eaLnBrk="1" hangingPunct="1">
              <a:buNone/>
            </a:pPr>
            <a:r>
              <a:rPr lang="en-US" sz="2200" dirty="0"/>
              <a:t>110 2_</a:t>
            </a:r>
            <a:r>
              <a:rPr lang="en-US" sz="2200" dirty="0">
                <a:solidFill>
                  <a:srgbClr val="FF0000"/>
                </a:solidFill>
              </a:rPr>
              <a:t> </a:t>
            </a:r>
            <a:r>
              <a:rPr lang="en-US" sz="2200" dirty="0" err="1"/>
              <a:t>Pervyi</a:t>
            </a:r>
            <a:r>
              <a:rPr lang="en-US" sz="2200" dirty="0"/>
              <a:t>̆ </a:t>
            </a:r>
            <a:r>
              <a:rPr lang="en-US" sz="2200" dirty="0" err="1"/>
              <a:t>kadetskīi</a:t>
            </a:r>
            <a:r>
              <a:rPr lang="en-US" sz="2200" dirty="0"/>
              <a:t>̆ </a:t>
            </a:r>
            <a:r>
              <a:rPr lang="en-US" sz="2200" dirty="0" err="1"/>
              <a:t>korpus</a:t>
            </a:r>
            <a:r>
              <a:rPr lang="en-US" sz="2200" dirty="0"/>
              <a:t> </a:t>
            </a:r>
            <a:r>
              <a:rPr lang="en-US" sz="2200" dirty="0">
                <a:solidFill>
                  <a:srgbClr val="FF0000"/>
                </a:solidFill>
              </a:rPr>
              <a:t>(Russia)</a:t>
            </a:r>
          </a:p>
          <a:p>
            <a:pPr eaLnBrk="1" hangingPunct="1">
              <a:buFont typeface="Arial" charset="0"/>
              <a:buNone/>
            </a:pPr>
            <a:endParaRPr lang="en-US" sz="2200" dirty="0">
              <a:solidFill>
                <a:srgbClr val="FF0000"/>
              </a:solidFill>
            </a:endParaRPr>
          </a:p>
          <a:p>
            <a:pPr eaLnBrk="1" hangingPunct="1">
              <a:spcBef>
                <a:spcPts val="0"/>
              </a:spcBef>
              <a:buFont typeface="Arial" charset="0"/>
              <a:buNone/>
            </a:pPr>
            <a:r>
              <a:rPr lang="en-US" sz="2200" i="1" dirty="0"/>
              <a:t>As part of preferred name of a local place: Russia</a:t>
            </a:r>
          </a:p>
          <a:p>
            <a:pPr eaLnBrk="1" hangingPunct="1">
              <a:buFont typeface="Arial" charset="0"/>
              <a:buNone/>
            </a:pPr>
            <a:r>
              <a:rPr lang="en-US" sz="2200" dirty="0"/>
              <a:t>151 Moscow </a:t>
            </a:r>
            <a:r>
              <a:rPr lang="en-US" sz="2200" dirty="0">
                <a:solidFill>
                  <a:srgbClr val="FF0000"/>
                </a:solidFill>
              </a:rPr>
              <a:t>(Russia)</a:t>
            </a:r>
          </a:p>
        </p:txBody>
      </p:sp>
      <p:sp>
        <p:nvSpPr>
          <p:cNvPr id="117763" name="Content Placeholder 3"/>
          <p:cNvSpPr>
            <a:spLocks noGrp="1"/>
          </p:cNvSpPr>
          <p:nvPr>
            <p:ph sz="half" idx="2"/>
          </p:nvPr>
        </p:nvSpPr>
        <p:spPr>
          <a:xfrm>
            <a:off x="4343400" y="914400"/>
            <a:ext cx="4800600" cy="5867400"/>
          </a:xfrm>
        </p:spPr>
        <p:txBody>
          <a:bodyPr/>
          <a:lstStyle/>
          <a:p>
            <a:pPr eaLnBrk="1" hangingPunct="1">
              <a:buFont typeface="Arial" charset="0"/>
              <a:buNone/>
            </a:pPr>
            <a:r>
              <a:rPr lang="en-US" sz="2200" i="1" dirty="0"/>
              <a:t>NAR for the jurisdiction:</a:t>
            </a:r>
          </a:p>
          <a:p>
            <a:pPr eaLnBrk="1" hangingPunct="1">
              <a:buFont typeface="Arial" charset="0"/>
              <a:buNone/>
            </a:pPr>
            <a:r>
              <a:rPr lang="en-US" sz="2200" dirty="0"/>
              <a:t>151	</a:t>
            </a:r>
            <a:r>
              <a:rPr lang="en-US" sz="2200" dirty="0">
                <a:solidFill>
                  <a:srgbClr val="451BF7"/>
                </a:solidFill>
              </a:rPr>
              <a:t>Korea (South)</a:t>
            </a:r>
          </a:p>
          <a:p>
            <a:pPr eaLnBrk="1" hangingPunct="1">
              <a:buFont typeface="Arial" charset="0"/>
              <a:buNone/>
            </a:pPr>
            <a:endParaRPr lang="en-US" sz="2200" dirty="0"/>
          </a:p>
          <a:p>
            <a:pPr eaLnBrk="1" hangingPunct="1">
              <a:buFont typeface="Arial" charset="0"/>
              <a:buNone/>
            </a:pPr>
            <a:r>
              <a:rPr lang="en-US" sz="2200" i="1" dirty="0"/>
              <a:t>Form of name in 370:</a:t>
            </a:r>
          </a:p>
          <a:p>
            <a:pPr eaLnBrk="1" hangingPunct="1">
              <a:buFont typeface="Arial" charset="0"/>
              <a:buNone/>
            </a:pPr>
            <a:r>
              <a:rPr lang="en-US" sz="2200" dirty="0"/>
              <a:t>370    $c </a:t>
            </a:r>
            <a:r>
              <a:rPr lang="en-US" sz="2200" dirty="0">
                <a:solidFill>
                  <a:srgbClr val="451BF7"/>
                </a:solidFill>
              </a:rPr>
              <a:t>Korea (South) </a:t>
            </a:r>
            <a:r>
              <a:rPr lang="en-US" sz="2200" dirty="0">
                <a:solidFill>
                  <a:srgbClr val="FF0000"/>
                </a:solidFill>
              </a:rPr>
              <a:t>$2 </a:t>
            </a:r>
            <a:r>
              <a:rPr lang="en-US" sz="2200" dirty="0" err="1">
                <a:solidFill>
                  <a:srgbClr val="FF0000"/>
                </a:solidFill>
              </a:rPr>
              <a:t>naf</a:t>
            </a:r>
            <a:endParaRPr lang="en-US" sz="2200" dirty="0"/>
          </a:p>
          <a:p>
            <a:pPr eaLnBrk="1" hangingPunct="1">
              <a:buFont typeface="Arial" charset="0"/>
              <a:buNone/>
            </a:pPr>
            <a:endParaRPr lang="en-US" sz="2200" i="1" dirty="0"/>
          </a:p>
          <a:p>
            <a:pPr eaLnBrk="1" hangingPunct="1">
              <a:buFont typeface="Arial" charset="0"/>
              <a:buNone/>
            </a:pPr>
            <a:r>
              <a:rPr lang="en-US" sz="2200" i="1" dirty="0"/>
              <a:t>As an addition in an access point: </a:t>
            </a:r>
            <a:r>
              <a:rPr lang="en-US" sz="2200" i="1" dirty="0">
                <a:solidFill>
                  <a:srgbClr val="FF0000"/>
                </a:solidFill>
              </a:rPr>
              <a:t>Korea</a:t>
            </a:r>
          </a:p>
          <a:p>
            <a:pPr eaLnBrk="1" hangingPunct="1">
              <a:spcBef>
                <a:spcPts val="1800"/>
              </a:spcBef>
              <a:buFont typeface="Arial" charset="0"/>
              <a:buNone/>
            </a:pPr>
            <a:r>
              <a:rPr lang="en-US" sz="2200" dirty="0"/>
              <a:t>110 2_	</a:t>
            </a:r>
            <a:r>
              <a:rPr lang="en-US" sz="2200" dirty="0" err="1"/>
              <a:t>Hyŏ̆ndae</a:t>
            </a:r>
            <a:r>
              <a:rPr lang="en-US" sz="2200" dirty="0"/>
              <a:t> </a:t>
            </a:r>
            <a:r>
              <a:rPr lang="en-US" sz="2200" dirty="0" err="1"/>
              <a:t>Ilbon</a:t>
            </a:r>
            <a:r>
              <a:rPr lang="en-US" sz="2200" dirty="0"/>
              <a:t> </a:t>
            </a:r>
            <a:r>
              <a:rPr lang="en-US" sz="2200" dirty="0" err="1"/>
              <a:t>Yŏn’guhoe</a:t>
            </a:r>
            <a:r>
              <a:rPr lang="en-US" sz="2200" dirty="0"/>
              <a:t> </a:t>
            </a:r>
            <a:r>
              <a:rPr lang="en-US" sz="2200" dirty="0">
                <a:solidFill>
                  <a:srgbClr val="FF0000"/>
                </a:solidFill>
              </a:rPr>
              <a:t>(Korea)</a:t>
            </a:r>
          </a:p>
          <a:p>
            <a:pPr eaLnBrk="1" hangingPunct="1">
              <a:buFont typeface="Arial" charset="0"/>
              <a:buNone/>
            </a:pPr>
            <a:endParaRPr lang="en-US" sz="2200" dirty="0">
              <a:solidFill>
                <a:srgbClr val="FF0000"/>
              </a:solidFill>
            </a:endParaRPr>
          </a:p>
          <a:p>
            <a:pPr eaLnBrk="1" hangingPunct="1">
              <a:spcBef>
                <a:spcPts val="1200"/>
              </a:spcBef>
              <a:buFont typeface="Arial" charset="0"/>
              <a:buNone/>
            </a:pPr>
            <a:r>
              <a:rPr lang="en-US" sz="2200" i="1" dirty="0"/>
              <a:t>As part of preferred name of a local place: Korea</a:t>
            </a:r>
          </a:p>
          <a:p>
            <a:pPr eaLnBrk="1" hangingPunct="1">
              <a:spcBef>
                <a:spcPct val="0"/>
              </a:spcBef>
              <a:buFont typeface="Arial" charset="0"/>
              <a:buNone/>
            </a:pPr>
            <a:r>
              <a:rPr lang="en-US" sz="2200" dirty="0"/>
              <a:t>151 </a:t>
            </a:r>
            <a:r>
              <a:rPr lang="en-US" sz="2200" dirty="0" err="1"/>
              <a:t>Ich’ŏ̆n-si</a:t>
            </a:r>
            <a:r>
              <a:rPr lang="en-US" sz="2200" dirty="0"/>
              <a:t> </a:t>
            </a:r>
            <a:r>
              <a:rPr lang="en-US" sz="2200" dirty="0">
                <a:solidFill>
                  <a:srgbClr val="FF0000"/>
                </a:solidFill>
              </a:rPr>
              <a:t>(Korea)</a:t>
            </a:r>
          </a:p>
        </p:txBody>
      </p:sp>
      <p:sp>
        <p:nvSpPr>
          <p:cNvPr id="7" name="Slide Number Placeholder 6"/>
          <p:cNvSpPr>
            <a:spLocks noGrp="1"/>
          </p:cNvSpPr>
          <p:nvPr>
            <p:ph type="sldNum" sz="quarter" idx="12"/>
          </p:nvPr>
        </p:nvSpPr>
        <p:spPr/>
        <p:txBody>
          <a:bodyPr/>
          <a:lstStyle/>
          <a:p>
            <a:pPr>
              <a:defRPr/>
            </a:pPr>
            <a:fld id="{DEAB5B8A-E065-485A-BAD8-873616EC49A5}" type="slidenum">
              <a:rPr lang="en-US"/>
              <a:pPr>
                <a:defRPr/>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9144000" cy="762000"/>
          </a:xfrm>
        </p:spPr>
        <p:txBody>
          <a:bodyPr/>
          <a:lstStyle/>
          <a:p>
            <a:pPr eaLnBrk="1" hangingPunct="1"/>
            <a:r>
              <a:rPr lang="en-US" sz="3000" dirty="0"/>
              <a:t>Recording Preferred Name - Place Names for Jurisdictions </a:t>
            </a:r>
            <a:br>
              <a:rPr lang="en-US" sz="3300" dirty="0"/>
            </a:br>
            <a:r>
              <a:rPr lang="en-US" sz="3000" dirty="0"/>
              <a:t>(RDA 16.2.2.8) </a:t>
            </a:r>
          </a:p>
        </p:txBody>
      </p:sp>
      <p:sp>
        <p:nvSpPr>
          <p:cNvPr id="119810" name="Content Placeholder 2"/>
          <p:cNvSpPr>
            <a:spLocks noGrp="1"/>
          </p:cNvSpPr>
          <p:nvPr>
            <p:ph idx="1"/>
          </p:nvPr>
        </p:nvSpPr>
        <p:spPr>
          <a:xfrm>
            <a:off x="152400" y="1219200"/>
            <a:ext cx="8991600" cy="5638800"/>
          </a:xfrm>
        </p:spPr>
        <p:txBody>
          <a:bodyPr/>
          <a:lstStyle/>
          <a:p>
            <a:pPr eaLnBrk="1" hangingPunct="1"/>
            <a:r>
              <a:rPr lang="en-US" sz="2600" dirty="0"/>
              <a:t>If the first part of a place name is a term indicating a type of jurisdiction and the place is commonly listed under another part of its name in lists published in the language of the country in which it is located, omit the term indicating the type of jurisdiction</a:t>
            </a:r>
          </a:p>
          <a:p>
            <a:pPr eaLnBrk="1" hangingPunct="1">
              <a:buFont typeface="Arial" charset="0"/>
              <a:buNone/>
            </a:pPr>
            <a:r>
              <a:rPr lang="en-US" sz="2600" dirty="0"/>
              <a:t>		Kerry (Ireland) </a:t>
            </a:r>
            <a:r>
              <a:rPr lang="en-US" sz="2600" b="1" i="1" dirty="0"/>
              <a:t>not</a:t>
            </a:r>
            <a:r>
              <a:rPr lang="en-US" sz="2600" dirty="0"/>
              <a:t> County Kerry (Ireland)</a:t>
            </a:r>
          </a:p>
          <a:p>
            <a:pPr eaLnBrk="1" hangingPunct="1">
              <a:buFont typeface="Arial" charset="0"/>
              <a:buNone/>
            </a:pPr>
            <a:r>
              <a:rPr lang="en-US" sz="2600" dirty="0"/>
              <a:t>		</a:t>
            </a:r>
            <a:r>
              <a:rPr lang="en-US" sz="2600" dirty="0" err="1"/>
              <a:t>Ostholstein</a:t>
            </a:r>
            <a:r>
              <a:rPr lang="en-US" sz="2600" dirty="0"/>
              <a:t> (Germany) </a:t>
            </a:r>
            <a:r>
              <a:rPr lang="en-US" sz="2600" b="1" i="1" dirty="0"/>
              <a:t>not</a:t>
            </a:r>
            <a:r>
              <a:rPr lang="en-US" sz="2600" dirty="0"/>
              <a:t> Kreis </a:t>
            </a:r>
            <a:r>
              <a:rPr lang="en-US" sz="2600" dirty="0" err="1"/>
              <a:t>Ostholstein</a:t>
            </a:r>
            <a:r>
              <a:rPr lang="en-US" sz="2600" dirty="0"/>
              <a:t> (Germany) </a:t>
            </a:r>
          </a:p>
          <a:p>
            <a:pPr lvl="1" eaLnBrk="1" hangingPunct="1">
              <a:buFont typeface="Arial" charset="0"/>
              <a:buNone/>
            </a:pPr>
            <a:r>
              <a:rPr lang="en-US" sz="2600" dirty="0"/>
              <a:t>			</a:t>
            </a:r>
            <a:r>
              <a:rPr lang="en-US" sz="2600" b="1" i="1" dirty="0"/>
              <a:t>but</a:t>
            </a:r>
          </a:p>
          <a:p>
            <a:pPr eaLnBrk="1" hangingPunct="1">
              <a:buFont typeface="Arial" charset="0"/>
              <a:buNone/>
            </a:pPr>
            <a:r>
              <a:rPr lang="en-US" sz="2600" dirty="0"/>
              <a:t>		</a:t>
            </a:r>
            <a:r>
              <a:rPr lang="en-US" sz="2600" dirty="0" err="1"/>
              <a:t>Città</a:t>
            </a:r>
            <a:r>
              <a:rPr lang="en-US" sz="2600" dirty="0"/>
              <a:t> di Castello (Italy)</a:t>
            </a:r>
          </a:p>
          <a:p>
            <a:pPr eaLnBrk="1" hangingPunct="1">
              <a:buFont typeface="Arial" charset="0"/>
              <a:buNone/>
            </a:pPr>
            <a:r>
              <a:rPr lang="en-US" sz="2600" dirty="0"/>
              <a:t>		Ciudad Juárez (Mexico)</a:t>
            </a:r>
          </a:p>
          <a:p>
            <a:pPr eaLnBrk="1" hangingPunct="1">
              <a:buFont typeface="Arial" charset="0"/>
              <a:buNone/>
            </a:pPr>
            <a:r>
              <a:rPr lang="en-US" sz="2600" dirty="0"/>
              <a:t>		District of Columbia</a:t>
            </a:r>
          </a:p>
          <a:p>
            <a:pPr eaLnBrk="1" hangingPunct="1">
              <a:buFont typeface="Arial" charset="0"/>
              <a:buNone/>
            </a:pPr>
            <a:r>
              <a:rPr lang="en-US" sz="2600" dirty="0"/>
              <a:t>		Distrito Federal (Brazil)</a:t>
            </a:r>
            <a:r>
              <a:rPr lang="en-US" sz="2400" dirty="0"/>
              <a:t>	</a:t>
            </a:r>
            <a:r>
              <a:rPr lang="en-US" sz="2300" dirty="0"/>
              <a:t>		</a:t>
            </a:r>
            <a:endParaRPr lang="en-US" sz="2300" b="1" dirty="0"/>
          </a:p>
        </p:txBody>
      </p:sp>
      <p:sp>
        <p:nvSpPr>
          <p:cNvPr id="6" name="Slide Number Placeholder 5"/>
          <p:cNvSpPr>
            <a:spLocks noGrp="1"/>
          </p:cNvSpPr>
          <p:nvPr>
            <p:ph type="sldNum" sz="quarter" idx="12"/>
          </p:nvPr>
        </p:nvSpPr>
        <p:spPr/>
        <p:txBody>
          <a:bodyPr/>
          <a:lstStyle/>
          <a:p>
            <a:pPr>
              <a:defRPr/>
            </a:pPr>
            <a:fld id="{D3085A62-352F-4A44-99CA-20A81C4E5F13}" type="slidenum">
              <a:rPr lang="en-US"/>
              <a:pPr>
                <a:defRPr/>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0" y="228600"/>
            <a:ext cx="9144000" cy="762000"/>
          </a:xfrm>
        </p:spPr>
        <p:txBody>
          <a:bodyPr/>
          <a:lstStyle/>
          <a:p>
            <a:pPr eaLnBrk="1" hangingPunct="1"/>
            <a:r>
              <a:rPr lang="en-US" sz="3000" dirty="0"/>
              <a:t>Recording Preferred Name - Place Names for Jurisdictions </a:t>
            </a:r>
            <a:br>
              <a:rPr lang="en-US" sz="3300" dirty="0"/>
            </a:br>
            <a:r>
              <a:rPr lang="en-US" sz="3000" dirty="0"/>
              <a:t>(RDA 16.2.2.8) </a:t>
            </a:r>
          </a:p>
        </p:txBody>
      </p:sp>
      <p:sp>
        <p:nvSpPr>
          <p:cNvPr id="121858" name="Content Placeholder 2"/>
          <p:cNvSpPr>
            <a:spLocks noGrp="1"/>
          </p:cNvSpPr>
          <p:nvPr>
            <p:ph idx="1"/>
          </p:nvPr>
        </p:nvSpPr>
        <p:spPr>
          <a:xfrm>
            <a:off x="152400" y="1219200"/>
            <a:ext cx="8991600" cy="5638800"/>
          </a:xfrm>
        </p:spPr>
        <p:txBody>
          <a:bodyPr/>
          <a:lstStyle/>
          <a:p>
            <a:pPr eaLnBrk="1" hangingPunct="1"/>
            <a:r>
              <a:rPr lang="en-US" sz="2800" dirty="0"/>
              <a:t>If a place name </a:t>
            </a:r>
            <a:r>
              <a:rPr lang="en-US" sz="2800" i="1" dirty="0"/>
              <a:t>other than the name for a city or town </a:t>
            </a:r>
            <a:r>
              <a:rPr lang="en-US" sz="2800" dirty="0"/>
              <a:t>does not include a term indicating a type of jurisdiction, and the place name is being used as the conventional name for a government, apply the instructions given under 11.13.1.6.	</a:t>
            </a:r>
          </a:p>
          <a:p>
            <a:pPr eaLnBrk="1" hangingPunct="1"/>
            <a:r>
              <a:rPr lang="en-US" sz="2800" dirty="0"/>
              <a:t>11.13.1.6: Add a term designating the type of jurisdiction to the name of a government </a:t>
            </a:r>
            <a:r>
              <a:rPr lang="en-US" sz="2800" i="1" dirty="0"/>
              <a:t>other than a city or a town </a:t>
            </a:r>
            <a:r>
              <a:rPr lang="en-US" sz="2800" dirty="0"/>
              <a:t>(see 11.7.1.5), if necessary, to distinguish between access points for two or more governments that have the same name, or names so similar that they may be confused.</a:t>
            </a:r>
          </a:p>
        </p:txBody>
      </p:sp>
      <p:sp>
        <p:nvSpPr>
          <p:cNvPr id="6" name="Slide Number Placeholder 5"/>
          <p:cNvSpPr>
            <a:spLocks noGrp="1"/>
          </p:cNvSpPr>
          <p:nvPr>
            <p:ph type="sldNum" sz="quarter" idx="12"/>
          </p:nvPr>
        </p:nvSpPr>
        <p:spPr/>
        <p:txBody>
          <a:bodyPr/>
          <a:lstStyle/>
          <a:p>
            <a:pPr>
              <a:defRPr/>
            </a:pPr>
            <a:fld id="{1E1CDB68-97CC-4901-B208-B58468A8524A}" type="slidenum">
              <a:rPr lang="en-US"/>
              <a:pPr>
                <a:defRPr/>
              </a:pPr>
              <a:t>57</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2" descr="ScreenShot465.bmp"/>
          <p:cNvPicPr>
            <a:picLocks noChangeAspect="1"/>
          </p:cNvPicPr>
          <p:nvPr/>
        </p:nvPicPr>
        <p:blipFill>
          <a:blip r:embed="rId3"/>
          <a:srcRect/>
          <a:stretch>
            <a:fillRect/>
          </a:stretch>
        </p:blipFill>
        <p:spPr bwMode="auto">
          <a:xfrm>
            <a:off x="533400" y="219075"/>
            <a:ext cx="4492625" cy="6638925"/>
          </a:xfrm>
          <a:prstGeom prst="rect">
            <a:avLst/>
          </a:prstGeom>
          <a:noFill/>
          <a:ln w="9525">
            <a:noFill/>
            <a:miter lim="800000"/>
            <a:headEnd/>
            <a:tailEnd/>
          </a:ln>
        </p:spPr>
      </p:pic>
      <p:sp>
        <p:nvSpPr>
          <p:cNvPr id="123906" name="TextBox 3"/>
          <p:cNvSpPr txBox="1">
            <a:spLocks noChangeArrowheads="1"/>
          </p:cNvSpPr>
          <p:nvPr/>
        </p:nvSpPr>
        <p:spPr bwMode="auto">
          <a:xfrm>
            <a:off x="5165725" y="685800"/>
            <a:ext cx="3962400" cy="6186309"/>
          </a:xfrm>
          <a:prstGeom prst="rect">
            <a:avLst/>
          </a:prstGeom>
          <a:noFill/>
          <a:ln w="9525">
            <a:noFill/>
            <a:miter lim="800000"/>
            <a:headEnd/>
            <a:tailEnd/>
          </a:ln>
        </p:spPr>
        <p:txBody>
          <a:bodyPr>
            <a:spAutoFit/>
          </a:bodyPr>
          <a:lstStyle/>
          <a:p>
            <a:r>
              <a:rPr lang="en-US" sz="2000">
                <a:latin typeface="Calibri" pitchFamily="34" charset="0"/>
              </a:rPr>
              <a:t>151    Cork (Ireland : County)</a:t>
            </a:r>
          </a:p>
          <a:p>
            <a:r>
              <a:rPr lang="en-US" sz="2000">
                <a:latin typeface="Calibri" pitchFamily="34" charset="0"/>
              </a:rPr>
              <a:t>368    $b Counties $2 </a:t>
            </a:r>
            <a:r>
              <a:rPr lang="en-US" sz="2000" dirty="0" err="1">
                <a:latin typeface="Calibri" pitchFamily="34" charset="0"/>
              </a:rPr>
              <a:t>lcsh</a:t>
            </a:r>
            <a:endParaRPr lang="en-US" sz="2000">
              <a:latin typeface="Calibri" pitchFamily="34" charset="0"/>
            </a:endParaRPr>
          </a:p>
          <a:p>
            <a:endParaRPr lang="en-US" sz="2000">
              <a:latin typeface="Calibri" pitchFamily="34" charset="0"/>
            </a:endParaRPr>
          </a:p>
          <a:p>
            <a:r>
              <a:rPr lang="en-US" sz="2000">
                <a:latin typeface="Calibri" pitchFamily="34" charset="0"/>
              </a:rPr>
              <a:t>151    Guadalajara (Spain :  Province)</a:t>
            </a:r>
          </a:p>
          <a:p>
            <a:r>
              <a:rPr lang="en-US" sz="2000">
                <a:latin typeface="Calibri" pitchFamily="34" charset="0"/>
              </a:rPr>
              <a:t>368    $b Provinces $2 </a:t>
            </a:r>
            <a:r>
              <a:rPr lang="en-US" sz="2000" dirty="0" err="1">
                <a:latin typeface="Calibri" pitchFamily="34" charset="0"/>
              </a:rPr>
              <a:t>aat</a:t>
            </a:r>
            <a:endParaRPr lang="en-US" sz="2000">
              <a:latin typeface="Calibri" pitchFamily="34" charset="0"/>
            </a:endParaRPr>
          </a:p>
          <a:p>
            <a:endParaRPr lang="en-US" sz="2000">
              <a:latin typeface="Calibri" pitchFamily="34" charset="0"/>
            </a:endParaRPr>
          </a:p>
          <a:p>
            <a:r>
              <a:rPr lang="en-US" sz="2000">
                <a:latin typeface="Calibri" pitchFamily="34" charset="0"/>
              </a:rPr>
              <a:t>151    Lublin (Poland : </a:t>
            </a:r>
            <a:r>
              <a:rPr lang="en-US" sz="2000" dirty="0" err="1">
                <a:latin typeface="Calibri" pitchFamily="34" charset="0"/>
              </a:rPr>
              <a:t>Powiat</a:t>
            </a:r>
            <a:r>
              <a:rPr lang="en-US" sz="2000">
                <a:latin typeface="Calibri" pitchFamily="34" charset="0"/>
              </a:rPr>
              <a:t>)</a:t>
            </a:r>
          </a:p>
          <a:p>
            <a:r>
              <a:rPr lang="en-US" sz="2000">
                <a:latin typeface="Calibri" pitchFamily="34" charset="0"/>
              </a:rPr>
              <a:t>368    $b </a:t>
            </a:r>
            <a:r>
              <a:rPr lang="en-US" sz="2000" dirty="0" err="1">
                <a:latin typeface="Calibri" pitchFamily="34" charset="0"/>
              </a:rPr>
              <a:t>Powiat</a:t>
            </a:r>
            <a:endParaRPr lang="en-US" sz="2000">
              <a:latin typeface="Calibri" pitchFamily="34" charset="0"/>
            </a:endParaRPr>
          </a:p>
          <a:p>
            <a:endParaRPr lang="en-US" sz="2000">
              <a:latin typeface="Calibri" pitchFamily="34" charset="0"/>
            </a:endParaRPr>
          </a:p>
          <a:p>
            <a:r>
              <a:rPr lang="en-US" sz="2000">
                <a:latin typeface="Calibri" pitchFamily="34" charset="0"/>
              </a:rPr>
              <a:t>151    Lublin (Poland : </a:t>
            </a:r>
            <a:r>
              <a:rPr lang="en-US" sz="2000" dirty="0" err="1">
                <a:latin typeface="Calibri" pitchFamily="34" charset="0"/>
              </a:rPr>
              <a:t>Voivodeship</a:t>
            </a:r>
            <a:r>
              <a:rPr lang="en-US" sz="2000">
                <a:latin typeface="Calibri" pitchFamily="34" charset="0"/>
              </a:rPr>
              <a:t>)</a:t>
            </a:r>
          </a:p>
          <a:p>
            <a:pPr marL="627063" indent="-627063"/>
            <a:r>
              <a:rPr lang="en-US" sz="2000" dirty="0">
                <a:latin typeface="+mn-lt"/>
              </a:rPr>
              <a:t>368    $b Polish </a:t>
            </a:r>
            <a:r>
              <a:rPr lang="en-US" sz="2000" dirty="0" err="1">
                <a:latin typeface="+mn-lt"/>
              </a:rPr>
              <a:t>voivodeships</a:t>
            </a:r>
            <a:r>
              <a:rPr lang="en-US" sz="2000" dirty="0">
                <a:latin typeface="+mn-lt"/>
              </a:rPr>
              <a:t>  $2 </a:t>
            </a:r>
            <a:r>
              <a:rPr lang="en-US" sz="2000" dirty="0" err="1">
                <a:latin typeface="+mn-lt"/>
              </a:rPr>
              <a:t>lcsh</a:t>
            </a:r>
            <a:endParaRPr lang="en-US" sz="2000" dirty="0">
              <a:latin typeface="+mn-lt"/>
            </a:endParaRPr>
          </a:p>
          <a:p>
            <a:endParaRPr lang="en-US" sz="2000">
              <a:latin typeface="Calibri" pitchFamily="34" charset="0"/>
            </a:endParaRPr>
          </a:p>
          <a:p>
            <a:r>
              <a:rPr lang="en-US" sz="2000">
                <a:latin typeface="Calibri" pitchFamily="34" charset="0"/>
              </a:rPr>
              <a:t>151    Westphalia (Duchy)</a:t>
            </a:r>
          </a:p>
          <a:p>
            <a:r>
              <a:rPr lang="en-US" sz="2000">
                <a:latin typeface="Calibri" pitchFamily="34" charset="0"/>
              </a:rPr>
              <a:t>368    $b Duchies $2 </a:t>
            </a:r>
            <a:r>
              <a:rPr lang="en-US" sz="2000" dirty="0" err="1">
                <a:latin typeface="Calibri" pitchFamily="34" charset="0"/>
              </a:rPr>
              <a:t>lcsh</a:t>
            </a:r>
            <a:endParaRPr lang="en-US" sz="2000">
              <a:latin typeface="Calibri" pitchFamily="34" charset="0"/>
            </a:endParaRPr>
          </a:p>
          <a:p>
            <a:endParaRPr lang="en-US" sz="2000">
              <a:latin typeface="Calibri" pitchFamily="34" charset="0"/>
            </a:endParaRPr>
          </a:p>
          <a:p>
            <a:pPr marL="627063" indent="-627063"/>
            <a:r>
              <a:rPr lang="en-US" sz="2000">
                <a:latin typeface="Calibri" pitchFamily="34" charset="0"/>
              </a:rPr>
              <a:t>151	Westphalia (Kingdom)</a:t>
            </a:r>
          </a:p>
          <a:p>
            <a:pPr marL="627063" indent="-627063"/>
            <a:r>
              <a:rPr lang="en-US" sz="2000">
                <a:latin typeface="Calibri" pitchFamily="34" charset="0"/>
              </a:rPr>
              <a:t>368	$b Kingdoms (political administrative bodies) $2 </a:t>
            </a:r>
            <a:r>
              <a:rPr lang="en-US" sz="2000" dirty="0" err="1">
                <a:latin typeface="Calibri" pitchFamily="34" charset="0"/>
              </a:rPr>
              <a:t>aat</a:t>
            </a:r>
            <a:endParaRPr lang="en-US" sz="2000">
              <a:latin typeface="Calibri" pitchFamily="34" charset="0"/>
            </a:endParaRPr>
          </a:p>
          <a:p>
            <a:endParaRPr lang="en-US">
              <a:latin typeface="Calibri" pitchFamily="34" charset="0"/>
            </a:endParaRPr>
          </a:p>
          <a:p>
            <a:endParaRPr lang="en-US">
              <a:latin typeface="Calibri" pitchFamily="34" charset="0"/>
            </a:endParaRPr>
          </a:p>
        </p:txBody>
      </p:sp>
      <p:sp>
        <p:nvSpPr>
          <p:cNvPr id="123907" name="TextBox 4"/>
          <p:cNvSpPr txBox="1">
            <a:spLocks noChangeArrowheads="1"/>
          </p:cNvSpPr>
          <p:nvPr/>
        </p:nvSpPr>
        <p:spPr bwMode="auto">
          <a:xfrm>
            <a:off x="2819400" y="381000"/>
            <a:ext cx="1981200" cy="923330"/>
          </a:xfrm>
          <a:prstGeom prst="rect">
            <a:avLst/>
          </a:prstGeom>
          <a:noFill/>
          <a:ln w="15875">
            <a:solidFill>
              <a:srgbClr val="C00000"/>
            </a:solidFill>
            <a:miter lim="800000"/>
            <a:headEnd/>
            <a:tailEnd/>
          </a:ln>
        </p:spPr>
        <p:txBody>
          <a:bodyPr>
            <a:spAutoFit/>
          </a:bodyPr>
          <a:lstStyle/>
          <a:p>
            <a:r>
              <a:rPr lang="en-US" dirty="0">
                <a:latin typeface="Calibri" pitchFamily="34" charset="0"/>
              </a:rPr>
              <a:t>RDA 11.13.1.6 Type of Jurisdiction</a:t>
            </a:r>
          </a:p>
        </p:txBody>
      </p:sp>
      <p:sp>
        <p:nvSpPr>
          <p:cNvPr id="8" name="Slide Number Placeholder 7"/>
          <p:cNvSpPr>
            <a:spLocks noGrp="1"/>
          </p:cNvSpPr>
          <p:nvPr>
            <p:ph type="sldNum" sz="quarter" idx="12"/>
          </p:nvPr>
        </p:nvSpPr>
        <p:spPr/>
        <p:txBody>
          <a:bodyPr/>
          <a:lstStyle/>
          <a:p>
            <a:pPr>
              <a:defRPr/>
            </a:pPr>
            <a:fld id="{3DC3C18F-68C8-4CBC-B799-405B2F6BEA8C}" type="slidenum">
              <a:rPr lang="en-US"/>
              <a:pPr>
                <a:defRPr/>
              </a:pPr>
              <a:t>58</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descr="ScreenShot529.bmp"/>
          <p:cNvPicPr>
            <a:picLocks noChangeAspect="1"/>
          </p:cNvPicPr>
          <p:nvPr/>
        </p:nvPicPr>
        <p:blipFill>
          <a:blip r:embed="rId3"/>
          <a:srcRect/>
          <a:stretch>
            <a:fillRect/>
          </a:stretch>
        </p:blipFill>
        <p:spPr bwMode="auto">
          <a:xfrm>
            <a:off x="0" y="914400"/>
            <a:ext cx="9144000" cy="5600700"/>
          </a:xfrm>
          <a:prstGeom prst="rect">
            <a:avLst/>
          </a:prstGeom>
          <a:noFill/>
          <a:ln w="9525">
            <a:noFill/>
            <a:miter lim="800000"/>
            <a:headEnd/>
            <a:tailEnd/>
          </a:ln>
        </p:spPr>
      </p:pic>
      <p:sp>
        <p:nvSpPr>
          <p:cNvPr id="125954" name="TextBox 3"/>
          <p:cNvSpPr txBox="1">
            <a:spLocks noChangeArrowheads="1"/>
          </p:cNvSpPr>
          <p:nvPr/>
        </p:nvSpPr>
        <p:spPr bwMode="auto">
          <a:xfrm>
            <a:off x="1447800" y="228600"/>
            <a:ext cx="5943600" cy="461963"/>
          </a:xfrm>
          <a:prstGeom prst="rect">
            <a:avLst/>
          </a:prstGeom>
          <a:noFill/>
          <a:ln w="9525">
            <a:noFill/>
            <a:miter lim="800000"/>
            <a:headEnd/>
            <a:tailEnd/>
          </a:ln>
        </p:spPr>
        <p:txBody>
          <a:bodyPr>
            <a:spAutoFit/>
          </a:bodyPr>
          <a:lstStyle/>
          <a:p>
            <a:pPr algn="ctr"/>
            <a:r>
              <a:rPr lang="en-US" sz="2400" dirty="0">
                <a:latin typeface="Calibri" pitchFamily="34" charset="0"/>
              </a:rPr>
              <a:t>11.7.1.5   Type of Jurisdiction</a:t>
            </a:r>
          </a:p>
        </p:txBody>
      </p:sp>
      <p:sp>
        <p:nvSpPr>
          <p:cNvPr id="5" name="Rectangle 4"/>
          <p:cNvSpPr/>
          <p:nvPr/>
        </p:nvSpPr>
        <p:spPr>
          <a:xfrm>
            <a:off x="152400" y="5148263"/>
            <a:ext cx="2743200" cy="3651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lide Number Placeholder 7"/>
          <p:cNvSpPr>
            <a:spLocks noGrp="1"/>
          </p:cNvSpPr>
          <p:nvPr>
            <p:ph type="sldNum" sz="quarter" idx="12"/>
          </p:nvPr>
        </p:nvSpPr>
        <p:spPr/>
        <p:txBody>
          <a:bodyPr/>
          <a:lstStyle/>
          <a:p>
            <a:pPr>
              <a:defRPr/>
            </a:pPr>
            <a:fld id="{884D85B3-2568-4DA8-AC0B-6154070CAB11}" type="slidenum">
              <a:rPr lang="en-US"/>
              <a:pPr>
                <a:defRPr/>
              </a:pPr>
              <a:t>59</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2"/>
          <p:cNvPicPr>
            <a:picLocks noChangeAspect="1" noChangeArrowheads="1"/>
          </p:cNvPicPr>
          <p:nvPr/>
        </p:nvPicPr>
        <p:blipFill>
          <a:blip r:embed="rId3"/>
          <a:srcRect/>
          <a:stretch>
            <a:fillRect/>
          </a:stretch>
        </p:blipFill>
        <p:spPr bwMode="auto">
          <a:xfrm>
            <a:off x="0" y="685800"/>
            <a:ext cx="9144000" cy="5713413"/>
          </a:xfrm>
          <a:prstGeom prst="rect">
            <a:avLst/>
          </a:prstGeom>
          <a:noFill/>
          <a:ln w="9525">
            <a:noFill/>
            <a:miter lim="800000"/>
            <a:headEnd/>
            <a:tailEnd/>
          </a:ln>
        </p:spPr>
      </p:pic>
      <p:sp>
        <p:nvSpPr>
          <p:cNvPr id="128002" name="TextBox 2"/>
          <p:cNvSpPr txBox="1">
            <a:spLocks noChangeArrowheads="1"/>
          </p:cNvSpPr>
          <p:nvPr/>
        </p:nvSpPr>
        <p:spPr bwMode="auto">
          <a:xfrm>
            <a:off x="1447800" y="152400"/>
            <a:ext cx="5943600" cy="461963"/>
          </a:xfrm>
          <a:prstGeom prst="rect">
            <a:avLst/>
          </a:prstGeom>
          <a:noFill/>
          <a:ln w="9525">
            <a:noFill/>
            <a:miter lim="800000"/>
            <a:headEnd/>
            <a:tailEnd/>
          </a:ln>
        </p:spPr>
        <p:txBody>
          <a:bodyPr>
            <a:spAutoFit/>
          </a:bodyPr>
          <a:lstStyle/>
          <a:p>
            <a:pPr algn="ctr"/>
            <a:r>
              <a:rPr lang="en-US" sz="2400" dirty="0">
                <a:latin typeface="Calibri" pitchFamily="34" charset="0"/>
              </a:rPr>
              <a:t>11.7.1.5   Type of Jurisdiction</a:t>
            </a:r>
          </a:p>
        </p:txBody>
      </p:sp>
      <p:sp>
        <p:nvSpPr>
          <p:cNvPr id="4" name="Rectangle 3"/>
          <p:cNvSpPr/>
          <p:nvPr/>
        </p:nvSpPr>
        <p:spPr>
          <a:xfrm>
            <a:off x="76200" y="4315968"/>
            <a:ext cx="32004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Slide Number Placeholder 6"/>
          <p:cNvSpPr>
            <a:spLocks noGrp="1"/>
          </p:cNvSpPr>
          <p:nvPr>
            <p:ph type="sldNum" sz="quarter" idx="12"/>
          </p:nvPr>
        </p:nvSpPr>
        <p:spPr/>
        <p:txBody>
          <a:bodyPr/>
          <a:lstStyle/>
          <a:p>
            <a:pPr>
              <a:defRPr/>
            </a:pPr>
            <a:fld id="{7A232B0C-FC23-4AF1-9EE0-4700100D51CF}" type="slidenum">
              <a:rPr lang="en-US"/>
              <a:pPr>
                <a:defRPr/>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extBox 2"/>
          <p:cNvSpPr txBox="1">
            <a:spLocks noChangeArrowheads="1"/>
          </p:cNvSpPr>
          <p:nvPr/>
        </p:nvSpPr>
        <p:spPr bwMode="auto">
          <a:xfrm>
            <a:off x="1447800" y="152400"/>
            <a:ext cx="5943600" cy="461963"/>
          </a:xfrm>
          <a:prstGeom prst="rect">
            <a:avLst/>
          </a:prstGeom>
          <a:noFill/>
          <a:ln w="9525">
            <a:noFill/>
            <a:miter lim="800000"/>
            <a:headEnd/>
            <a:tailEnd/>
          </a:ln>
        </p:spPr>
        <p:txBody>
          <a:bodyPr>
            <a:spAutoFit/>
          </a:bodyPr>
          <a:lstStyle/>
          <a:p>
            <a:pPr algn="ctr"/>
            <a:r>
              <a:rPr lang="en-US" sz="2400" dirty="0">
                <a:latin typeface="Calibri" pitchFamily="34" charset="0"/>
              </a:rPr>
              <a:t>11.7.1.5   Type of Jurisdiction</a:t>
            </a:r>
          </a:p>
        </p:txBody>
      </p:sp>
      <p:pic>
        <p:nvPicPr>
          <p:cNvPr id="130050" name="Picture 7" descr="ScreenShot542.bmp"/>
          <p:cNvPicPr>
            <a:picLocks noChangeAspect="1"/>
          </p:cNvPicPr>
          <p:nvPr/>
        </p:nvPicPr>
        <p:blipFill>
          <a:blip r:embed="rId3"/>
          <a:srcRect/>
          <a:stretch>
            <a:fillRect/>
          </a:stretch>
        </p:blipFill>
        <p:spPr bwMode="auto">
          <a:xfrm>
            <a:off x="7620000" y="990600"/>
            <a:ext cx="906463" cy="160338"/>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pPr>
              <a:defRPr/>
            </a:pPr>
            <a:fld id="{96DEA0D4-6D5D-4010-8604-C43A0A22AE7B}" type="slidenum">
              <a:rPr lang="en-US"/>
              <a:pPr>
                <a:defRPr/>
              </a:pPr>
              <a:t>61</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pic>
        <p:nvPicPr>
          <p:cNvPr id="130053" name="Picture 2"/>
          <p:cNvPicPr>
            <a:picLocks noChangeAspect="1" noChangeArrowheads="1"/>
          </p:cNvPicPr>
          <p:nvPr/>
        </p:nvPicPr>
        <p:blipFill>
          <a:blip r:embed="rId4"/>
          <a:srcRect/>
          <a:stretch>
            <a:fillRect/>
          </a:stretch>
        </p:blipFill>
        <p:spPr bwMode="auto">
          <a:xfrm>
            <a:off x="914400" y="555625"/>
            <a:ext cx="7467600" cy="5865813"/>
          </a:xfrm>
          <a:prstGeom prst="rect">
            <a:avLst/>
          </a:prstGeom>
          <a:noFill/>
          <a:ln w="9525">
            <a:noFill/>
            <a:miter lim="800000"/>
            <a:headEnd/>
            <a:tailEnd/>
          </a:ln>
        </p:spPr>
      </p:pic>
      <p:sp>
        <p:nvSpPr>
          <p:cNvPr id="11" name="Rectangle 10"/>
          <p:cNvSpPr/>
          <p:nvPr/>
        </p:nvSpPr>
        <p:spPr>
          <a:xfrm>
            <a:off x="914400" y="2362200"/>
            <a:ext cx="3124200" cy="2746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extBox 2"/>
          <p:cNvSpPr txBox="1">
            <a:spLocks noChangeArrowheads="1"/>
          </p:cNvSpPr>
          <p:nvPr/>
        </p:nvSpPr>
        <p:spPr bwMode="auto">
          <a:xfrm>
            <a:off x="1447800" y="128016"/>
            <a:ext cx="5943600" cy="461963"/>
          </a:xfrm>
          <a:prstGeom prst="rect">
            <a:avLst/>
          </a:prstGeom>
          <a:noFill/>
          <a:ln w="9525">
            <a:noFill/>
            <a:miter lim="800000"/>
            <a:headEnd/>
            <a:tailEnd/>
          </a:ln>
        </p:spPr>
        <p:txBody>
          <a:bodyPr>
            <a:spAutoFit/>
          </a:bodyPr>
          <a:lstStyle/>
          <a:p>
            <a:pPr algn="ctr"/>
            <a:r>
              <a:rPr lang="en-US" sz="2400" dirty="0">
                <a:latin typeface="Calibri" pitchFamily="34" charset="0"/>
              </a:rPr>
              <a:t>11.7.1.5   Type of Jurisdiction</a:t>
            </a:r>
          </a:p>
        </p:txBody>
      </p:sp>
      <p:sp>
        <p:nvSpPr>
          <p:cNvPr id="10" name="Slide Number Placeholder 9"/>
          <p:cNvSpPr>
            <a:spLocks noGrp="1"/>
          </p:cNvSpPr>
          <p:nvPr>
            <p:ph type="sldNum" sz="quarter" idx="12"/>
          </p:nvPr>
        </p:nvSpPr>
        <p:spPr/>
        <p:txBody>
          <a:bodyPr/>
          <a:lstStyle/>
          <a:p>
            <a:pPr>
              <a:defRPr/>
            </a:pPr>
            <a:fld id="{96DEA0D4-6D5D-4010-8604-C43A0A22AE7B}" type="slidenum">
              <a:rPr lang="en-US"/>
              <a:pPr>
                <a:defRPr/>
              </a:pPr>
              <a:t>62</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9715"/>
            <a:ext cx="9144000" cy="5721804"/>
          </a:xfrm>
          <a:prstGeom prst="rect">
            <a:avLst/>
          </a:prstGeom>
        </p:spPr>
      </p:pic>
      <p:sp>
        <p:nvSpPr>
          <p:cNvPr id="3" name="Rectangle 2"/>
          <p:cNvSpPr/>
          <p:nvPr/>
        </p:nvSpPr>
        <p:spPr>
          <a:xfrm>
            <a:off x="0" y="3255264"/>
            <a:ext cx="4343400" cy="609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36338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p:txBody>
          <a:bodyPr/>
          <a:lstStyle/>
          <a:p>
            <a:pPr eaLnBrk="1" hangingPunct="1"/>
            <a:r>
              <a:rPr lang="en-US"/>
              <a:t>LC-PCC PS for 16.4</a:t>
            </a:r>
          </a:p>
        </p:txBody>
      </p:sp>
      <p:sp>
        <p:nvSpPr>
          <p:cNvPr id="3" name="Content Placeholder 2"/>
          <p:cNvSpPr>
            <a:spLocks noGrp="1"/>
          </p:cNvSpPr>
          <p:nvPr>
            <p:ph idx="1"/>
          </p:nvPr>
        </p:nvSpPr>
        <p:spPr>
          <a:xfrm>
            <a:off x="457200" y="1524000"/>
            <a:ext cx="8229600" cy="5105400"/>
          </a:xfrm>
        </p:spPr>
        <p:txBody>
          <a:bodyPr rtlCol="0">
            <a:normAutofit/>
          </a:bodyPr>
          <a:lstStyle/>
          <a:p>
            <a:pPr eaLnBrk="1" fontAlgn="auto" hangingPunct="1">
              <a:spcAft>
                <a:spcPts val="0"/>
              </a:spcAft>
              <a:buFont typeface="Arial" pitchFamily="34" charset="0"/>
              <a:buChar char="•"/>
              <a:defRPr/>
            </a:pPr>
            <a:r>
              <a:rPr lang="en-US" dirty="0"/>
              <a:t>Townships and towns in U.S. (entities that encompass one or more local communities and surrounding territory)</a:t>
            </a:r>
          </a:p>
          <a:p>
            <a:pPr lvl="1" eaLnBrk="1" fontAlgn="auto" hangingPunct="1">
              <a:spcAft>
                <a:spcPts val="0"/>
              </a:spcAft>
              <a:buFont typeface="Arial" pitchFamily="34" charset="0"/>
              <a:buChar char="–"/>
              <a:defRPr/>
            </a:pPr>
            <a:r>
              <a:rPr lang="en-US" dirty="0"/>
              <a:t>Generally, do not include the term “township” or “town” as part of the name. Instead, add the term after the name of the state.</a:t>
            </a:r>
          </a:p>
          <a:p>
            <a:pPr lvl="1" eaLnBrk="1" fontAlgn="auto" hangingPunct="1">
              <a:spcAft>
                <a:spcPts val="0"/>
              </a:spcAft>
              <a:buFont typeface="Arial" pitchFamily="34" charset="0"/>
              <a:buChar char="–"/>
              <a:defRPr/>
            </a:pPr>
            <a:r>
              <a:rPr lang="en-US" dirty="0"/>
              <a:t>Apply LC-PCC PS for 16.2.2.13 if more than one township with same name in same state</a:t>
            </a:r>
          </a:p>
        </p:txBody>
      </p:sp>
      <p:sp>
        <p:nvSpPr>
          <p:cNvPr id="6" name="Slide Number Placeholder 5"/>
          <p:cNvSpPr>
            <a:spLocks noGrp="1"/>
          </p:cNvSpPr>
          <p:nvPr>
            <p:ph type="sldNum" sz="quarter" idx="12"/>
          </p:nvPr>
        </p:nvSpPr>
        <p:spPr/>
        <p:txBody>
          <a:bodyPr/>
          <a:lstStyle/>
          <a:p>
            <a:pPr>
              <a:defRPr/>
            </a:pPr>
            <a:fld id="{4FC53C76-936C-49A1-B5D3-E59BDB266BF8}" type="slidenum">
              <a:rPr lang="en-US"/>
              <a:pPr>
                <a:defRPr/>
              </a:pPr>
              <a:t>63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1" descr="ScreenShot585.bmp"/>
          <p:cNvPicPr>
            <a:picLocks noChangeAspect="1"/>
          </p:cNvPicPr>
          <p:nvPr/>
        </p:nvPicPr>
        <p:blipFill>
          <a:blip r:embed="rId3"/>
          <a:srcRect/>
          <a:stretch>
            <a:fillRect/>
          </a:stretch>
        </p:blipFill>
        <p:spPr bwMode="auto">
          <a:xfrm>
            <a:off x="2514600" y="0"/>
            <a:ext cx="5775325" cy="6858000"/>
          </a:xfrm>
          <a:prstGeom prst="rect">
            <a:avLst/>
          </a:prstGeom>
          <a:noFill/>
          <a:ln w="9525">
            <a:noFill/>
            <a:miter lim="800000"/>
            <a:headEnd/>
            <a:tailEnd/>
          </a:ln>
        </p:spPr>
      </p:pic>
      <p:sp>
        <p:nvSpPr>
          <p:cNvPr id="134146" name="TextBox 2"/>
          <p:cNvSpPr txBox="1">
            <a:spLocks noChangeArrowheads="1"/>
          </p:cNvSpPr>
          <p:nvPr/>
        </p:nvSpPr>
        <p:spPr bwMode="auto">
          <a:xfrm>
            <a:off x="304800" y="533400"/>
            <a:ext cx="1828800" cy="646113"/>
          </a:xfrm>
          <a:prstGeom prst="rect">
            <a:avLst/>
          </a:prstGeom>
          <a:noFill/>
          <a:ln w="28575">
            <a:solidFill>
              <a:srgbClr val="002060"/>
            </a:solidFill>
            <a:miter lim="800000"/>
            <a:headEnd/>
            <a:tailEnd/>
          </a:ln>
        </p:spPr>
        <p:txBody>
          <a:bodyPr>
            <a:spAutoFit/>
          </a:bodyPr>
          <a:lstStyle/>
          <a:p>
            <a:pPr algn="ctr"/>
            <a:r>
              <a:rPr lang="en-US">
                <a:latin typeface="Calibri" pitchFamily="34" charset="0"/>
              </a:rPr>
              <a:t>GNIS Record for a Township</a:t>
            </a:r>
          </a:p>
        </p:txBody>
      </p:sp>
      <p:sp>
        <p:nvSpPr>
          <p:cNvPr id="4" name="Rectangle 3"/>
          <p:cNvSpPr/>
          <p:nvPr/>
        </p:nvSpPr>
        <p:spPr>
          <a:xfrm>
            <a:off x="2590800" y="741363"/>
            <a:ext cx="2667000" cy="2460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Slide Number Placeholder 6"/>
          <p:cNvSpPr>
            <a:spLocks noGrp="1"/>
          </p:cNvSpPr>
          <p:nvPr>
            <p:ph type="sldNum" sz="quarter" idx="12"/>
          </p:nvPr>
        </p:nvSpPr>
        <p:spPr/>
        <p:txBody>
          <a:bodyPr/>
          <a:lstStyle/>
          <a:p>
            <a:pPr>
              <a:defRPr/>
            </a:pPr>
            <a:fld id="{B4857ACF-70ED-4B0C-A717-2363DC6E8599}" type="slidenum">
              <a:rPr lang="en-US"/>
              <a:pPr>
                <a:defRPr/>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2"/>
          <p:cNvPicPr>
            <a:picLocks noChangeAspect="1" noChangeArrowheads="1"/>
          </p:cNvPicPr>
          <p:nvPr/>
        </p:nvPicPr>
        <p:blipFill>
          <a:blip r:embed="rId3"/>
          <a:srcRect/>
          <a:stretch>
            <a:fillRect/>
          </a:stretch>
        </p:blipFill>
        <p:spPr bwMode="auto">
          <a:xfrm>
            <a:off x="533400" y="76200"/>
            <a:ext cx="8153400" cy="63309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6425C745-7234-4F60-ABB1-9999E6E5024C}" type="slidenum">
              <a:rPr lang="en-US"/>
              <a:pPr>
                <a:defRPr/>
              </a:pPr>
              <a:t>65</a:t>
            </a:fld>
            <a:endParaRPr lang="en-US"/>
          </a:p>
        </p:txBody>
      </p:sp>
      <p:sp>
        <p:nvSpPr>
          <p:cNvPr id="7" name="Rectangle 6"/>
          <p:cNvSpPr/>
          <p:nvPr/>
        </p:nvSpPr>
        <p:spPr>
          <a:xfrm>
            <a:off x="609600" y="3276600"/>
            <a:ext cx="2590800"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2438400"/>
          </a:xfrm>
        </p:spPr>
        <p:txBody>
          <a:bodyPr rtlCol="0">
            <a:normAutofit fontScale="90000"/>
          </a:bodyPr>
          <a:lstStyle/>
          <a:p>
            <a:pPr eaLnBrk="1" fontAlgn="auto" hangingPunct="1">
              <a:spcAft>
                <a:spcPts val="0"/>
              </a:spcAft>
              <a:defRPr/>
            </a:pPr>
            <a:r>
              <a:rPr lang="en-US" dirty="0">
                <a:solidFill>
                  <a:srgbClr val="7030A0"/>
                </a:solidFill>
              </a:rPr>
              <a:t>Exercises</a:t>
            </a:r>
            <a:br>
              <a:rPr lang="en-US" dirty="0">
                <a:solidFill>
                  <a:srgbClr val="7030A0"/>
                </a:solidFill>
              </a:rPr>
            </a:br>
            <a:r>
              <a:rPr lang="en-US" dirty="0">
                <a:solidFill>
                  <a:srgbClr val="7030A0"/>
                </a:solidFill>
              </a:rPr>
              <a:t> </a:t>
            </a:r>
            <a:br>
              <a:rPr lang="en-US" dirty="0">
                <a:solidFill>
                  <a:srgbClr val="7030A0"/>
                </a:solidFill>
              </a:rPr>
            </a:br>
            <a:r>
              <a:rPr lang="en-US" dirty="0">
                <a:solidFill>
                  <a:srgbClr val="7030A0"/>
                </a:solidFill>
              </a:rPr>
              <a:t>Choosing and Recording the Preferred Name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10" descr="ScreenShot482.bmp"/>
          <p:cNvPicPr>
            <a:picLocks noChangeAspect="1"/>
          </p:cNvPicPr>
          <p:nvPr/>
        </p:nvPicPr>
        <p:blipFill>
          <a:blip r:embed="rId3"/>
          <a:srcRect/>
          <a:stretch>
            <a:fillRect/>
          </a:stretch>
        </p:blipFill>
        <p:spPr bwMode="auto">
          <a:xfrm>
            <a:off x="173038" y="1676400"/>
            <a:ext cx="8970962" cy="4400550"/>
          </a:xfrm>
          <a:prstGeom prst="rect">
            <a:avLst/>
          </a:prstGeom>
          <a:noFill/>
          <a:ln w="9525">
            <a:noFill/>
            <a:miter lim="800000"/>
            <a:headEnd/>
            <a:tailEnd/>
          </a:ln>
        </p:spPr>
      </p:pic>
      <p:sp>
        <p:nvSpPr>
          <p:cNvPr id="140290" name="Title 1"/>
          <p:cNvSpPr>
            <a:spLocks noGrp="1"/>
          </p:cNvSpPr>
          <p:nvPr>
            <p:ph type="title"/>
          </p:nvPr>
        </p:nvSpPr>
        <p:spPr>
          <a:xfrm>
            <a:off x="457200" y="0"/>
            <a:ext cx="8229600" cy="914400"/>
          </a:xfrm>
        </p:spPr>
        <p:txBody>
          <a:bodyPr/>
          <a:lstStyle/>
          <a:p>
            <a:pPr eaLnBrk="1" hangingPunct="1"/>
            <a:r>
              <a:rPr lang="en-US" sz="3400"/>
              <a:t>Choosing the Preferred Name</a:t>
            </a:r>
          </a:p>
        </p:txBody>
      </p:sp>
      <p:sp>
        <p:nvSpPr>
          <p:cNvPr id="140291" name="Content Placeholder 5"/>
          <p:cNvSpPr>
            <a:spLocks noGrp="1"/>
          </p:cNvSpPr>
          <p:nvPr>
            <p:ph sz="half" idx="1"/>
          </p:nvPr>
        </p:nvSpPr>
        <p:spPr>
          <a:xfrm>
            <a:off x="152400" y="914400"/>
            <a:ext cx="8686800" cy="990600"/>
          </a:xfrm>
        </p:spPr>
        <p:txBody>
          <a:bodyPr/>
          <a:lstStyle/>
          <a:p>
            <a:pPr eaLnBrk="1" hangingPunct="1">
              <a:buFont typeface="Arial" charset="0"/>
              <a:buNone/>
            </a:pPr>
            <a:r>
              <a:rPr lang="en-US" sz="2300"/>
              <a:t>     </a:t>
            </a:r>
            <a:r>
              <a:rPr lang="en-US" sz="2300">
                <a:solidFill>
                  <a:srgbClr val="FF0000"/>
                </a:solidFill>
              </a:rPr>
              <a:t>What form of this place name will be recorded in the preferred name?</a:t>
            </a:r>
            <a:endParaRPr lang="en-US" sz="2400">
              <a:solidFill>
                <a:srgbClr val="FF0000"/>
              </a:solidFill>
            </a:endParaRPr>
          </a:p>
        </p:txBody>
      </p:sp>
      <p:sp>
        <p:nvSpPr>
          <p:cNvPr id="7" name="Slide Number Placeholder 6"/>
          <p:cNvSpPr>
            <a:spLocks noGrp="1"/>
          </p:cNvSpPr>
          <p:nvPr>
            <p:ph type="sldNum" sz="quarter" idx="12"/>
          </p:nvPr>
        </p:nvSpPr>
        <p:spPr/>
        <p:txBody>
          <a:bodyPr/>
          <a:lstStyle/>
          <a:p>
            <a:pPr>
              <a:defRPr/>
            </a:pPr>
            <a:fld id="{CBC4EA14-447A-42E0-ACC2-75E6905EBC4F}" type="slidenum">
              <a:rPr lang="en-US"/>
              <a:pPr>
                <a:defRPr/>
              </a:pPr>
              <a:t>67</a:t>
            </a:fld>
            <a:endParaRPr lang="en-US"/>
          </a:p>
        </p:txBody>
      </p:sp>
      <p:sp>
        <p:nvSpPr>
          <p:cNvPr id="6" name="TextBox 5"/>
          <p:cNvSpPr txBox="1">
            <a:spLocks noChangeArrowheads="1"/>
          </p:cNvSpPr>
          <p:nvPr/>
        </p:nvSpPr>
        <p:spPr bwMode="auto">
          <a:xfrm>
            <a:off x="2362200" y="6096000"/>
            <a:ext cx="4419600" cy="369332"/>
          </a:xfrm>
          <a:prstGeom prst="rect">
            <a:avLst/>
          </a:prstGeom>
          <a:noFill/>
          <a:ln w="25400">
            <a:solidFill>
              <a:srgbClr val="7030A0"/>
            </a:solidFill>
            <a:miter lim="800000"/>
            <a:headEnd/>
            <a:tailEnd/>
          </a:ln>
        </p:spPr>
        <p:txBody>
          <a:bodyPr wrap="square">
            <a:spAutoFit/>
          </a:bodyPr>
          <a:lstStyle/>
          <a:p>
            <a:r>
              <a:rPr lang="en-US" dirty="0">
                <a:solidFill>
                  <a:srgbClr val="7030A0"/>
                </a:solidFill>
                <a:latin typeface="Calibri" pitchFamily="34" charset="0"/>
              </a:rPr>
              <a:t>Preferred name: </a:t>
            </a:r>
            <a:r>
              <a:rPr lang="en-US" dirty="0" err="1">
                <a:solidFill>
                  <a:srgbClr val="7030A0"/>
                </a:solidFill>
                <a:latin typeface="Calibri" pitchFamily="34" charset="0"/>
              </a:rPr>
              <a:t>Warrap</a:t>
            </a:r>
            <a:r>
              <a:rPr lang="en-US" dirty="0">
                <a:solidFill>
                  <a:srgbClr val="7030A0"/>
                </a:solidFill>
                <a:latin typeface="Calibri" pitchFamily="34" charset="0"/>
              </a:rPr>
              <a:t> State (South Sudan)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a:xfrm>
            <a:off x="457200" y="0"/>
            <a:ext cx="8229600" cy="914400"/>
          </a:xfrm>
        </p:spPr>
        <p:txBody>
          <a:bodyPr/>
          <a:lstStyle/>
          <a:p>
            <a:pPr eaLnBrk="1" hangingPunct="1"/>
            <a:r>
              <a:rPr lang="en-US" sz="3400"/>
              <a:t>Choosing the Preferred Name</a:t>
            </a:r>
          </a:p>
        </p:txBody>
      </p:sp>
      <p:sp>
        <p:nvSpPr>
          <p:cNvPr id="142338" name="Content Placeholder 5"/>
          <p:cNvSpPr>
            <a:spLocks noGrp="1"/>
          </p:cNvSpPr>
          <p:nvPr>
            <p:ph sz="half" idx="1"/>
          </p:nvPr>
        </p:nvSpPr>
        <p:spPr>
          <a:xfrm>
            <a:off x="228600" y="1066800"/>
            <a:ext cx="8686800" cy="990600"/>
          </a:xfrm>
        </p:spPr>
        <p:txBody>
          <a:bodyPr/>
          <a:lstStyle/>
          <a:p>
            <a:pPr eaLnBrk="1" hangingPunct="1">
              <a:buFont typeface="Arial" charset="0"/>
              <a:buNone/>
            </a:pPr>
            <a:r>
              <a:rPr lang="en-US" sz="2300"/>
              <a:t> </a:t>
            </a:r>
            <a:r>
              <a:rPr lang="en-US" sz="2300">
                <a:solidFill>
                  <a:srgbClr val="FF0000"/>
                </a:solidFill>
              </a:rPr>
              <a:t>What form of this place name will be recorded in the preferred name?</a:t>
            </a:r>
            <a:endParaRPr lang="en-US" sz="2400">
              <a:solidFill>
                <a:srgbClr val="FF0000"/>
              </a:solidFill>
            </a:endParaRPr>
          </a:p>
        </p:txBody>
      </p:sp>
      <p:pic>
        <p:nvPicPr>
          <p:cNvPr id="142339" name="Picture 5" descr="ScreenShot484.bmp"/>
          <p:cNvPicPr>
            <a:picLocks noChangeAspect="1"/>
          </p:cNvPicPr>
          <p:nvPr/>
        </p:nvPicPr>
        <p:blipFill>
          <a:blip r:embed="rId3"/>
          <a:srcRect/>
          <a:stretch>
            <a:fillRect/>
          </a:stretch>
        </p:blipFill>
        <p:spPr bwMode="auto">
          <a:xfrm>
            <a:off x="0" y="2133600"/>
            <a:ext cx="9144000" cy="3457575"/>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B17EDEA2-26AD-447E-8DC9-98742408F515}" type="slidenum">
              <a:rPr lang="en-US"/>
              <a:pPr>
                <a:defRPr/>
              </a:pPr>
              <a:t>68</a:t>
            </a:fld>
            <a:endParaRPr lang="en-US"/>
          </a:p>
        </p:txBody>
      </p:sp>
      <p:sp>
        <p:nvSpPr>
          <p:cNvPr id="7" name="TextBox 6"/>
          <p:cNvSpPr txBox="1">
            <a:spLocks noChangeArrowheads="1"/>
          </p:cNvSpPr>
          <p:nvPr/>
        </p:nvSpPr>
        <p:spPr bwMode="auto">
          <a:xfrm>
            <a:off x="2971800" y="5715000"/>
            <a:ext cx="3657600" cy="392113"/>
          </a:xfrm>
          <a:prstGeom prst="rect">
            <a:avLst/>
          </a:prstGeom>
          <a:noFill/>
          <a:ln w="25400">
            <a:solidFill>
              <a:srgbClr val="7030A0"/>
            </a:solidFill>
            <a:miter lim="800000"/>
            <a:headEnd/>
            <a:tailEnd/>
          </a:ln>
        </p:spPr>
        <p:txBody>
          <a:bodyPr>
            <a:spAutoFit/>
          </a:bodyPr>
          <a:lstStyle/>
          <a:p>
            <a:r>
              <a:rPr lang="en-US">
                <a:solidFill>
                  <a:srgbClr val="7030A0"/>
                </a:solidFill>
                <a:latin typeface="Calibri" pitchFamily="34" charset="0"/>
              </a:rPr>
              <a:t>Preferred name: Sidon (Lebanon)</a:t>
            </a:r>
          </a:p>
        </p:txBody>
      </p:sp>
      <p:sp>
        <p:nvSpPr>
          <p:cNvPr id="9" name="Footer Placeholder 8"/>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a:xfrm>
            <a:off x="152400" y="228600"/>
            <a:ext cx="1981200" cy="1981200"/>
          </a:xfrm>
        </p:spPr>
        <p:txBody>
          <a:bodyPr/>
          <a:lstStyle/>
          <a:p>
            <a:pPr eaLnBrk="1" hangingPunct="1"/>
            <a:r>
              <a:rPr lang="en-US" sz="3400"/>
              <a:t>Choosing the Preferred Name</a:t>
            </a:r>
          </a:p>
        </p:txBody>
      </p:sp>
      <p:sp>
        <p:nvSpPr>
          <p:cNvPr id="144386" name="Content Placeholder 5"/>
          <p:cNvSpPr>
            <a:spLocks noGrp="1"/>
          </p:cNvSpPr>
          <p:nvPr>
            <p:ph sz="half" idx="1"/>
          </p:nvPr>
        </p:nvSpPr>
        <p:spPr>
          <a:xfrm>
            <a:off x="0" y="2667000"/>
            <a:ext cx="2209800" cy="3276600"/>
          </a:xfrm>
        </p:spPr>
        <p:txBody>
          <a:bodyPr/>
          <a:lstStyle/>
          <a:p>
            <a:pPr eaLnBrk="1" hangingPunct="1">
              <a:buFont typeface="Arial" charset="0"/>
              <a:buNone/>
            </a:pPr>
            <a:r>
              <a:rPr lang="en-US" sz="2300"/>
              <a:t>     </a:t>
            </a:r>
            <a:r>
              <a:rPr lang="en-US" sz="2300">
                <a:solidFill>
                  <a:srgbClr val="FF0000"/>
                </a:solidFill>
              </a:rPr>
              <a:t>What is the preferred name for this place based on the reference source shown?</a:t>
            </a:r>
            <a:endParaRPr lang="en-US" sz="2400">
              <a:solidFill>
                <a:srgbClr val="FF0000"/>
              </a:solidFill>
            </a:endParaRPr>
          </a:p>
        </p:txBody>
      </p:sp>
      <p:pic>
        <p:nvPicPr>
          <p:cNvPr id="144387" name="Picture 9" descr="ScreenShot468.bmp"/>
          <p:cNvPicPr>
            <a:picLocks noChangeAspect="1"/>
          </p:cNvPicPr>
          <p:nvPr/>
        </p:nvPicPr>
        <p:blipFill>
          <a:blip r:embed="rId3"/>
          <a:srcRect/>
          <a:stretch>
            <a:fillRect/>
          </a:stretch>
        </p:blipFill>
        <p:spPr bwMode="auto">
          <a:xfrm>
            <a:off x="2359025" y="0"/>
            <a:ext cx="6784975" cy="685800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F44FBB5F-C1B4-4541-9938-0C5091ACEA40}" type="slidenum">
              <a:rPr lang="en-US"/>
              <a:pPr>
                <a:defRPr/>
              </a:pPr>
              <a:t>69</a:t>
            </a:fld>
            <a:endParaRPr lang="en-US"/>
          </a:p>
        </p:txBody>
      </p:sp>
      <p:sp>
        <p:nvSpPr>
          <p:cNvPr id="7" name="TextBox 6"/>
          <p:cNvSpPr txBox="1">
            <a:spLocks noChangeArrowheads="1"/>
          </p:cNvSpPr>
          <p:nvPr/>
        </p:nvSpPr>
        <p:spPr bwMode="auto">
          <a:xfrm>
            <a:off x="381000" y="5867400"/>
            <a:ext cx="1752600" cy="646113"/>
          </a:xfrm>
          <a:prstGeom prst="rect">
            <a:avLst/>
          </a:prstGeom>
          <a:noFill/>
          <a:ln w="25400">
            <a:solidFill>
              <a:srgbClr val="7030A0"/>
            </a:solidFill>
            <a:miter lim="800000"/>
            <a:headEnd/>
            <a:tailEnd/>
          </a:ln>
        </p:spPr>
        <p:txBody>
          <a:bodyPr>
            <a:spAutoFit/>
          </a:bodyPr>
          <a:lstStyle/>
          <a:p>
            <a:r>
              <a:rPr lang="en-US">
                <a:solidFill>
                  <a:srgbClr val="7030A0"/>
                </a:solidFill>
                <a:latin typeface="Calibri" pitchFamily="34" charset="0"/>
              </a:rPr>
              <a:t>Preferred name: Palms (Qld.)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1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1"/>
          <p:cNvSpPr>
            <a:spLocks noGrp="1"/>
          </p:cNvSpPr>
          <p:nvPr>
            <p:ph type="title"/>
          </p:nvPr>
        </p:nvSpPr>
        <p:spPr>
          <a:xfrm>
            <a:off x="381000" y="228600"/>
            <a:ext cx="1981200" cy="1981200"/>
          </a:xfrm>
        </p:spPr>
        <p:txBody>
          <a:bodyPr/>
          <a:lstStyle/>
          <a:p>
            <a:pPr eaLnBrk="1" hangingPunct="1"/>
            <a:r>
              <a:rPr lang="en-US" sz="3400"/>
              <a:t>Choosing the Preferred Name</a:t>
            </a:r>
          </a:p>
        </p:txBody>
      </p:sp>
      <p:sp>
        <p:nvSpPr>
          <p:cNvPr id="146434" name="Content Placeholder 5"/>
          <p:cNvSpPr>
            <a:spLocks noGrp="1"/>
          </p:cNvSpPr>
          <p:nvPr>
            <p:ph sz="half" idx="1"/>
          </p:nvPr>
        </p:nvSpPr>
        <p:spPr>
          <a:xfrm>
            <a:off x="152400" y="2667000"/>
            <a:ext cx="2209800" cy="3276600"/>
          </a:xfrm>
        </p:spPr>
        <p:txBody>
          <a:bodyPr/>
          <a:lstStyle/>
          <a:p>
            <a:pPr eaLnBrk="1" hangingPunct="1">
              <a:buFont typeface="Arial" charset="0"/>
              <a:buNone/>
            </a:pPr>
            <a:r>
              <a:rPr lang="en-US" sz="2300"/>
              <a:t>     </a:t>
            </a:r>
            <a:r>
              <a:rPr lang="en-US" sz="2300">
                <a:solidFill>
                  <a:srgbClr val="FF0000"/>
                </a:solidFill>
              </a:rPr>
              <a:t>What is the preferred name for this place based on the reference source shown?</a:t>
            </a:r>
            <a:endParaRPr lang="en-US" sz="2400">
              <a:solidFill>
                <a:srgbClr val="FF0000"/>
              </a:solidFill>
            </a:endParaRPr>
          </a:p>
        </p:txBody>
      </p:sp>
      <p:sp>
        <p:nvSpPr>
          <p:cNvPr id="146435" name="TextBox 7"/>
          <p:cNvSpPr txBox="1">
            <a:spLocks noChangeArrowheads="1"/>
          </p:cNvSpPr>
          <p:nvPr/>
        </p:nvSpPr>
        <p:spPr bwMode="auto">
          <a:xfrm>
            <a:off x="7086600" y="304800"/>
            <a:ext cx="2057400" cy="369888"/>
          </a:xfrm>
          <a:prstGeom prst="rect">
            <a:avLst/>
          </a:prstGeom>
          <a:solidFill>
            <a:schemeClr val="bg1"/>
          </a:solidFill>
          <a:ln w="9525">
            <a:noFill/>
            <a:miter lim="800000"/>
            <a:headEnd/>
            <a:tailEnd/>
          </a:ln>
        </p:spPr>
        <p:txBody>
          <a:bodyPr>
            <a:spAutoFit/>
          </a:bodyPr>
          <a:lstStyle/>
          <a:p>
            <a:endParaRPr lang="en-US">
              <a:latin typeface="Calibri" pitchFamily="34" charset="0"/>
            </a:endParaRPr>
          </a:p>
        </p:txBody>
      </p:sp>
      <p:pic>
        <p:nvPicPr>
          <p:cNvPr id="146436" name="Picture 19" descr="ScreenShot480.bmp"/>
          <p:cNvPicPr>
            <a:picLocks noChangeAspect="1"/>
          </p:cNvPicPr>
          <p:nvPr/>
        </p:nvPicPr>
        <p:blipFill>
          <a:blip r:embed="rId3"/>
          <a:srcRect/>
          <a:stretch>
            <a:fillRect/>
          </a:stretch>
        </p:blipFill>
        <p:spPr bwMode="auto">
          <a:xfrm>
            <a:off x="2743200" y="0"/>
            <a:ext cx="5688013" cy="6858000"/>
          </a:xfrm>
          <a:prstGeom prst="rect">
            <a:avLst/>
          </a:prstGeom>
          <a:noFill/>
          <a:ln w="9525">
            <a:noFill/>
            <a:miter lim="800000"/>
            <a:headEnd/>
            <a:tailEnd/>
          </a:ln>
        </p:spPr>
      </p:pic>
      <p:sp>
        <p:nvSpPr>
          <p:cNvPr id="146437" name="TextBox 20"/>
          <p:cNvSpPr txBox="1">
            <a:spLocks noChangeArrowheads="1"/>
          </p:cNvSpPr>
          <p:nvPr/>
        </p:nvSpPr>
        <p:spPr bwMode="auto">
          <a:xfrm>
            <a:off x="6553200" y="152400"/>
            <a:ext cx="2057400" cy="381000"/>
          </a:xfrm>
          <a:prstGeom prst="rect">
            <a:avLst/>
          </a:prstGeom>
          <a:solidFill>
            <a:schemeClr val="bg1"/>
          </a:solidFill>
          <a:ln w="9525">
            <a:noFill/>
            <a:miter lim="800000"/>
            <a:headEnd/>
            <a:tailEnd/>
          </a:ln>
        </p:spPr>
        <p:txBody>
          <a:bodyPr>
            <a:spAutoFit/>
          </a:bodyPr>
          <a:lstStyle/>
          <a:p>
            <a:endParaRPr lang="en-US">
              <a:latin typeface="Calibri" pitchFamily="34" charset="0"/>
            </a:endParaRPr>
          </a:p>
        </p:txBody>
      </p:sp>
      <p:sp>
        <p:nvSpPr>
          <p:cNvPr id="10" name="Slide Number Placeholder 9"/>
          <p:cNvSpPr>
            <a:spLocks noGrp="1"/>
          </p:cNvSpPr>
          <p:nvPr>
            <p:ph type="sldNum" sz="quarter" idx="12"/>
          </p:nvPr>
        </p:nvSpPr>
        <p:spPr/>
        <p:txBody>
          <a:bodyPr/>
          <a:lstStyle/>
          <a:p>
            <a:pPr>
              <a:defRPr/>
            </a:pPr>
            <a:fld id="{B6022E69-29E8-47A5-A75D-FF058051B048}" type="slidenum">
              <a:rPr lang="en-US"/>
              <a:pPr>
                <a:defRPr/>
              </a:pPr>
              <a:t>70</a:t>
            </a:fld>
            <a:endParaRPr lang="en-US"/>
          </a:p>
        </p:txBody>
      </p:sp>
      <p:sp>
        <p:nvSpPr>
          <p:cNvPr id="9" name="TextBox 8"/>
          <p:cNvSpPr txBox="1">
            <a:spLocks noChangeArrowheads="1"/>
          </p:cNvSpPr>
          <p:nvPr/>
        </p:nvSpPr>
        <p:spPr bwMode="auto">
          <a:xfrm>
            <a:off x="381000" y="5867400"/>
            <a:ext cx="1752600" cy="646113"/>
          </a:xfrm>
          <a:prstGeom prst="rect">
            <a:avLst/>
          </a:prstGeom>
          <a:noFill/>
          <a:ln w="25400">
            <a:solidFill>
              <a:srgbClr val="7030A0"/>
            </a:solidFill>
            <a:miter lim="800000"/>
            <a:headEnd/>
            <a:tailEnd/>
          </a:ln>
        </p:spPr>
        <p:txBody>
          <a:bodyPr>
            <a:spAutoFit/>
          </a:bodyPr>
          <a:lstStyle/>
          <a:p>
            <a:r>
              <a:rPr lang="en-US">
                <a:solidFill>
                  <a:srgbClr val="7030A0"/>
                </a:solidFill>
                <a:latin typeface="Calibri" pitchFamily="34" charset="0"/>
              </a:rPr>
              <a:t>Preferred name: La Paloma (Tex.)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iterate type="lt">
                                    <p:tmPct val="0"/>
                                  </p:iterate>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457200" y="152400"/>
            <a:ext cx="8229600" cy="487363"/>
          </a:xfrm>
        </p:spPr>
        <p:txBody>
          <a:bodyPr/>
          <a:lstStyle/>
          <a:p>
            <a:pPr eaLnBrk="1" hangingPunct="1"/>
            <a:r>
              <a:rPr lang="en-US" sz="3400"/>
              <a:t>Recording the Place </a:t>
            </a:r>
          </a:p>
        </p:txBody>
      </p:sp>
      <p:sp>
        <p:nvSpPr>
          <p:cNvPr id="148482" name="Content Placeholder 3"/>
          <p:cNvSpPr>
            <a:spLocks noGrp="1"/>
          </p:cNvSpPr>
          <p:nvPr>
            <p:ph sz="half" idx="2"/>
          </p:nvPr>
        </p:nvSpPr>
        <p:spPr>
          <a:xfrm>
            <a:off x="4953000" y="2438400"/>
            <a:ext cx="3962400" cy="4267200"/>
          </a:xfrm>
        </p:spPr>
        <p:txBody>
          <a:bodyPr/>
          <a:lstStyle/>
          <a:p>
            <a:pPr eaLnBrk="1" hangingPunct="1">
              <a:buFont typeface="Arial" charset="0"/>
              <a:buNone/>
            </a:pPr>
            <a:r>
              <a:rPr lang="en-US" sz="2300" u="sng"/>
              <a:t>a, b, and c:</a:t>
            </a:r>
          </a:p>
          <a:p>
            <a:pPr eaLnBrk="1" hangingPunct="1">
              <a:spcBef>
                <a:spcPts val="1800"/>
              </a:spcBef>
              <a:buFont typeface="Arial" charset="0"/>
              <a:buNone/>
            </a:pPr>
            <a:r>
              <a:rPr lang="en-US" sz="2300"/>
              <a:t>130 _0  X factor (Television 	program : _________)</a:t>
            </a:r>
          </a:p>
          <a:p>
            <a:pPr eaLnBrk="1" hangingPunct="1">
              <a:buFont typeface="Arial" charset="0"/>
              <a:buNone/>
            </a:pPr>
            <a:r>
              <a:rPr lang="en-US" sz="2300"/>
              <a:t>370      $g _____________</a:t>
            </a:r>
          </a:p>
          <a:p>
            <a:pPr eaLnBrk="1" hangingPunct="1">
              <a:spcBef>
                <a:spcPct val="0"/>
              </a:spcBef>
              <a:buFont typeface="Arial" charset="0"/>
              <a:buNone/>
            </a:pPr>
            <a:endParaRPr lang="en-US" sz="2300"/>
          </a:p>
          <a:p>
            <a:pPr eaLnBrk="1" hangingPunct="1">
              <a:spcBef>
                <a:spcPct val="0"/>
              </a:spcBef>
              <a:buFont typeface="Arial" charset="0"/>
              <a:buNone/>
            </a:pPr>
            <a:r>
              <a:rPr lang="en-US" sz="2300" u="sng"/>
              <a:t>d:</a:t>
            </a:r>
          </a:p>
          <a:p>
            <a:pPr eaLnBrk="1" hangingPunct="1">
              <a:spcBef>
                <a:spcPts val="1800"/>
              </a:spcBef>
              <a:buFont typeface="Arial" charset="0"/>
              <a:buNone/>
            </a:pPr>
            <a:r>
              <a:rPr lang="en-US" sz="2300"/>
              <a:t>130 _0  Ik’s-faktor</a:t>
            </a:r>
          </a:p>
          <a:p>
            <a:pPr eaLnBrk="1" hangingPunct="1">
              <a:buFont typeface="Arial" charset="0"/>
              <a:buNone/>
            </a:pPr>
            <a:r>
              <a:rPr lang="en-US" sz="2300"/>
              <a:t>430 _0  X-factor (Television 	program : _________)</a:t>
            </a:r>
          </a:p>
          <a:p>
            <a:pPr eaLnBrk="1" hangingPunct="1">
              <a:buFont typeface="Arial" charset="0"/>
              <a:buNone/>
            </a:pPr>
            <a:r>
              <a:rPr lang="en-US" sz="2300"/>
              <a:t>370      $g ______________</a:t>
            </a:r>
          </a:p>
        </p:txBody>
      </p:sp>
      <p:sp>
        <p:nvSpPr>
          <p:cNvPr id="148483" name="Content Placeholder 5"/>
          <p:cNvSpPr>
            <a:spLocks noGrp="1"/>
          </p:cNvSpPr>
          <p:nvPr>
            <p:ph sz="half" idx="1"/>
          </p:nvPr>
        </p:nvSpPr>
        <p:spPr>
          <a:xfrm>
            <a:off x="152400" y="838200"/>
            <a:ext cx="4572000" cy="5135563"/>
          </a:xfrm>
        </p:spPr>
        <p:txBody>
          <a:bodyPr/>
          <a:lstStyle/>
          <a:p>
            <a:pPr eaLnBrk="1" hangingPunct="1">
              <a:buFont typeface="Arial" charset="0"/>
              <a:buNone/>
            </a:pPr>
            <a:r>
              <a:rPr lang="en-US" sz="2300"/>
              <a:t>Differentiate these works by adding the country of origin:</a:t>
            </a:r>
          </a:p>
          <a:p>
            <a:pPr eaLnBrk="1" hangingPunct="1">
              <a:spcBef>
                <a:spcPct val="0"/>
              </a:spcBef>
              <a:buFont typeface="Arial" charset="0"/>
              <a:buNone/>
            </a:pPr>
            <a:endParaRPr lang="en-US" sz="2300"/>
          </a:p>
          <a:p>
            <a:pPr eaLnBrk="1" hangingPunct="1">
              <a:spcBef>
                <a:spcPct val="0"/>
              </a:spcBef>
              <a:buFont typeface="Arial" charset="0"/>
              <a:buNone/>
            </a:pPr>
            <a:r>
              <a:rPr lang="en-US" sz="2300"/>
              <a:t>a. The X Factor - from United States</a:t>
            </a:r>
          </a:p>
          <a:p>
            <a:pPr eaLnBrk="1" hangingPunct="1">
              <a:buFont typeface="Arial" charset="0"/>
              <a:buNone/>
            </a:pPr>
            <a:r>
              <a:rPr lang="en-US" sz="2300"/>
              <a:t>b. The X Factor - from Great Britain</a:t>
            </a:r>
          </a:p>
          <a:p>
            <a:pPr eaLnBrk="1" hangingPunct="1">
              <a:buFont typeface="Arial" charset="0"/>
              <a:buNone/>
            </a:pPr>
            <a:r>
              <a:rPr lang="en-US" sz="2300"/>
              <a:t>c. The X Factor - from New Zealand</a:t>
            </a:r>
          </a:p>
          <a:p>
            <a:pPr eaLnBrk="1" hangingPunct="1">
              <a:buFont typeface="Arial" charset="0"/>
              <a:buNone/>
            </a:pPr>
            <a:r>
              <a:rPr lang="en-US" sz="2300"/>
              <a:t>d. Ik’s-faktor - from Armenia</a:t>
            </a:r>
          </a:p>
          <a:p>
            <a:pPr eaLnBrk="1" hangingPunct="1">
              <a:buFont typeface="Arial" charset="0"/>
              <a:buNone/>
            </a:pPr>
            <a:r>
              <a:rPr lang="en-US" sz="2300"/>
              <a:t>     variant name: X-Factor</a:t>
            </a:r>
          </a:p>
          <a:p>
            <a:pPr eaLnBrk="1" hangingPunct="1">
              <a:buFont typeface="Arial" charset="0"/>
              <a:buNone/>
            </a:pPr>
            <a:endParaRPr lang="en-US" sz="2400"/>
          </a:p>
          <a:p>
            <a:pPr eaLnBrk="1" hangingPunct="1">
              <a:buFont typeface="Arial" charset="0"/>
              <a:buNone/>
            </a:pPr>
            <a:endParaRPr lang="en-US" sz="2400"/>
          </a:p>
        </p:txBody>
      </p:sp>
      <p:sp>
        <p:nvSpPr>
          <p:cNvPr id="148484" name="TextBox 6"/>
          <p:cNvSpPr txBox="1">
            <a:spLocks noChangeArrowheads="1"/>
          </p:cNvSpPr>
          <p:nvPr/>
        </p:nvSpPr>
        <p:spPr bwMode="auto">
          <a:xfrm>
            <a:off x="609600" y="4191000"/>
            <a:ext cx="3505200" cy="2446338"/>
          </a:xfrm>
          <a:prstGeom prst="rect">
            <a:avLst/>
          </a:prstGeom>
          <a:noFill/>
          <a:ln w="9525">
            <a:solidFill>
              <a:schemeClr val="tx2"/>
            </a:solidFill>
            <a:miter lim="800000"/>
            <a:headEnd/>
            <a:tailEnd/>
          </a:ln>
        </p:spPr>
        <p:txBody>
          <a:bodyPr>
            <a:spAutoFit/>
          </a:bodyPr>
          <a:lstStyle/>
          <a:p>
            <a:r>
              <a:rPr lang="en-US" sz="2300">
                <a:solidFill>
                  <a:schemeClr val="tx2"/>
                </a:solidFill>
                <a:latin typeface="Calibri" pitchFamily="34" charset="0"/>
              </a:rPr>
              <a:t>NARs:</a:t>
            </a:r>
          </a:p>
          <a:p>
            <a:pPr>
              <a:spcAft>
                <a:spcPts val="600"/>
              </a:spcAft>
            </a:pPr>
            <a:r>
              <a:rPr lang="en-US" sz="2300">
                <a:solidFill>
                  <a:schemeClr val="tx2"/>
                </a:solidFill>
                <a:latin typeface="Calibri" pitchFamily="34" charset="0"/>
              </a:rPr>
              <a:t>151    United States</a:t>
            </a:r>
          </a:p>
          <a:p>
            <a:r>
              <a:rPr lang="en-US" sz="2300">
                <a:solidFill>
                  <a:schemeClr val="tx2"/>
                </a:solidFill>
                <a:latin typeface="Calibri" pitchFamily="34" charset="0"/>
              </a:rPr>
              <a:t>151    Great Britain</a:t>
            </a:r>
          </a:p>
          <a:p>
            <a:pPr>
              <a:spcAft>
                <a:spcPts val="600"/>
              </a:spcAft>
            </a:pPr>
            <a:r>
              <a:rPr lang="en-US" sz="2300">
                <a:solidFill>
                  <a:schemeClr val="tx2"/>
                </a:solidFill>
                <a:latin typeface="Calibri" pitchFamily="34" charset="0"/>
              </a:rPr>
              <a:t>451    United Kingdom</a:t>
            </a:r>
          </a:p>
          <a:p>
            <a:pPr>
              <a:spcAft>
                <a:spcPts val="600"/>
              </a:spcAft>
            </a:pPr>
            <a:r>
              <a:rPr lang="en-US" sz="2300">
                <a:solidFill>
                  <a:schemeClr val="tx2"/>
                </a:solidFill>
                <a:latin typeface="Calibri" pitchFamily="34" charset="0"/>
              </a:rPr>
              <a:t>151    New Zealand</a:t>
            </a:r>
          </a:p>
          <a:p>
            <a:r>
              <a:rPr lang="en-US" sz="2300">
                <a:solidFill>
                  <a:schemeClr val="tx2"/>
                </a:solidFill>
                <a:latin typeface="Calibri" pitchFamily="34" charset="0"/>
              </a:rPr>
              <a:t>151    Armenia (Republic)</a:t>
            </a:r>
          </a:p>
        </p:txBody>
      </p:sp>
      <p:sp>
        <p:nvSpPr>
          <p:cNvPr id="148485" name="TextBox 7"/>
          <p:cNvSpPr txBox="1">
            <a:spLocks noChangeArrowheads="1"/>
          </p:cNvSpPr>
          <p:nvPr/>
        </p:nvSpPr>
        <p:spPr bwMode="auto">
          <a:xfrm>
            <a:off x="5562600" y="762000"/>
            <a:ext cx="2895600" cy="1508125"/>
          </a:xfrm>
          <a:prstGeom prst="rect">
            <a:avLst/>
          </a:prstGeom>
          <a:noFill/>
          <a:ln w="9525">
            <a:solidFill>
              <a:schemeClr val="tx2"/>
            </a:solidFill>
            <a:miter lim="800000"/>
            <a:headEnd/>
            <a:tailEnd/>
          </a:ln>
        </p:spPr>
        <p:txBody>
          <a:bodyPr>
            <a:spAutoFit/>
          </a:bodyPr>
          <a:lstStyle/>
          <a:p>
            <a:r>
              <a:rPr lang="en-US" sz="2300">
                <a:solidFill>
                  <a:schemeClr val="tx2"/>
                </a:solidFill>
                <a:latin typeface="Calibri" pitchFamily="34" charset="0"/>
              </a:rPr>
              <a:t>B.11 Table B.1:</a:t>
            </a:r>
          </a:p>
          <a:p>
            <a:r>
              <a:rPr lang="en-US" sz="2300">
                <a:solidFill>
                  <a:schemeClr val="tx2"/>
                </a:solidFill>
                <a:latin typeface="Calibri" pitchFamily="34" charset="0"/>
              </a:rPr>
              <a:t>New Zealand: N.Z.</a:t>
            </a:r>
          </a:p>
          <a:p>
            <a:r>
              <a:rPr lang="en-US" sz="2300">
                <a:solidFill>
                  <a:schemeClr val="tx2"/>
                </a:solidFill>
                <a:latin typeface="Calibri" pitchFamily="34" charset="0"/>
              </a:rPr>
              <a:t>United Kingdom: U.K.</a:t>
            </a:r>
          </a:p>
          <a:p>
            <a:r>
              <a:rPr lang="en-US" sz="2300">
                <a:solidFill>
                  <a:schemeClr val="tx2"/>
                </a:solidFill>
                <a:latin typeface="Calibri" pitchFamily="34" charset="0"/>
              </a:rPr>
              <a:t>United States: U.S.</a:t>
            </a:r>
          </a:p>
        </p:txBody>
      </p:sp>
      <p:sp>
        <p:nvSpPr>
          <p:cNvPr id="9" name="Slide Number Placeholder 8"/>
          <p:cNvSpPr>
            <a:spLocks noGrp="1"/>
          </p:cNvSpPr>
          <p:nvPr>
            <p:ph type="sldNum" sz="quarter" idx="12"/>
          </p:nvPr>
        </p:nvSpPr>
        <p:spPr/>
        <p:txBody>
          <a:bodyPr/>
          <a:lstStyle/>
          <a:p>
            <a:pPr>
              <a:defRPr/>
            </a:pPr>
            <a:fld id="{0E5B9595-AD32-4A42-8107-AA4AB844C578}" type="slidenum">
              <a:rPr lang="en-US"/>
              <a:pPr>
                <a:defRPr/>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457200" y="152400"/>
            <a:ext cx="8229600" cy="487363"/>
          </a:xfrm>
        </p:spPr>
        <p:txBody>
          <a:bodyPr/>
          <a:lstStyle/>
          <a:p>
            <a:pPr eaLnBrk="1" hangingPunct="1"/>
            <a:r>
              <a:rPr lang="en-US" sz="3400"/>
              <a:t>X Factor Answers </a:t>
            </a:r>
          </a:p>
        </p:txBody>
      </p:sp>
      <p:sp>
        <p:nvSpPr>
          <p:cNvPr id="9" name="Slide Number Placeholder 8"/>
          <p:cNvSpPr>
            <a:spLocks noGrp="1"/>
          </p:cNvSpPr>
          <p:nvPr>
            <p:ph type="sldNum" sz="quarter" idx="12"/>
          </p:nvPr>
        </p:nvSpPr>
        <p:spPr/>
        <p:txBody>
          <a:bodyPr/>
          <a:lstStyle/>
          <a:p>
            <a:pPr>
              <a:defRPr/>
            </a:pPr>
            <a:fld id="{A75C89F6-8544-4D9D-B913-1A18488D2FC3}" type="slidenum">
              <a:rPr lang="en-US"/>
              <a:pPr>
                <a:defRPr/>
              </a:pPr>
              <a:t>72</a:t>
            </a:fld>
            <a:endParaRPr lang="en-US"/>
          </a:p>
        </p:txBody>
      </p:sp>
      <p:sp>
        <p:nvSpPr>
          <p:cNvPr id="11" name="TextBox 10"/>
          <p:cNvSpPr txBox="1">
            <a:spLocks noChangeArrowheads="1"/>
          </p:cNvSpPr>
          <p:nvPr/>
        </p:nvSpPr>
        <p:spPr bwMode="auto">
          <a:xfrm>
            <a:off x="609600" y="914400"/>
            <a:ext cx="8077200" cy="1250950"/>
          </a:xfrm>
          <a:prstGeom prst="rect">
            <a:avLst/>
          </a:prstGeom>
          <a:noFill/>
          <a:ln w="9525">
            <a:noFill/>
            <a:miter lim="800000"/>
            <a:headEnd/>
            <a:tailEnd/>
          </a:ln>
        </p:spPr>
        <p:txBody>
          <a:bodyPr>
            <a:spAutoFit/>
          </a:bodyPr>
          <a:lstStyle/>
          <a:p>
            <a:endParaRPr lang="en-US" sz="2400">
              <a:latin typeface="Calibri" pitchFamily="34" charset="0"/>
            </a:endParaRPr>
          </a:p>
          <a:p>
            <a:r>
              <a:rPr lang="en-US" sz="2600">
                <a:latin typeface="Calibri" pitchFamily="34" charset="0"/>
              </a:rPr>
              <a:t>a)	130 _0  X factor (Television program : U.S.)</a:t>
            </a:r>
          </a:p>
          <a:p>
            <a:r>
              <a:rPr lang="en-US" sz="2600">
                <a:latin typeface="Calibri" pitchFamily="34" charset="0"/>
              </a:rPr>
              <a:t>	370       $g United States $2 naf</a:t>
            </a:r>
          </a:p>
        </p:txBody>
      </p:sp>
      <p:sp>
        <p:nvSpPr>
          <p:cNvPr id="13" name="TextBox 12"/>
          <p:cNvSpPr txBox="1">
            <a:spLocks noChangeArrowheads="1"/>
          </p:cNvSpPr>
          <p:nvPr/>
        </p:nvSpPr>
        <p:spPr bwMode="auto">
          <a:xfrm>
            <a:off x="609600" y="2057400"/>
            <a:ext cx="8077200" cy="1262063"/>
          </a:xfrm>
          <a:prstGeom prst="rect">
            <a:avLst/>
          </a:prstGeom>
          <a:noFill/>
          <a:ln w="9525">
            <a:noFill/>
            <a:miter lim="800000"/>
            <a:headEnd/>
            <a:tailEnd/>
          </a:ln>
        </p:spPr>
        <p:txBody>
          <a:bodyPr>
            <a:spAutoFit/>
          </a:bodyPr>
          <a:lstStyle/>
          <a:p>
            <a:endParaRPr lang="en-US" sz="2400">
              <a:latin typeface="Calibri" pitchFamily="34" charset="0"/>
            </a:endParaRPr>
          </a:p>
          <a:p>
            <a:r>
              <a:rPr lang="en-US" sz="2600">
                <a:latin typeface="Calibri" pitchFamily="34" charset="0"/>
              </a:rPr>
              <a:t>b)	130 _0  X factor (Television program : Great Britain)</a:t>
            </a:r>
          </a:p>
          <a:p>
            <a:r>
              <a:rPr lang="en-US" sz="2600">
                <a:latin typeface="Calibri" pitchFamily="34" charset="0"/>
              </a:rPr>
              <a:t>	370       $g Great Britain $2 naf</a:t>
            </a:r>
          </a:p>
        </p:txBody>
      </p:sp>
      <p:sp>
        <p:nvSpPr>
          <p:cNvPr id="14" name="TextBox 13"/>
          <p:cNvSpPr txBox="1">
            <a:spLocks noChangeArrowheads="1"/>
          </p:cNvSpPr>
          <p:nvPr/>
        </p:nvSpPr>
        <p:spPr bwMode="auto">
          <a:xfrm>
            <a:off x="609600" y="3276600"/>
            <a:ext cx="8077200" cy="1250950"/>
          </a:xfrm>
          <a:prstGeom prst="rect">
            <a:avLst/>
          </a:prstGeom>
          <a:noFill/>
          <a:ln w="9525">
            <a:noFill/>
            <a:miter lim="800000"/>
            <a:headEnd/>
            <a:tailEnd/>
          </a:ln>
        </p:spPr>
        <p:txBody>
          <a:bodyPr>
            <a:spAutoFit/>
          </a:bodyPr>
          <a:lstStyle/>
          <a:p>
            <a:endParaRPr lang="en-US" sz="2400">
              <a:latin typeface="Calibri" pitchFamily="34" charset="0"/>
            </a:endParaRPr>
          </a:p>
          <a:p>
            <a:r>
              <a:rPr lang="en-US" sz="2600">
                <a:latin typeface="Calibri" pitchFamily="34" charset="0"/>
              </a:rPr>
              <a:t>c)	130 _0  X factor (Television program : N.Z.)</a:t>
            </a:r>
          </a:p>
          <a:p>
            <a:r>
              <a:rPr lang="en-US" sz="2600">
                <a:latin typeface="Calibri" pitchFamily="34" charset="0"/>
              </a:rPr>
              <a:t>	370       $g New Zealand $2 naf</a:t>
            </a:r>
          </a:p>
        </p:txBody>
      </p:sp>
      <p:sp>
        <p:nvSpPr>
          <p:cNvPr id="15" name="TextBox 14"/>
          <p:cNvSpPr txBox="1">
            <a:spLocks noChangeArrowheads="1"/>
          </p:cNvSpPr>
          <p:nvPr/>
        </p:nvSpPr>
        <p:spPr bwMode="auto">
          <a:xfrm>
            <a:off x="609600" y="4508500"/>
            <a:ext cx="8077200" cy="1647825"/>
          </a:xfrm>
          <a:prstGeom prst="rect">
            <a:avLst/>
          </a:prstGeom>
          <a:noFill/>
          <a:ln w="9525">
            <a:noFill/>
            <a:miter lim="800000"/>
            <a:headEnd/>
            <a:tailEnd/>
          </a:ln>
        </p:spPr>
        <p:txBody>
          <a:bodyPr>
            <a:spAutoFit/>
          </a:bodyPr>
          <a:lstStyle/>
          <a:p>
            <a:endParaRPr lang="en-US" sz="2400">
              <a:latin typeface="Calibri" pitchFamily="34" charset="0"/>
            </a:endParaRPr>
          </a:p>
          <a:p>
            <a:r>
              <a:rPr lang="en-US" sz="2600">
                <a:latin typeface="Calibri" pitchFamily="34" charset="0"/>
              </a:rPr>
              <a:t>d)	130 _0  Ik’s-faktor</a:t>
            </a:r>
          </a:p>
          <a:p>
            <a:r>
              <a:rPr lang="en-US" sz="2600">
                <a:latin typeface="Calibri" pitchFamily="34" charset="0"/>
              </a:rPr>
              <a:t>     	430 _0  X-factor (Television program : Armenia)</a:t>
            </a:r>
          </a:p>
          <a:p>
            <a:r>
              <a:rPr lang="en-US" sz="2600">
                <a:latin typeface="Calibri" pitchFamily="34" charset="0"/>
              </a:rPr>
              <a:t>     	370       $g Armenia (Republic) $2 naf</a:t>
            </a:r>
          </a:p>
        </p:txBody>
      </p:sp>
      <p:sp>
        <p:nvSpPr>
          <p:cNvPr id="16" name="Footer Placeholder 15"/>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rtlCol="0">
            <a:normAutofit fontScale="90000"/>
          </a:bodyPr>
          <a:lstStyle/>
          <a:p>
            <a:pPr eaLnBrk="1" fontAlgn="auto" hangingPunct="1">
              <a:spcAft>
                <a:spcPts val="0"/>
              </a:spcAft>
              <a:defRPr/>
            </a:pPr>
            <a:r>
              <a:rPr lang="en-US" sz="3000" dirty="0"/>
              <a:t>Determine the preferred name and authorized access point for this place</a:t>
            </a:r>
            <a:br>
              <a:rPr lang="en-US" sz="3000" dirty="0"/>
            </a:br>
            <a:endParaRPr lang="en-US" sz="3000" dirty="0"/>
          </a:p>
        </p:txBody>
      </p:sp>
      <p:sp>
        <p:nvSpPr>
          <p:cNvPr id="152578" name="Content Placeholder 2"/>
          <p:cNvSpPr>
            <a:spLocks noGrp="1"/>
          </p:cNvSpPr>
          <p:nvPr>
            <p:ph idx="1"/>
          </p:nvPr>
        </p:nvSpPr>
        <p:spPr>
          <a:xfrm>
            <a:off x="457200" y="1066800"/>
            <a:ext cx="8458200" cy="5638800"/>
          </a:xfrm>
        </p:spPr>
        <p:txBody>
          <a:bodyPr/>
          <a:lstStyle/>
          <a:p>
            <a:pPr eaLnBrk="1" hangingPunct="1">
              <a:lnSpc>
                <a:spcPct val="90000"/>
              </a:lnSpc>
              <a:buFont typeface="Arial" charset="0"/>
              <a:buNone/>
            </a:pPr>
            <a:r>
              <a:rPr lang="en-US" sz="3000" dirty="0"/>
              <a:t>Preferred name for the place: ______________</a:t>
            </a:r>
          </a:p>
          <a:p>
            <a:pPr eaLnBrk="1" hangingPunct="1">
              <a:lnSpc>
                <a:spcPct val="90000"/>
              </a:lnSpc>
              <a:spcBef>
                <a:spcPct val="0"/>
              </a:spcBef>
              <a:buFont typeface="Arial" charset="0"/>
              <a:buNone/>
            </a:pPr>
            <a:endParaRPr lang="en-US" sz="3000" dirty="0"/>
          </a:p>
          <a:p>
            <a:pPr eaLnBrk="1" hangingPunct="1">
              <a:lnSpc>
                <a:spcPct val="90000"/>
              </a:lnSpc>
              <a:buFont typeface="Arial" charset="0"/>
              <a:buNone/>
            </a:pPr>
            <a:r>
              <a:rPr lang="en-US" sz="3000" dirty="0"/>
              <a:t>151   </a:t>
            </a:r>
          </a:p>
          <a:p>
            <a:pPr eaLnBrk="1" hangingPunct="1">
              <a:lnSpc>
                <a:spcPct val="90000"/>
              </a:lnSpc>
              <a:buFont typeface="Arial" charset="0"/>
              <a:buNone/>
            </a:pPr>
            <a:r>
              <a:rPr lang="en-US" sz="3000" dirty="0"/>
              <a:t>   </a:t>
            </a:r>
          </a:p>
          <a:p>
            <a:pPr eaLnBrk="1" hangingPunct="1">
              <a:lnSpc>
                <a:spcPct val="90000"/>
              </a:lnSpc>
              <a:buFont typeface="Arial" charset="0"/>
              <a:buNone/>
            </a:pPr>
            <a:r>
              <a:rPr lang="en-US" sz="3000" dirty="0"/>
              <a:t>670    Evaluation of district credit plan, 1979: $b </a:t>
            </a:r>
            <a:r>
              <a:rPr lang="en-US" sz="3000" dirty="0" err="1"/>
              <a:t>t.p.</a:t>
            </a:r>
            <a:r>
              <a:rPr lang="en-US" sz="3000" dirty="0"/>
              <a:t> 	(Ujjain District, Madhya Pradesh)</a:t>
            </a:r>
          </a:p>
          <a:p>
            <a:pPr eaLnBrk="1" hangingPunct="1">
              <a:lnSpc>
                <a:spcPct val="90000"/>
              </a:lnSpc>
              <a:buFont typeface="Arial" charset="0"/>
              <a:buNone/>
            </a:pPr>
            <a:r>
              <a:rPr lang="en-US" sz="3000" dirty="0"/>
              <a:t>670    GNS, Feb. 16, 2013 $b (Ujjain (approved);  	Ujjain District (variant); second-order 	administrative division; India; ADM1: Madhya 	Pradesh; 23°25’00”N 075°30’00”E; also lists a 	populated place in Madhya Pradesh with same 	approved name)</a:t>
            </a:r>
          </a:p>
        </p:txBody>
      </p:sp>
      <p:sp>
        <p:nvSpPr>
          <p:cNvPr id="6" name="Slide Number Placeholder 5"/>
          <p:cNvSpPr>
            <a:spLocks noGrp="1"/>
          </p:cNvSpPr>
          <p:nvPr>
            <p:ph type="sldNum" sz="quarter" idx="12"/>
          </p:nvPr>
        </p:nvSpPr>
        <p:spPr/>
        <p:txBody>
          <a:bodyPr/>
          <a:lstStyle/>
          <a:p>
            <a:pPr>
              <a:defRPr/>
            </a:pPr>
            <a:fld id="{C169EA1C-9630-44F7-9B64-084BFC92652D}" type="slidenum">
              <a:rPr lang="en-US"/>
              <a:pPr>
                <a:defRPr/>
              </a:pPr>
              <a:t>73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rtlCol="0">
            <a:normAutofit fontScale="90000"/>
          </a:bodyPr>
          <a:lstStyle/>
          <a:p>
            <a:pPr eaLnBrk="1" fontAlgn="auto" hangingPunct="1">
              <a:spcAft>
                <a:spcPts val="0"/>
              </a:spcAft>
              <a:defRPr/>
            </a:pPr>
            <a:r>
              <a:rPr lang="en-US" sz="3000" dirty="0"/>
              <a:t>Determine the preferred name and authorized access point for this place - ANSWER</a:t>
            </a:r>
            <a:br>
              <a:rPr lang="en-US" sz="3000" dirty="0"/>
            </a:br>
            <a:endParaRPr lang="en-US" sz="3000" dirty="0"/>
          </a:p>
        </p:txBody>
      </p:sp>
      <p:sp>
        <p:nvSpPr>
          <p:cNvPr id="154626" name="Content Placeholder 2"/>
          <p:cNvSpPr>
            <a:spLocks noGrp="1"/>
          </p:cNvSpPr>
          <p:nvPr>
            <p:ph idx="1"/>
          </p:nvPr>
        </p:nvSpPr>
        <p:spPr>
          <a:xfrm>
            <a:off x="457200" y="1066800"/>
            <a:ext cx="8458200" cy="5638800"/>
          </a:xfrm>
        </p:spPr>
        <p:txBody>
          <a:bodyPr/>
          <a:lstStyle/>
          <a:p>
            <a:pPr eaLnBrk="1" hangingPunct="1">
              <a:lnSpc>
                <a:spcPct val="90000"/>
              </a:lnSpc>
              <a:buFont typeface="Arial" charset="0"/>
              <a:buNone/>
            </a:pPr>
            <a:r>
              <a:rPr lang="en-US" sz="3000" dirty="0"/>
              <a:t>Preferred name for the place: </a:t>
            </a:r>
          </a:p>
          <a:p>
            <a:pPr eaLnBrk="1" hangingPunct="1">
              <a:lnSpc>
                <a:spcPct val="90000"/>
              </a:lnSpc>
              <a:spcBef>
                <a:spcPct val="0"/>
              </a:spcBef>
              <a:buFont typeface="Arial" charset="0"/>
              <a:buNone/>
            </a:pPr>
            <a:endParaRPr lang="en-US" sz="3000" dirty="0"/>
          </a:p>
          <a:p>
            <a:pPr eaLnBrk="1" hangingPunct="1">
              <a:lnSpc>
                <a:spcPct val="90000"/>
              </a:lnSpc>
              <a:buFont typeface="Arial" charset="0"/>
              <a:buNone/>
            </a:pPr>
            <a:r>
              <a:rPr lang="en-US" sz="3000" dirty="0"/>
              <a:t>151   </a:t>
            </a:r>
          </a:p>
          <a:p>
            <a:pPr eaLnBrk="1" hangingPunct="1">
              <a:lnSpc>
                <a:spcPct val="90000"/>
              </a:lnSpc>
              <a:buFont typeface="Arial" charset="0"/>
              <a:buNone/>
            </a:pPr>
            <a:r>
              <a:rPr lang="en-US" sz="3000" dirty="0"/>
              <a:t>    </a:t>
            </a:r>
          </a:p>
          <a:p>
            <a:pPr eaLnBrk="1" hangingPunct="1">
              <a:lnSpc>
                <a:spcPct val="90000"/>
              </a:lnSpc>
              <a:buFont typeface="Arial" charset="0"/>
              <a:buNone/>
            </a:pPr>
            <a:r>
              <a:rPr lang="en-US" sz="3000" dirty="0"/>
              <a:t>670    Evaluation of district credit plan, 1979: $b </a:t>
            </a:r>
            <a:r>
              <a:rPr lang="en-US" sz="3000" dirty="0" err="1"/>
              <a:t>t.p.</a:t>
            </a:r>
            <a:r>
              <a:rPr lang="en-US" sz="3000" dirty="0"/>
              <a:t> 	(Ujjain District, Madhya Pradesh)</a:t>
            </a:r>
          </a:p>
          <a:p>
            <a:pPr eaLnBrk="1" hangingPunct="1">
              <a:lnSpc>
                <a:spcPct val="90000"/>
              </a:lnSpc>
              <a:buFont typeface="Arial" charset="0"/>
              <a:buNone/>
            </a:pPr>
            <a:r>
              <a:rPr lang="en-US" sz="3000" dirty="0"/>
              <a:t>670    GNS, Feb. 16, 2013 $b (Ujjain (approved);  	Ujjain District (variant); second-order 	administrative division; India; ADM1: Madhya 	Pradesh; 23°25’00”N 075°30’00”E; also lists a 	populated place in Madhya Pradesh with same 	approved name)</a:t>
            </a:r>
          </a:p>
        </p:txBody>
      </p:sp>
      <p:sp>
        <p:nvSpPr>
          <p:cNvPr id="6" name="Slide Number Placeholder 5"/>
          <p:cNvSpPr>
            <a:spLocks noGrp="1"/>
          </p:cNvSpPr>
          <p:nvPr>
            <p:ph type="sldNum" sz="quarter" idx="12"/>
          </p:nvPr>
        </p:nvSpPr>
        <p:spPr/>
        <p:txBody>
          <a:bodyPr/>
          <a:lstStyle/>
          <a:p>
            <a:pPr>
              <a:defRPr/>
            </a:pPr>
            <a:fld id="{E4455DA6-AF07-49CF-9C1E-E95CA6BE5E09}" type="slidenum">
              <a:rPr lang="en-US"/>
              <a:pPr>
                <a:defRPr/>
              </a:pPr>
              <a:t>74</a:t>
            </a:fld>
            <a:endParaRPr lang="en-US"/>
          </a:p>
        </p:txBody>
      </p:sp>
      <p:sp>
        <p:nvSpPr>
          <p:cNvPr id="5" name="TextBox 4"/>
          <p:cNvSpPr txBox="1">
            <a:spLocks noChangeArrowheads="1"/>
          </p:cNvSpPr>
          <p:nvPr/>
        </p:nvSpPr>
        <p:spPr bwMode="auto">
          <a:xfrm>
            <a:off x="5211763" y="1033463"/>
            <a:ext cx="2209800" cy="554037"/>
          </a:xfrm>
          <a:prstGeom prst="rect">
            <a:avLst/>
          </a:prstGeom>
          <a:noFill/>
          <a:ln w="9525">
            <a:noFill/>
            <a:miter lim="800000"/>
            <a:headEnd/>
            <a:tailEnd/>
          </a:ln>
        </p:spPr>
        <p:txBody>
          <a:bodyPr>
            <a:spAutoFit/>
          </a:bodyPr>
          <a:lstStyle/>
          <a:p>
            <a:r>
              <a:rPr lang="en-US" sz="3000">
                <a:latin typeface="Calibri" pitchFamily="34" charset="0"/>
              </a:rPr>
              <a:t>Ujjain (India)</a:t>
            </a:r>
          </a:p>
        </p:txBody>
      </p:sp>
      <p:sp>
        <p:nvSpPr>
          <p:cNvPr id="7" name="TextBox 6"/>
          <p:cNvSpPr txBox="1">
            <a:spLocks noChangeArrowheads="1"/>
          </p:cNvSpPr>
          <p:nvPr/>
        </p:nvSpPr>
        <p:spPr bwMode="auto">
          <a:xfrm>
            <a:off x="1352550" y="1938338"/>
            <a:ext cx="4495800" cy="554037"/>
          </a:xfrm>
          <a:prstGeom prst="rect">
            <a:avLst/>
          </a:prstGeom>
          <a:noFill/>
          <a:ln w="9525">
            <a:noFill/>
            <a:miter lim="800000"/>
            <a:headEnd/>
            <a:tailEnd/>
          </a:ln>
        </p:spPr>
        <p:txBody>
          <a:bodyPr>
            <a:spAutoFit/>
          </a:bodyPr>
          <a:lstStyle/>
          <a:p>
            <a:r>
              <a:rPr lang="en-US" sz="3000">
                <a:latin typeface="Calibri" pitchFamily="34" charset="0"/>
              </a:rPr>
              <a:t>Ujjain (India : District)</a:t>
            </a:r>
          </a:p>
        </p:txBody>
      </p:sp>
      <p:sp>
        <p:nvSpPr>
          <p:cNvPr id="9" name="Footer Placeholder 8"/>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ctrTitle"/>
          </p:nvPr>
        </p:nvSpPr>
        <p:spPr>
          <a:xfrm>
            <a:off x="685800" y="1143000"/>
            <a:ext cx="7772400" cy="1470025"/>
          </a:xfrm>
        </p:spPr>
        <p:txBody>
          <a:bodyPr/>
          <a:lstStyle/>
          <a:p>
            <a:pPr eaLnBrk="1" hangingPunct="1"/>
            <a:r>
              <a:rPr lang="en-US" sz="4000"/>
              <a:t>More on Recording Preferred Name</a:t>
            </a:r>
          </a:p>
        </p:txBody>
      </p:sp>
      <p:sp>
        <p:nvSpPr>
          <p:cNvPr id="3" name="Subtitle 2"/>
          <p:cNvSpPr>
            <a:spLocks noGrp="1"/>
          </p:cNvSpPr>
          <p:nvPr>
            <p:ph type="subTitle" idx="1"/>
          </p:nvPr>
        </p:nvSpPr>
        <p:spPr>
          <a:xfrm>
            <a:off x="1371600" y="2971800"/>
            <a:ext cx="6400800" cy="1752600"/>
          </a:xfrm>
        </p:spPr>
        <p:txBody>
          <a:bodyPr rtlCol="0">
            <a:normAutofit/>
          </a:bodyPr>
          <a:lstStyle/>
          <a:p>
            <a:pPr eaLnBrk="1" fontAlgn="auto" hangingPunct="1">
              <a:spcAft>
                <a:spcPts val="0"/>
              </a:spcAft>
              <a:buFont typeface="Arial" pitchFamily="34" charset="0"/>
              <a:buChar char="•"/>
              <a:defRPr/>
            </a:pPr>
            <a:r>
              <a:rPr lang="en-US" dirty="0"/>
              <a:t>  Places with same name</a:t>
            </a:r>
          </a:p>
          <a:p>
            <a:pPr eaLnBrk="1" fontAlgn="auto" hangingPunct="1">
              <a:spcAft>
                <a:spcPts val="0"/>
              </a:spcAft>
              <a:buFont typeface="Arial" pitchFamily="34" charset="0"/>
              <a:buChar char="•"/>
              <a:defRPr/>
            </a:pPr>
            <a:r>
              <a:rPr lang="en-US" dirty="0"/>
              <a:t>  Places within cities</a:t>
            </a:r>
          </a:p>
          <a:p>
            <a:pPr eaLnBrk="1" fontAlgn="auto" hangingPunct="1">
              <a:spcAft>
                <a:spcPts val="0"/>
              </a:spcAft>
              <a:buFont typeface="Arial" pitchFamily="34" charset="0"/>
              <a:buChar char="•"/>
              <a:defRPr/>
            </a:pPr>
            <a:r>
              <a:rPr lang="en-US" dirty="0"/>
              <a:t>   Special cases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0" y="228600"/>
            <a:ext cx="9144000" cy="762000"/>
          </a:xfrm>
        </p:spPr>
        <p:txBody>
          <a:bodyPr/>
          <a:lstStyle/>
          <a:p>
            <a:pPr eaLnBrk="1" hangingPunct="1"/>
            <a:r>
              <a:rPr lang="en-US" sz="3000"/>
              <a:t>Recording Preferred Name - Places with the Same Name</a:t>
            </a:r>
            <a:br>
              <a:rPr lang="en-US" sz="3300"/>
            </a:br>
            <a:r>
              <a:rPr lang="en-US" sz="3000"/>
              <a:t>(RDA </a:t>
            </a:r>
            <a:r>
              <a:rPr lang="en-US" sz="3000" dirty="0"/>
              <a:t>16.2.2.13</a:t>
            </a:r>
            <a:r>
              <a:rPr lang="en-US" sz="3000"/>
              <a:t>) </a:t>
            </a:r>
          </a:p>
        </p:txBody>
      </p:sp>
      <p:sp>
        <p:nvSpPr>
          <p:cNvPr id="3" name="Content Placeholder 2"/>
          <p:cNvSpPr>
            <a:spLocks noGrp="1"/>
          </p:cNvSpPr>
          <p:nvPr>
            <p:ph idx="1"/>
          </p:nvPr>
        </p:nvSpPr>
        <p:spPr>
          <a:xfrm>
            <a:off x="152400" y="1219200"/>
            <a:ext cx="8991600" cy="5638800"/>
          </a:xfrm>
        </p:spPr>
        <p:txBody>
          <a:bodyPr rtlCol="0">
            <a:noAutofit/>
          </a:bodyPr>
          <a:lstStyle/>
          <a:p>
            <a:pPr eaLnBrk="1" fontAlgn="auto" hangingPunct="1">
              <a:spcAft>
                <a:spcPts val="0"/>
              </a:spcAft>
              <a:buFont typeface="Arial" pitchFamily="34" charset="0"/>
              <a:buChar char="•"/>
              <a:defRPr/>
            </a:pPr>
            <a:r>
              <a:rPr lang="en-US" sz="2800" dirty="0"/>
              <a:t>LC-PCC PS</a:t>
            </a:r>
          </a:p>
          <a:p>
            <a:pPr lvl="1" eaLnBrk="1" fontAlgn="auto" hangingPunct="1">
              <a:spcAft>
                <a:spcPts val="0"/>
              </a:spcAft>
              <a:buFont typeface="Arial" pitchFamily="34" charset="0"/>
              <a:buChar char="–"/>
              <a:defRPr/>
            </a:pPr>
            <a:r>
              <a:rPr lang="en-US" sz="2700" dirty="0"/>
              <a:t>Research always required to determine if there is a conflict</a:t>
            </a:r>
          </a:p>
          <a:p>
            <a:pPr lvl="1" eaLnBrk="1" fontAlgn="auto" hangingPunct="1">
              <a:spcAft>
                <a:spcPts val="0"/>
              </a:spcAft>
              <a:buFont typeface="Arial" pitchFamily="34" charset="0"/>
              <a:buChar char="–"/>
              <a:defRPr/>
            </a:pPr>
            <a:r>
              <a:rPr lang="en-US" sz="2700" dirty="0"/>
              <a:t>Conflicts must be broken, even if other place is not in the NAF</a:t>
            </a:r>
            <a:endParaRPr lang="en-US" sz="2400" dirty="0"/>
          </a:p>
          <a:p>
            <a:pPr eaLnBrk="1" fontAlgn="auto" hangingPunct="1">
              <a:spcAft>
                <a:spcPts val="0"/>
              </a:spcAft>
              <a:buFont typeface="Arial" pitchFamily="34" charset="0"/>
              <a:buNone/>
              <a:defRPr/>
            </a:pPr>
            <a:r>
              <a:rPr lang="en-US" sz="2800" dirty="0"/>
              <a:t>	</a:t>
            </a:r>
            <a:endParaRPr lang="en-US" sz="2800" dirty="0">
              <a:solidFill>
                <a:schemeClr val="accent3">
                  <a:lumMod val="50000"/>
                </a:schemeClr>
              </a:solidFill>
            </a:endParaRPr>
          </a:p>
        </p:txBody>
      </p:sp>
      <p:sp>
        <p:nvSpPr>
          <p:cNvPr id="4" name="TextBox 3"/>
          <p:cNvSpPr txBox="1"/>
          <p:nvPr/>
        </p:nvSpPr>
        <p:spPr>
          <a:xfrm>
            <a:off x="762000" y="3733800"/>
            <a:ext cx="7924800" cy="2678113"/>
          </a:xfrm>
          <a:prstGeom prst="rect">
            <a:avLst/>
          </a:prstGeom>
          <a:noFill/>
          <a:ln w="25400">
            <a:solidFill>
              <a:schemeClr val="accent3">
                <a:lumMod val="50000"/>
              </a:schemeClr>
            </a:solidFill>
          </a:ln>
        </p:spPr>
        <p:txBody>
          <a:bodyPr>
            <a:spAutoFit/>
          </a:bodyPr>
          <a:lstStyle/>
          <a:p>
            <a:pPr fontAlgn="auto">
              <a:spcBef>
                <a:spcPts val="0"/>
              </a:spcBef>
              <a:spcAft>
                <a:spcPts val="0"/>
              </a:spcAft>
              <a:defRPr/>
            </a:pPr>
            <a:r>
              <a:rPr lang="en-US" sz="2400" dirty="0">
                <a:solidFill>
                  <a:schemeClr val="accent3">
                    <a:lumMod val="50000"/>
                  </a:schemeClr>
                </a:solidFill>
                <a:latin typeface="+mn-lt"/>
                <a:cs typeface="+mn-cs"/>
              </a:rPr>
              <a:t>“Conflict in place names is not restricted to those already represented in the file against which the searching and cataloging is being done. Instead, if there is no existing conflict in that file, search gazetteers, etc., to determine if two or more places within the same jurisdiction have the same name or if two or more places with the same name would bear the same qualifier for the larger place.”</a:t>
            </a:r>
          </a:p>
        </p:txBody>
      </p:sp>
      <p:sp>
        <p:nvSpPr>
          <p:cNvPr id="7" name="Slide Number Placeholder 6"/>
          <p:cNvSpPr>
            <a:spLocks noGrp="1"/>
          </p:cNvSpPr>
          <p:nvPr>
            <p:ph type="sldNum" sz="quarter" idx="12"/>
          </p:nvPr>
        </p:nvSpPr>
        <p:spPr/>
        <p:txBody>
          <a:bodyPr/>
          <a:lstStyle/>
          <a:p>
            <a:pPr>
              <a:defRPr/>
            </a:pPr>
            <a:fld id="{55EC1C10-AC0D-48DF-BA92-7355C9B79202}" type="slidenum">
              <a:rPr lang="en-US"/>
              <a:pPr>
                <a:defRPr/>
              </a:pPr>
              <a:t>76</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0" y="228600"/>
            <a:ext cx="9144000" cy="762000"/>
          </a:xfrm>
        </p:spPr>
        <p:txBody>
          <a:bodyPr/>
          <a:lstStyle/>
          <a:p>
            <a:pPr eaLnBrk="1" hangingPunct="1"/>
            <a:r>
              <a:rPr lang="en-US" sz="3000"/>
              <a:t>Recording Preferred Name - Places with the Same Name</a:t>
            </a:r>
            <a:br>
              <a:rPr lang="en-US" sz="3300"/>
            </a:br>
            <a:r>
              <a:rPr lang="en-US" sz="3000"/>
              <a:t>(RDA 16.2.2.13) </a:t>
            </a:r>
          </a:p>
        </p:txBody>
      </p:sp>
      <p:sp>
        <p:nvSpPr>
          <p:cNvPr id="160770" name="Content Placeholder 2"/>
          <p:cNvSpPr>
            <a:spLocks noGrp="1"/>
          </p:cNvSpPr>
          <p:nvPr>
            <p:ph idx="1"/>
          </p:nvPr>
        </p:nvSpPr>
        <p:spPr>
          <a:xfrm>
            <a:off x="152400" y="1219200"/>
            <a:ext cx="8991600" cy="5638800"/>
          </a:xfrm>
        </p:spPr>
        <p:txBody>
          <a:bodyPr/>
          <a:lstStyle/>
          <a:p>
            <a:pPr eaLnBrk="1" hangingPunct="1">
              <a:spcAft>
                <a:spcPts val="500"/>
              </a:spcAft>
            </a:pPr>
            <a:r>
              <a:rPr lang="en-US" sz="2800"/>
              <a:t>Include as part of the </a:t>
            </a:r>
            <a:r>
              <a:rPr lang="en-US" sz="2800" dirty="0"/>
              <a:t>preferred </a:t>
            </a:r>
            <a:r>
              <a:rPr lang="en-US" sz="2800"/>
              <a:t>name of the place a word or phrase commonly used to distinguish them</a:t>
            </a:r>
          </a:p>
          <a:p>
            <a:pPr eaLnBrk="1" hangingPunct="1">
              <a:buFont typeface="Arial" charset="0"/>
              <a:buNone/>
            </a:pPr>
            <a:r>
              <a:rPr lang="en-US" sz="2800"/>
              <a:t>		</a:t>
            </a:r>
            <a:r>
              <a:rPr lang="en-US" sz="2800" dirty="0" err="1"/>
              <a:t>Alhama</a:t>
            </a:r>
            <a:r>
              <a:rPr lang="en-US" sz="2800"/>
              <a:t> de </a:t>
            </a:r>
            <a:r>
              <a:rPr lang="en-US" sz="2800" dirty="0" err="1"/>
              <a:t>Almería</a:t>
            </a:r>
            <a:r>
              <a:rPr lang="en-US" sz="2800"/>
              <a:t> (Spain) </a:t>
            </a:r>
          </a:p>
          <a:p>
            <a:pPr eaLnBrk="1" hangingPunct="1">
              <a:buFont typeface="Arial" charset="0"/>
              <a:buNone/>
            </a:pPr>
            <a:r>
              <a:rPr lang="en-US" sz="2800"/>
              <a:t>		   </a:t>
            </a:r>
            <a:r>
              <a:rPr lang="en-US" sz="2800" i="1"/>
              <a:t>Short form of name:</a:t>
            </a:r>
            <a:r>
              <a:rPr lang="en-US" sz="2800"/>
              <a:t> </a:t>
            </a:r>
            <a:r>
              <a:rPr lang="en-US" sz="2800" dirty="0" err="1"/>
              <a:t>Alhama</a:t>
            </a:r>
            <a:endParaRPr lang="en-US" sz="2800"/>
          </a:p>
          <a:p>
            <a:pPr eaLnBrk="1" hangingPunct="1">
              <a:buFont typeface="Arial" charset="0"/>
              <a:buNone/>
            </a:pPr>
            <a:r>
              <a:rPr lang="en-US" sz="2800"/>
              <a:t>		</a:t>
            </a:r>
            <a:r>
              <a:rPr lang="en-US" sz="2800" dirty="0" err="1"/>
              <a:t>Alhama</a:t>
            </a:r>
            <a:r>
              <a:rPr lang="en-US" sz="2800"/>
              <a:t> de Granada (Spain) </a:t>
            </a:r>
          </a:p>
          <a:p>
            <a:pPr eaLnBrk="1" hangingPunct="1">
              <a:buFont typeface="Arial" charset="0"/>
              <a:buNone/>
            </a:pPr>
            <a:r>
              <a:rPr lang="en-US" sz="2800"/>
              <a:t>		   </a:t>
            </a:r>
            <a:r>
              <a:rPr lang="en-US" sz="2800" i="1"/>
              <a:t>Short form of name:</a:t>
            </a:r>
            <a:r>
              <a:rPr lang="en-US" sz="2800"/>
              <a:t> </a:t>
            </a:r>
            <a:r>
              <a:rPr lang="en-US" sz="2800" dirty="0" err="1"/>
              <a:t>Alhama</a:t>
            </a:r>
            <a:endParaRPr lang="en-US" sz="2800"/>
          </a:p>
          <a:p>
            <a:pPr eaLnBrk="1" hangingPunct="1">
              <a:spcBef>
                <a:spcPts val="188"/>
              </a:spcBef>
              <a:buFont typeface="Arial" charset="0"/>
              <a:buNone/>
            </a:pPr>
            <a:endParaRPr lang="en-US" sz="2800"/>
          </a:p>
          <a:p>
            <a:pPr eaLnBrk="1" hangingPunct="1">
              <a:spcBef>
                <a:spcPts val="13"/>
              </a:spcBef>
              <a:buFont typeface="Arial" charset="0"/>
              <a:buNone/>
            </a:pPr>
            <a:r>
              <a:rPr lang="en-US" sz="2800"/>
              <a:t>		Frankfurt am Main (Germany)</a:t>
            </a:r>
          </a:p>
          <a:p>
            <a:pPr eaLnBrk="1" hangingPunct="1">
              <a:buFont typeface="Arial" charset="0"/>
              <a:buNone/>
            </a:pPr>
            <a:r>
              <a:rPr lang="en-US" sz="2800"/>
              <a:t>		   </a:t>
            </a:r>
            <a:r>
              <a:rPr lang="en-US" sz="2800" i="1"/>
              <a:t>Short form of name: </a:t>
            </a:r>
            <a:r>
              <a:rPr lang="en-US" sz="2800"/>
              <a:t>Frankfurt</a:t>
            </a:r>
          </a:p>
          <a:p>
            <a:pPr eaLnBrk="1" hangingPunct="1">
              <a:buFont typeface="Arial" charset="0"/>
              <a:buNone/>
            </a:pPr>
            <a:r>
              <a:rPr lang="en-US" sz="2800"/>
              <a:t>		</a:t>
            </a:r>
            <a:r>
              <a:rPr lang="de-DE" sz="2800"/>
              <a:t>Frankfurt an der Oder (Germany)</a:t>
            </a:r>
          </a:p>
          <a:p>
            <a:pPr eaLnBrk="1" hangingPunct="1">
              <a:buFont typeface="Arial" charset="0"/>
              <a:buNone/>
            </a:pPr>
            <a:r>
              <a:rPr lang="de-DE" sz="2800"/>
              <a:t>		   </a:t>
            </a:r>
            <a:r>
              <a:rPr lang="de-DE" sz="2800" i="1"/>
              <a:t>Short form of name: </a:t>
            </a:r>
            <a:r>
              <a:rPr lang="de-DE" sz="2800"/>
              <a:t>Frankfurt</a:t>
            </a:r>
            <a:endParaRPr lang="en-US" sz="2800"/>
          </a:p>
        </p:txBody>
      </p:sp>
      <p:sp>
        <p:nvSpPr>
          <p:cNvPr id="6" name="Slide Number Placeholder 5"/>
          <p:cNvSpPr>
            <a:spLocks noGrp="1"/>
          </p:cNvSpPr>
          <p:nvPr>
            <p:ph type="sldNum" sz="quarter" idx="12"/>
          </p:nvPr>
        </p:nvSpPr>
        <p:spPr/>
        <p:txBody>
          <a:bodyPr/>
          <a:lstStyle/>
          <a:p>
            <a:pPr>
              <a:defRPr/>
            </a:pPr>
            <a:fld id="{7617BBEC-92B5-4D6A-9968-BD4E44BA5484}" type="slidenum">
              <a:rPr lang="en-US"/>
              <a:pPr>
                <a:defRPr/>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p:cNvSpPr>
            <a:spLocks noGrp="1"/>
          </p:cNvSpPr>
          <p:nvPr>
            <p:ph type="title"/>
          </p:nvPr>
        </p:nvSpPr>
        <p:spPr>
          <a:xfrm>
            <a:off x="0" y="228600"/>
            <a:ext cx="9144000" cy="762000"/>
          </a:xfrm>
        </p:spPr>
        <p:txBody>
          <a:bodyPr/>
          <a:lstStyle/>
          <a:p>
            <a:pPr eaLnBrk="1" hangingPunct="1"/>
            <a:r>
              <a:rPr lang="en-US" sz="3000"/>
              <a:t>Recording Preferred Name - Places with the Same Name</a:t>
            </a:r>
            <a:br>
              <a:rPr lang="en-US" sz="3300"/>
            </a:br>
            <a:r>
              <a:rPr lang="en-US" sz="3000"/>
              <a:t>(RDA 16.2.2.13) </a:t>
            </a:r>
          </a:p>
        </p:txBody>
      </p:sp>
      <p:sp>
        <p:nvSpPr>
          <p:cNvPr id="162818" name="Content Placeholder 2"/>
          <p:cNvSpPr>
            <a:spLocks noGrp="1"/>
          </p:cNvSpPr>
          <p:nvPr>
            <p:ph idx="1"/>
          </p:nvPr>
        </p:nvSpPr>
        <p:spPr>
          <a:xfrm>
            <a:off x="152400" y="1143000"/>
            <a:ext cx="8991600" cy="5715000"/>
          </a:xfrm>
        </p:spPr>
        <p:txBody>
          <a:bodyPr/>
          <a:lstStyle/>
          <a:p>
            <a:r>
              <a:rPr lang="en-CA" sz="2800" dirty="0"/>
              <a:t>If there is no commonly used word or phrase to distinguish them, record the name of an intermediate place between the name of a place being identified and the larger place or jurisdiction</a:t>
            </a:r>
          </a:p>
          <a:p>
            <a:pPr eaLnBrk="1" hangingPunct="1">
              <a:spcBef>
                <a:spcPct val="0"/>
              </a:spcBef>
              <a:buFont typeface="Arial" charset="0"/>
              <a:buNone/>
            </a:pPr>
            <a:r>
              <a:rPr lang="en-US" sz="2800" dirty="0"/>
              <a:t>		Friedberg (Bavaria, Germany)</a:t>
            </a:r>
          </a:p>
          <a:p>
            <a:pPr eaLnBrk="1" hangingPunct="1">
              <a:spcAft>
                <a:spcPts val="1200"/>
              </a:spcAft>
              <a:buFont typeface="Arial" charset="0"/>
              <a:buNone/>
            </a:pPr>
            <a:r>
              <a:rPr lang="en-US" sz="2800" dirty="0"/>
              <a:t>		Friedberg (Hesse, Germany)</a:t>
            </a:r>
          </a:p>
          <a:p>
            <a:pPr eaLnBrk="1" hangingPunct="1">
              <a:buFont typeface="Arial" charset="0"/>
              <a:buNone/>
            </a:pPr>
            <a:r>
              <a:rPr lang="en-US" sz="2800" dirty="0"/>
              <a:t>		Northfield (Atlantic County, N.J.)</a:t>
            </a:r>
          </a:p>
          <a:p>
            <a:pPr eaLnBrk="1" hangingPunct="1">
              <a:spcAft>
                <a:spcPts val="1200"/>
              </a:spcAft>
              <a:buFont typeface="Arial" charset="0"/>
              <a:buNone/>
            </a:pPr>
            <a:r>
              <a:rPr lang="en-US" sz="2800" dirty="0"/>
              <a:t>		Northfield (Essex County, N.J.)</a:t>
            </a:r>
          </a:p>
          <a:p>
            <a:pPr eaLnBrk="1" hangingPunct="1">
              <a:buFont typeface="Arial" charset="0"/>
              <a:buNone/>
            </a:pPr>
            <a:r>
              <a:rPr lang="en-US" sz="2800" dirty="0"/>
              <a:t>		Li Xian (Hunan Sheng, China) </a:t>
            </a:r>
          </a:p>
          <a:p>
            <a:pPr eaLnBrk="1" hangingPunct="1">
              <a:buFont typeface="Arial" charset="0"/>
              <a:buNone/>
            </a:pPr>
            <a:r>
              <a:rPr lang="en-US" sz="2800" dirty="0"/>
              <a:t>		Li Xian (Sichuan Sheng, China) 		</a:t>
            </a:r>
          </a:p>
        </p:txBody>
      </p:sp>
      <p:sp>
        <p:nvSpPr>
          <p:cNvPr id="6" name="Slide Number Placeholder 5"/>
          <p:cNvSpPr>
            <a:spLocks noGrp="1"/>
          </p:cNvSpPr>
          <p:nvPr>
            <p:ph type="sldNum" sz="quarter" idx="12"/>
          </p:nvPr>
        </p:nvSpPr>
        <p:spPr/>
        <p:txBody>
          <a:bodyPr/>
          <a:lstStyle/>
          <a:p>
            <a:pPr>
              <a:defRPr/>
            </a:pPr>
            <a:fld id="{DEDF89C3-1988-4154-888A-CEE5290C9A26}" type="slidenum">
              <a:rPr lang="en-US"/>
              <a:pPr>
                <a:defRPr/>
              </a:pPr>
              <a:t>78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0" y="228600"/>
            <a:ext cx="9144000" cy="762000"/>
          </a:xfrm>
        </p:spPr>
        <p:txBody>
          <a:bodyPr/>
          <a:lstStyle/>
          <a:p>
            <a:pPr eaLnBrk="1" hangingPunct="1"/>
            <a:r>
              <a:rPr lang="en-US" sz="3000"/>
              <a:t>Recording Preferred Name - Places with the Same Name</a:t>
            </a:r>
            <a:br>
              <a:rPr lang="en-US" sz="3300"/>
            </a:br>
            <a:endParaRPr lang="en-US" sz="3000"/>
          </a:p>
        </p:txBody>
      </p:sp>
      <p:sp>
        <p:nvSpPr>
          <p:cNvPr id="164866" name="Content Placeholder 2"/>
          <p:cNvSpPr>
            <a:spLocks noGrp="1"/>
          </p:cNvSpPr>
          <p:nvPr>
            <p:ph idx="1"/>
          </p:nvPr>
        </p:nvSpPr>
        <p:spPr>
          <a:xfrm>
            <a:off x="152400" y="914400"/>
            <a:ext cx="8991600" cy="5943600"/>
          </a:xfrm>
        </p:spPr>
        <p:txBody>
          <a:bodyPr/>
          <a:lstStyle/>
          <a:p>
            <a:pPr eaLnBrk="1" hangingPunct="1">
              <a:spcBef>
                <a:spcPct val="0"/>
              </a:spcBef>
              <a:spcAft>
                <a:spcPts val="600"/>
              </a:spcAft>
            </a:pPr>
            <a:r>
              <a:rPr lang="en-US" sz="3000" dirty="0"/>
              <a:t>LC-PCC PS for 16.2.2.13</a:t>
            </a:r>
          </a:p>
          <a:p>
            <a:pPr lvl="1" eaLnBrk="1" hangingPunct="1">
              <a:spcBef>
                <a:spcPct val="0"/>
              </a:spcBef>
              <a:spcAft>
                <a:spcPts val="600"/>
              </a:spcAft>
            </a:pPr>
            <a:r>
              <a:rPr lang="en-US" sz="2600" dirty="0"/>
              <a:t>Conflict between townships in the same state: add the preferred name for the county to each name before type of jurisdiction</a:t>
            </a:r>
          </a:p>
          <a:p>
            <a:pPr lvl="1" eaLnBrk="1" hangingPunct="1">
              <a:spcBef>
                <a:spcPct val="0"/>
              </a:spcBef>
              <a:spcAft>
                <a:spcPts val="600"/>
              </a:spcAft>
              <a:buFont typeface="Arial" charset="0"/>
              <a:buNone/>
            </a:pPr>
            <a:r>
              <a:rPr lang="en-US" sz="2600" dirty="0"/>
              <a:t>		</a:t>
            </a:r>
            <a:r>
              <a:rPr lang="en-US" sz="2500" dirty="0"/>
              <a:t>Amity (Berks County, Pa. : Township)</a:t>
            </a:r>
          </a:p>
          <a:p>
            <a:pPr lvl="1" eaLnBrk="1" hangingPunct="1">
              <a:spcBef>
                <a:spcPct val="0"/>
              </a:spcBef>
              <a:spcAft>
                <a:spcPts val="600"/>
              </a:spcAft>
              <a:buFont typeface="Arial" charset="0"/>
              <a:buNone/>
            </a:pPr>
            <a:r>
              <a:rPr lang="en-US" sz="2500" dirty="0"/>
              <a:t>		Amity (Erie County, Pa. : Township)</a:t>
            </a:r>
          </a:p>
          <a:p>
            <a:pPr lvl="1" eaLnBrk="1" hangingPunct="1">
              <a:spcBef>
                <a:spcPct val="0"/>
              </a:spcBef>
              <a:spcAft>
                <a:spcPts val="600"/>
              </a:spcAft>
              <a:buFont typeface="Arial" charset="0"/>
              <a:buNone/>
            </a:pPr>
            <a:r>
              <a:rPr lang="en-US" sz="2500" dirty="0"/>
              <a:t>		Amity (Washington County, Pa. : Township)</a:t>
            </a:r>
          </a:p>
          <a:p>
            <a:pPr lvl="1" eaLnBrk="1" hangingPunct="1">
              <a:spcBef>
                <a:spcPct val="0"/>
              </a:spcBef>
              <a:spcAft>
                <a:spcPts val="600"/>
              </a:spcAft>
            </a:pPr>
            <a:r>
              <a:rPr lang="en-US" sz="2600" dirty="0"/>
              <a:t>Hawaii: if conflict, add preferred name for the island on which the place is located rather than the county</a:t>
            </a:r>
          </a:p>
          <a:p>
            <a:pPr lvl="2" eaLnBrk="1" hangingPunct="1">
              <a:spcBef>
                <a:spcPct val="0"/>
              </a:spcBef>
              <a:spcAft>
                <a:spcPts val="600"/>
              </a:spcAft>
              <a:buFont typeface="Arial" charset="0"/>
              <a:buNone/>
            </a:pPr>
            <a:r>
              <a:rPr lang="en-US" sz="2500" dirty="0"/>
              <a:t>Waialua (Oahu, Hawaii) </a:t>
            </a:r>
            <a:r>
              <a:rPr lang="en-US" sz="2500" i="1" dirty="0"/>
              <a:t>not</a:t>
            </a:r>
            <a:r>
              <a:rPr lang="en-US" sz="2500" dirty="0"/>
              <a:t> Waialua (Honolulu, Hawaii) 	</a:t>
            </a:r>
          </a:p>
          <a:p>
            <a:pPr lvl="2" eaLnBrk="1" hangingPunct="1">
              <a:spcBef>
                <a:spcPct val="0"/>
              </a:spcBef>
              <a:spcAft>
                <a:spcPts val="600"/>
              </a:spcAft>
              <a:buFont typeface="Arial" charset="0"/>
              <a:buNone/>
            </a:pPr>
            <a:r>
              <a:rPr lang="en-US" sz="2500" dirty="0"/>
              <a:t>Waihee (Maui, Hawaii) </a:t>
            </a:r>
            <a:r>
              <a:rPr lang="en-US" sz="2500" i="1" dirty="0"/>
              <a:t>not</a:t>
            </a:r>
            <a:r>
              <a:rPr lang="en-US" sz="2500" dirty="0"/>
              <a:t> Waihee (Maui County, Hawaii)</a:t>
            </a:r>
          </a:p>
          <a:p>
            <a:pPr lvl="2" eaLnBrk="1" hangingPunct="1">
              <a:spcBef>
                <a:spcPct val="0"/>
              </a:spcBef>
              <a:spcAft>
                <a:spcPts val="600"/>
              </a:spcAft>
              <a:buFont typeface="Arial" charset="0"/>
              <a:buNone/>
            </a:pPr>
            <a:r>
              <a:rPr lang="en-US" sz="2500" dirty="0"/>
              <a:t>Waimea (Kauai, Hawaii) </a:t>
            </a:r>
            <a:r>
              <a:rPr lang="en-US" sz="2500" i="1" dirty="0"/>
              <a:t>not</a:t>
            </a:r>
            <a:r>
              <a:rPr lang="en-US" sz="2500" dirty="0"/>
              <a:t> Waimea (Kauai County, Hawaii)</a:t>
            </a:r>
          </a:p>
        </p:txBody>
      </p:sp>
      <p:sp>
        <p:nvSpPr>
          <p:cNvPr id="6" name="Slide Number Placeholder 5"/>
          <p:cNvSpPr>
            <a:spLocks noGrp="1"/>
          </p:cNvSpPr>
          <p:nvPr>
            <p:ph type="sldNum" sz="quarter" idx="12"/>
          </p:nvPr>
        </p:nvSpPr>
        <p:spPr/>
        <p:txBody>
          <a:bodyPr/>
          <a:lstStyle/>
          <a:p>
            <a:pPr>
              <a:defRPr/>
            </a:pPr>
            <a:fld id="{813E1A82-4DFD-43DA-A1AE-2A3F4639DE05}" type="slidenum">
              <a:rPr lang="en-US"/>
              <a:pPr>
                <a:defRPr/>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a:xfrm>
            <a:off x="0" y="228600"/>
            <a:ext cx="9144000" cy="533400"/>
          </a:xfrm>
        </p:spPr>
        <p:txBody>
          <a:bodyPr/>
          <a:lstStyle/>
          <a:p>
            <a:pPr eaLnBrk="1" hangingPunct="1"/>
            <a:r>
              <a:rPr lang="en-US" sz="3000"/>
              <a:t>Recording Preferred Name - Places within Cities, Etc.</a:t>
            </a:r>
            <a:br>
              <a:rPr lang="en-US" sz="3300"/>
            </a:br>
            <a:r>
              <a:rPr lang="en-US" sz="3000"/>
              <a:t>(RDA 16.2.2.14) </a:t>
            </a:r>
          </a:p>
        </p:txBody>
      </p:sp>
      <p:sp>
        <p:nvSpPr>
          <p:cNvPr id="166914" name="Content Placeholder 2"/>
          <p:cNvSpPr>
            <a:spLocks noGrp="1"/>
          </p:cNvSpPr>
          <p:nvPr>
            <p:ph idx="1"/>
          </p:nvPr>
        </p:nvSpPr>
        <p:spPr>
          <a:xfrm>
            <a:off x="152400" y="1006475"/>
            <a:ext cx="8991600" cy="5943600"/>
          </a:xfrm>
        </p:spPr>
        <p:txBody>
          <a:bodyPr/>
          <a:lstStyle/>
          <a:p>
            <a:pPr eaLnBrk="1" hangingPunct="1"/>
            <a:r>
              <a:rPr lang="en-US" sz="2800"/>
              <a:t>City sections, neighborhoods, quarters, districts, etc.</a:t>
            </a:r>
          </a:p>
          <a:p>
            <a:pPr eaLnBrk="1" hangingPunct="1"/>
            <a:r>
              <a:rPr lang="en-US" sz="2800"/>
              <a:t>Record the name of the city, etc., and the larger place within which the city, etc., is located</a:t>
            </a:r>
          </a:p>
          <a:p>
            <a:pPr lvl="1" eaLnBrk="1" hangingPunct="1">
              <a:buFont typeface="Arial" charset="0"/>
              <a:buNone/>
            </a:pPr>
            <a:r>
              <a:rPr lang="en-US" sz="2400"/>
              <a:t>			Andersonville (Chicago, Ill.)</a:t>
            </a:r>
          </a:p>
          <a:p>
            <a:pPr lvl="1" eaLnBrk="1" hangingPunct="1">
              <a:buFont typeface="Arial" charset="0"/>
              <a:buNone/>
            </a:pPr>
            <a:r>
              <a:rPr lang="en-US" sz="2400"/>
              <a:t>			Little Italy (Philadelphia, Pa.)</a:t>
            </a:r>
          </a:p>
          <a:p>
            <a:pPr lvl="1" eaLnBrk="1" hangingPunct="1">
              <a:buFont typeface="Arial" charset="0"/>
              <a:buNone/>
            </a:pPr>
            <a:r>
              <a:rPr lang="en-US" sz="2400"/>
              <a:t>			Rose Quarter (Portland, Or.)</a:t>
            </a:r>
          </a:p>
          <a:p>
            <a:pPr lvl="1" eaLnBrk="1" hangingPunct="1">
              <a:buFont typeface="Arial" charset="0"/>
              <a:buNone/>
            </a:pPr>
            <a:r>
              <a:rPr lang="en-US" sz="2400"/>
              <a:t>			Garment District (New York, N.Y.)</a:t>
            </a:r>
          </a:p>
          <a:p>
            <a:pPr lvl="1" eaLnBrk="1" hangingPunct="1">
              <a:buFont typeface="Arial" charset="0"/>
              <a:buNone/>
            </a:pPr>
            <a:r>
              <a:rPr lang="en-US" sz="2400"/>
              <a:t>			</a:t>
            </a:r>
            <a:r>
              <a:rPr lang="vi-VN" sz="2400">
                <a:latin typeface="Calibri" pitchFamily="34" charset="0"/>
              </a:rPr>
              <a:t>Old Montréal (Montréal, Québec)</a:t>
            </a:r>
            <a:endParaRPr lang="en-US" sz="2400"/>
          </a:p>
          <a:p>
            <a:pPr lvl="1" eaLnBrk="1" hangingPunct="1">
              <a:buFont typeface="Arial" charset="0"/>
              <a:buNone/>
            </a:pPr>
            <a:r>
              <a:rPr lang="en-US" sz="2400"/>
              <a:t>				Kings Cross (Sydney, N.S.W.)</a:t>
            </a:r>
          </a:p>
          <a:p>
            <a:pPr lvl="1" eaLnBrk="1" hangingPunct="1">
              <a:buFont typeface="Arial" charset="0"/>
              <a:buNone/>
            </a:pPr>
            <a:r>
              <a:rPr lang="en-US" sz="2400"/>
              <a:t>			             	Art Deco Historic District (Miami Beach, Fla.)</a:t>
            </a:r>
          </a:p>
          <a:p>
            <a:pPr lvl="1" eaLnBrk="1" hangingPunct="1">
              <a:buFont typeface="Arial" charset="0"/>
              <a:buNone/>
            </a:pPr>
            <a:r>
              <a:rPr lang="en-US" sz="2400"/>
              <a:t>			           	11e Arrondissement (Paris, France)</a:t>
            </a:r>
          </a:p>
          <a:p>
            <a:pPr lvl="1" eaLnBrk="1" hangingPunct="1">
              <a:buFont typeface="Arial" charset="0"/>
              <a:buNone/>
            </a:pPr>
            <a:r>
              <a:rPr lang="en-US" sz="2400"/>
              <a:t>			            	Ninth Ward (New Orleans, La.)</a:t>
            </a:r>
          </a:p>
          <a:p>
            <a:pPr lvl="1" eaLnBrk="1" hangingPunct="1">
              <a:buFont typeface="Arial" charset="0"/>
              <a:buNone/>
            </a:pPr>
            <a:r>
              <a:rPr lang="en-US" sz="2400"/>
              <a:t>			            	Circoscrizione XVI (Rome, Italy)</a:t>
            </a:r>
          </a:p>
          <a:p>
            <a:pPr eaLnBrk="1" hangingPunct="1">
              <a:buFont typeface="Arial" charset="0"/>
              <a:buNone/>
            </a:pPr>
            <a:r>
              <a:rPr lang="en-US" sz="2800"/>
              <a:t>		</a:t>
            </a:r>
          </a:p>
        </p:txBody>
      </p:sp>
      <p:pic>
        <p:nvPicPr>
          <p:cNvPr id="4" name="Picture 3" descr="sydney kings cross.JPG"/>
          <p:cNvPicPr>
            <a:picLocks noChangeAspect="1"/>
          </p:cNvPicPr>
          <p:nvPr/>
        </p:nvPicPr>
        <p:blipFill>
          <a:blip r:embed="rId3"/>
          <a:stretch>
            <a:fillRect/>
          </a:stretch>
        </p:blipFill>
        <p:spPr>
          <a:xfrm>
            <a:off x="6781800" y="3810000"/>
            <a:ext cx="1576388" cy="1111250"/>
          </a:xfrm>
          <a:prstGeom prst="rect">
            <a:avLst/>
          </a:prstGeom>
          <a:ln>
            <a:noFill/>
          </a:ln>
          <a:effectLst>
            <a:outerShdw blurRad="292100" dist="139700" dir="2700000" algn="tl" rotWithShape="0">
              <a:srgbClr val="333333">
                <a:alpha val="65000"/>
              </a:srgbClr>
            </a:outerShdw>
          </a:effectLst>
        </p:spPr>
      </p:pic>
      <p:pic>
        <p:nvPicPr>
          <p:cNvPr id="166916" name="Picture 4" descr="RoseQuarter.jpg"/>
          <p:cNvPicPr>
            <a:picLocks noChangeAspect="1"/>
          </p:cNvPicPr>
          <p:nvPr/>
        </p:nvPicPr>
        <p:blipFill>
          <a:blip r:embed="rId4"/>
          <a:srcRect/>
          <a:stretch>
            <a:fillRect/>
          </a:stretch>
        </p:blipFill>
        <p:spPr bwMode="auto">
          <a:xfrm>
            <a:off x="609600" y="2895600"/>
            <a:ext cx="1157288" cy="1560513"/>
          </a:xfrm>
          <a:prstGeom prst="rect">
            <a:avLst/>
          </a:prstGeom>
          <a:noFill/>
          <a:ln w="9525">
            <a:noFill/>
            <a:miter lim="800000"/>
            <a:headEnd/>
            <a:tailEnd/>
          </a:ln>
        </p:spPr>
      </p:pic>
      <p:pic>
        <p:nvPicPr>
          <p:cNvPr id="166917" name="Picture 5" descr="Art Deco.jpg"/>
          <p:cNvPicPr>
            <a:picLocks noChangeAspect="1"/>
          </p:cNvPicPr>
          <p:nvPr/>
        </p:nvPicPr>
        <p:blipFill>
          <a:blip r:embed="rId5"/>
          <a:srcRect/>
          <a:stretch>
            <a:fillRect/>
          </a:stretch>
        </p:blipFill>
        <p:spPr bwMode="auto">
          <a:xfrm>
            <a:off x="381000" y="5105400"/>
            <a:ext cx="2286000" cy="1279525"/>
          </a:xfrm>
          <a:prstGeom prst="rect">
            <a:avLst/>
          </a:prstGeom>
          <a:noFill/>
          <a:ln w="9525">
            <a:noFill/>
            <a:miter lim="800000"/>
            <a:headEnd/>
            <a:tailEnd/>
          </a:ln>
        </p:spPr>
      </p:pic>
      <p:pic>
        <p:nvPicPr>
          <p:cNvPr id="166918" name="Picture 6" descr="C8S2a.jpg"/>
          <p:cNvPicPr>
            <a:picLocks noChangeAspect="1"/>
          </p:cNvPicPr>
          <p:nvPr/>
        </p:nvPicPr>
        <p:blipFill>
          <a:blip r:embed="rId6"/>
          <a:srcRect/>
          <a:stretch>
            <a:fillRect/>
          </a:stretch>
        </p:blipFill>
        <p:spPr bwMode="auto">
          <a:xfrm>
            <a:off x="6172200" y="2209800"/>
            <a:ext cx="1646238" cy="1216025"/>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pPr>
              <a:defRPr/>
            </a:pPr>
            <a:fld id="{DDE5D92C-202F-4AAF-B9C7-E19AF92D7B0D}" type="slidenum">
              <a:rPr lang="en-US"/>
              <a:pPr>
                <a:defRPr/>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0" y="228600"/>
            <a:ext cx="9144000" cy="533400"/>
          </a:xfrm>
        </p:spPr>
        <p:txBody>
          <a:bodyPr/>
          <a:lstStyle/>
          <a:p>
            <a:pPr eaLnBrk="1" hangingPunct="1"/>
            <a:r>
              <a:rPr lang="en-US" sz="3000"/>
              <a:t>Recording Preferred Name - Places within Cities, Etc.</a:t>
            </a:r>
            <a:br>
              <a:rPr lang="en-US" sz="3300"/>
            </a:br>
            <a:r>
              <a:rPr lang="en-US" sz="3000"/>
              <a:t>(RDA 16.2.2.14) </a:t>
            </a:r>
          </a:p>
        </p:txBody>
      </p:sp>
      <p:sp>
        <p:nvSpPr>
          <p:cNvPr id="168962" name="Content Placeholder 2"/>
          <p:cNvSpPr>
            <a:spLocks noGrp="1"/>
          </p:cNvSpPr>
          <p:nvPr>
            <p:ph idx="1"/>
          </p:nvPr>
        </p:nvSpPr>
        <p:spPr>
          <a:xfrm>
            <a:off x="152400" y="1006475"/>
            <a:ext cx="8991600" cy="5943600"/>
          </a:xfrm>
        </p:spPr>
        <p:txBody>
          <a:bodyPr/>
          <a:lstStyle/>
          <a:p>
            <a:pPr eaLnBrk="1" hangingPunct="1"/>
            <a:r>
              <a:rPr lang="en-US" sz="2800"/>
              <a:t>Places with same name in the same city: apply principles in 16.2.2.13 and include as part of the preferred name a word or phrase commonly used to distinguish them, or if there is no such word or phrase, record the name of an appropriate smaller place before the name of the city</a:t>
            </a:r>
          </a:p>
          <a:p>
            <a:pPr eaLnBrk="1" hangingPunct="1">
              <a:buFont typeface="Arial" charset="0"/>
              <a:buNone/>
            </a:pPr>
            <a:r>
              <a:rPr lang="en-US" sz="2800"/>
              <a:t>		Chelsea (Manhattan, New York, N.Y.)</a:t>
            </a:r>
          </a:p>
          <a:p>
            <a:pPr eaLnBrk="1" hangingPunct="1">
              <a:spcAft>
                <a:spcPts val="1200"/>
              </a:spcAft>
              <a:buFont typeface="Arial" charset="0"/>
              <a:buNone/>
            </a:pPr>
            <a:r>
              <a:rPr lang="en-US" sz="2800"/>
              <a:t>		Chelsea (Staten Island, New York, N.Y.)</a:t>
            </a:r>
          </a:p>
          <a:p>
            <a:pPr eaLnBrk="1" hangingPunct="1">
              <a:spcBef>
                <a:spcPct val="0"/>
              </a:spcBef>
              <a:buFont typeface="Arial" charset="0"/>
              <a:buNone/>
            </a:pPr>
            <a:r>
              <a:rPr lang="en-US" sz="2800"/>
              <a:t>		Little Italy (Bronx, New York, N.Y.)</a:t>
            </a:r>
          </a:p>
          <a:p>
            <a:pPr eaLnBrk="1" hangingPunct="1">
              <a:spcAft>
                <a:spcPts val="1200"/>
              </a:spcAft>
              <a:buFont typeface="Arial" charset="0"/>
              <a:buNone/>
            </a:pPr>
            <a:r>
              <a:rPr lang="en-US" sz="2800"/>
              <a:t>		Little Italy (Manhattan, New York, N.Y.)</a:t>
            </a:r>
          </a:p>
          <a:p>
            <a:pPr eaLnBrk="1" hangingPunct="1">
              <a:buFont typeface="Arial" charset="0"/>
              <a:buNone/>
            </a:pPr>
            <a:r>
              <a:rPr lang="en-US" sz="2800"/>
              <a:t>		Hayes (Bromley, London, England)</a:t>
            </a:r>
          </a:p>
          <a:p>
            <a:pPr eaLnBrk="1" hangingPunct="1">
              <a:buFont typeface="Arial" charset="0"/>
              <a:buNone/>
            </a:pPr>
            <a:r>
              <a:rPr lang="en-US" sz="2800"/>
              <a:t>		Hayes (</a:t>
            </a:r>
            <a:r>
              <a:rPr lang="en-US" sz="2800" dirty="0" err="1"/>
              <a:t>Hillingdon</a:t>
            </a:r>
            <a:r>
              <a:rPr lang="en-US" sz="2800"/>
              <a:t>, London, England)</a:t>
            </a:r>
          </a:p>
          <a:p>
            <a:pPr eaLnBrk="1" hangingPunct="1">
              <a:buFont typeface="Arial" charset="0"/>
              <a:buNone/>
            </a:pPr>
            <a:r>
              <a:rPr lang="en-US" sz="2800"/>
              <a:t>		</a:t>
            </a:r>
          </a:p>
        </p:txBody>
      </p:sp>
      <p:sp>
        <p:nvSpPr>
          <p:cNvPr id="6" name="Slide Number Placeholder 5"/>
          <p:cNvSpPr>
            <a:spLocks noGrp="1"/>
          </p:cNvSpPr>
          <p:nvPr>
            <p:ph type="sldNum" sz="quarter" idx="12"/>
          </p:nvPr>
        </p:nvSpPr>
        <p:spPr/>
        <p:txBody>
          <a:bodyPr/>
          <a:lstStyle/>
          <a:p>
            <a:pPr>
              <a:defRPr/>
            </a:pPr>
            <a:fld id="{CCA32A27-F65B-4290-AA4D-DA57EFF015A8}" type="slidenum">
              <a:rPr lang="en-US"/>
              <a:pPr>
                <a:defRPr/>
              </a:pPr>
              <a:t>81</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0" y="457200"/>
            <a:ext cx="9144000" cy="457200"/>
          </a:xfrm>
        </p:spPr>
        <p:txBody>
          <a:bodyPr/>
          <a:lstStyle/>
          <a:p>
            <a:pPr eaLnBrk="1" hangingPunct="1"/>
            <a:r>
              <a:rPr lang="en-US" sz="3000" dirty="0"/>
              <a:t>Places within Cities, Etc. - Subject Policies</a:t>
            </a:r>
            <a:br>
              <a:rPr lang="en-US" sz="3300" dirty="0"/>
            </a:br>
            <a:endParaRPr lang="en-US" sz="3000" dirty="0"/>
          </a:p>
        </p:txBody>
      </p:sp>
      <p:sp>
        <p:nvSpPr>
          <p:cNvPr id="171010" name="Content Placeholder 2"/>
          <p:cNvSpPr>
            <a:spLocks noGrp="1"/>
          </p:cNvSpPr>
          <p:nvPr>
            <p:ph idx="1"/>
          </p:nvPr>
        </p:nvSpPr>
        <p:spPr>
          <a:xfrm>
            <a:off x="152400" y="1006475"/>
            <a:ext cx="8991600" cy="5943600"/>
          </a:xfrm>
        </p:spPr>
        <p:txBody>
          <a:bodyPr/>
          <a:lstStyle/>
          <a:p>
            <a:pPr eaLnBrk="1" hangingPunct="1"/>
            <a:r>
              <a:rPr lang="en-US" sz="2800"/>
              <a:t>Subject Headings Manual H 720: City Sections</a:t>
            </a:r>
          </a:p>
          <a:p>
            <a:pPr eaLnBrk="1" hangingPunct="1">
              <a:buFont typeface="Arial" charset="0"/>
              <a:buNone/>
            </a:pPr>
            <a:r>
              <a:rPr lang="en-US" sz="2800"/>
              <a:t>	Headings for city sections that currently exist in the subject authority file should be transferred to the name authority file as they are needed for use as subject headings in current cataloging.</a:t>
            </a:r>
          </a:p>
          <a:p>
            <a:pPr eaLnBrk="1" hangingPunct="1"/>
            <a:r>
              <a:rPr lang="en-US" sz="2800"/>
              <a:t>H 830: Geographic Subdivision</a:t>
            </a:r>
          </a:p>
          <a:p>
            <a:pPr eaLnBrk="1" hangingPunct="1">
              <a:buFont typeface="Arial" charset="0"/>
              <a:buNone/>
            </a:pPr>
            <a:r>
              <a:rPr lang="en-US" sz="2800"/>
              <a:t>	Do not divide topics geographically to a level lower than that of a city, town, etc.  Instead, assign additional headings to bring out entities and features in cities, including archaeological sites, parks and gardens, streets and roads, city sections, etc.	</a:t>
            </a:r>
          </a:p>
        </p:txBody>
      </p:sp>
      <p:sp>
        <p:nvSpPr>
          <p:cNvPr id="6" name="Slide Number Placeholder 5"/>
          <p:cNvSpPr>
            <a:spLocks noGrp="1"/>
          </p:cNvSpPr>
          <p:nvPr>
            <p:ph type="sldNum" sz="quarter" idx="12"/>
          </p:nvPr>
        </p:nvSpPr>
        <p:spPr/>
        <p:txBody>
          <a:bodyPr/>
          <a:lstStyle/>
          <a:p>
            <a:pPr>
              <a:defRPr/>
            </a:pPr>
            <a:fld id="{76D9C0E5-3C36-46DA-B9C5-A9873C6FE5BA}" type="slidenum">
              <a:rPr lang="en-US"/>
              <a:pPr>
                <a:defRPr/>
              </a:pPr>
              <a:t>82</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p:nvPr>
        </p:nvSpPr>
        <p:spPr/>
        <p:txBody>
          <a:bodyPr/>
          <a:lstStyle/>
          <a:p>
            <a:pPr eaLnBrk="1" hangingPunct="1"/>
            <a:r>
              <a:rPr lang="en-US"/>
              <a:t>City Section Subject Authority</a:t>
            </a:r>
          </a:p>
        </p:txBody>
      </p:sp>
      <p:pic>
        <p:nvPicPr>
          <p:cNvPr id="173058" name="Content Placeholder 4" descr="ScreenShot656.bmp"/>
          <p:cNvPicPr>
            <a:picLocks noGrp="1" noChangeAspect="1"/>
          </p:cNvPicPr>
          <p:nvPr>
            <p:ph idx="1"/>
          </p:nvPr>
        </p:nvPicPr>
        <p:blipFill>
          <a:blip r:embed="rId3"/>
          <a:srcRect/>
          <a:stretch>
            <a:fillRect/>
          </a:stretch>
        </p:blipFill>
        <p:spPr>
          <a:xfrm>
            <a:off x="582613" y="1600200"/>
            <a:ext cx="7978775" cy="4525963"/>
          </a:xfrm>
        </p:spPr>
      </p:pic>
      <p:sp>
        <p:nvSpPr>
          <p:cNvPr id="4" name="Slide Number Placeholder 3"/>
          <p:cNvSpPr>
            <a:spLocks noGrp="1"/>
          </p:cNvSpPr>
          <p:nvPr>
            <p:ph type="sldNum" sz="quarter" idx="12"/>
          </p:nvPr>
        </p:nvSpPr>
        <p:spPr/>
        <p:txBody>
          <a:bodyPr/>
          <a:lstStyle/>
          <a:p>
            <a:pPr>
              <a:defRPr/>
            </a:pPr>
            <a:fld id="{D2407D5E-BF7F-4F0E-B02A-A64333B30403}" type="slidenum">
              <a:rPr lang="en-US"/>
              <a:pPr>
                <a:defRPr/>
              </a:pPr>
              <a:t>83</a:t>
            </a:fld>
            <a:endParaRPr lang="en-US"/>
          </a:p>
        </p:txBody>
      </p:sp>
      <p:sp>
        <p:nvSpPr>
          <p:cNvPr id="7" name="Oval 6"/>
          <p:cNvSpPr/>
          <p:nvPr/>
        </p:nvSpPr>
        <p:spPr>
          <a:xfrm>
            <a:off x="1371600" y="40386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6705600" y="34290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6705600" y="25146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Footer Placeholder 9"/>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a:xfrm>
            <a:off x="457200" y="533400"/>
            <a:ext cx="8153400" cy="457200"/>
          </a:xfrm>
        </p:spPr>
        <p:txBody>
          <a:bodyPr/>
          <a:lstStyle/>
          <a:p>
            <a:pPr eaLnBrk="1" hangingPunct="1"/>
            <a:r>
              <a:rPr lang="en-US" sz="3000"/>
              <a:t>Places within Cities, Etc. - Subject Policies</a:t>
            </a:r>
            <a:br>
              <a:rPr lang="en-US" sz="3300"/>
            </a:br>
            <a:endParaRPr lang="en-US" sz="3000"/>
          </a:p>
        </p:txBody>
      </p:sp>
      <p:sp>
        <p:nvSpPr>
          <p:cNvPr id="175106" name="Content Placeholder 2"/>
          <p:cNvSpPr>
            <a:spLocks noGrp="1"/>
          </p:cNvSpPr>
          <p:nvPr>
            <p:ph idx="1"/>
          </p:nvPr>
        </p:nvSpPr>
        <p:spPr>
          <a:xfrm>
            <a:off x="76200" y="914400"/>
            <a:ext cx="9067800" cy="5943600"/>
          </a:xfrm>
        </p:spPr>
        <p:txBody>
          <a:bodyPr/>
          <a:lstStyle/>
          <a:p>
            <a:pPr eaLnBrk="1" hangingPunct="1">
              <a:spcBef>
                <a:spcPts val="0"/>
              </a:spcBef>
              <a:spcAft>
                <a:spcPts val="600"/>
              </a:spcAft>
              <a:buFont typeface="Arial" charset="0"/>
              <a:buNone/>
            </a:pPr>
            <a:r>
              <a:rPr lang="en-US" sz="2800" dirty="0"/>
              <a:t>Example:</a:t>
            </a:r>
          </a:p>
          <a:p>
            <a:pPr eaLnBrk="1" hangingPunct="1">
              <a:spcBef>
                <a:spcPts val="0"/>
              </a:spcBef>
              <a:spcAft>
                <a:spcPts val="600"/>
              </a:spcAft>
              <a:buFont typeface="Arial" charset="0"/>
              <a:buNone/>
            </a:pPr>
            <a:r>
              <a:rPr lang="en-US" sz="2800" dirty="0"/>
              <a:t>	</a:t>
            </a:r>
            <a:r>
              <a:rPr lang="en-US" sz="2800" i="1" dirty="0"/>
              <a:t>Authorized access point:</a:t>
            </a:r>
            <a:r>
              <a:rPr lang="en-US" sz="2800" dirty="0"/>
              <a:t> Chinatown (San Francisco, Calif.)</a:t>
            </a:r>
          </a:p>
          <a:p>
            <a:pPr eaLnBrk="1" hangingPunct="1">
              <a:spcBef>
                <a:spcPts val="0"/>
              </a:spcBef>
              <a:spcAft>
                <a:spcPts val="600"/>
              </a:spcAft>
              <a:buFont typeface="Arial" charset="0"/>
              <a:buNone/>
            </a:pPr>
            <a:r>
              <a:rPr lang="en-US" sz="2800" dirty="0"/>
              <a:t>	For a work about tourism in San Francisco’s Chinatown, assign two subject headings:</a:t>
            </a:r>
          </a:p>
          <a:p>
            <a:pPr eaLnBrk="1" hangingPunct="1">
              <a:spcBef>
                <a:spcPts val="0"/>
              </a:spcBef>
              <a:spcAft>
                <a:spcPts val="600"/>
              </a:spcAft>
              <a:buFont typeface="Arial" charset="0"/>
              <a:buNone/>
            </a:pPr>
            <a:r>
              <a:rPr lang="en-US" sz="2800" dirty="0"/>
              <a:t>	650 _0  Tourism $z California $z San Francisco.</a:t>
            </a:r>
          </a:p>
          <a:p>
            <a:pPr eaLnBrk="1" hangingPunct="1">
              <a:spcBef>
                <a:spcPts val="0"/>
              </a:spcBef>
              <a:spcAft>
                <a:spcPts val="1200"/>
              </a:spcAft>
              <a:buFont typeface="Arial" charset="0"/>
              <a:buNone/>
            </a:pPr>
            <a:r>
              <a:rPr lang="en-US" sz="2800" dirty="0"/>
              <a:t>	651 _0  Chinatown (San Francisco, Calif.)</a:t>
            </a:r>
          </a:p>
          <a:p>
            <a:pPr eaLnBrk="1" hangingPunct="1">
              <a:spcBef>
                <a:spcPts val="0"/>
              </a:spcBef>
              <a:spcAft>
                <a:spcPts val="600"/>
              </a:spcAft>
              <a:buFont typeface="Arial" charset="0"/>
              <a:buNone/>
            </a:pPr>
            <a:r>
              <a:rPr lang="en-US" sz="2800" i="1" dirty="0"/>
              <a:t>	not</a:t>
            </a:r>
          </a:p>
          <a:p>
            <a:pPr eaLnBrk="1" hangingPunct="1">
              <a:spcBef>
                <a:spcPts val="0"/>
              </a:spcBef>
              <a:spcAft>
                <a:spcPts val="600"/>
              </a:spcAft>
              <a:buFont typeface="Arial" charset="0"/>
              <a:buNone/>
            </a:pPr>
            <a:r>
              <a:rPr lang="en-US" sz="2800" i="1" dirty="0"/>
              <a:t>	</a:t>
            </a:r>
            <a:r>
              <a:rPr lang="en-US" sz="2800" dirty="0"/>
              <a:t>650 _0  Tourism $z California $z Chinatown (San Francisco)</a:t>
            </a:r>
          </a:p>
          <a:p>
            <a:pPr eaLnBrk="1" hangingPunct="1">
              <a:spcBef>
                <a:spcPts val="0"/>
              </a:spcBef>
              <a:spcAft>
                <a:spcPts val="600"/>
              </a:spcAft>
              <a:buFont typeface="Arial" charset="0"/>
              <a:buNone/>
            </a:pPr>
            <a:r>
              <a:rPr lang="en-US" sz="2800" dirty="0"/>
              <a:t>	</a:t>
            </a:r>
            <a:r>
              <a:rPr lang="en-US" sz="2800" i="1" dirty="0"/>
              <a:t>nor</a:t>
            </a:r>
          </a:p>
          <a:p>
            <a:pPr eaLnBrk="1" hangingPunct="1">
              <a:spcBef>
                <a:spcPts val="0"/>
              </a:spcBef>
              <a:spcAft>
                <a:spcPts val="600"/>
              </a:spcAft>
              <a:buFont typeface="Arial" charset="0"/>
              <a:buNone/>
            </a:pPr>
            <a:r>
              <a:rPr lang="en-US" sz="2800" dirty="0"/>
              <a:t>	650 _0  Tourism $z California $z San Francisco $z 		       Chinatown.</a:t>
            </a:r>
          </a:p>
          <a:p>
            <a:pPr eaLnBrk="1" hangingPunct="1">
              <a:spcBef>
                <a:spcPts val="0"/>
              </a:spcBef>
              <a:spcAft>
                <a:spcPts val="0"/>
              </a:spcAft>
              <a:buFont typeface="Arial" charset="0"/>
              <a:buNone/>
            </a:pPr>
            <a:r>
              <a:rPr lang="en-US" sz="2800" dirty="0"/>
              <a:t>	</a:t>
            </a:r>
          </a:p>
        </p:txBody>
      </p:sp>
      <p:sp>
        <p:nvSpPr>
          <p:cNvPr id="6" name="Slide Number Placeholder 5"/>
          <p:cNvSpPr>
            <a:spLocks noGrp="1"/>
          </p:cNvSpPr>
          <p:nvPr>
            <p:ph type="sldNum" sz="quarter" idx="12"/>
          </p:nvPr>
        </p:nvSpPr>
        <p:spPr/>
        <p:txBody>
          <a:bodyPr/>
          <a:lstStyle/>
          <a:p>
            <a:pPr>
              <a:defRPr/>
            </a:pPr>
            <a:fld id="{26C2D804-B546-4CFB-AB6C-5E4D70F6916B}" type="slidenum">
              <a:rPr lang="en-US"/>
              <a:pPr>
                <a:defRPr/>
              </a:pPr>
              <a:t>84</a:t>
            </a:fld>
            <a:endParaRPr lang="en-US"/>
          </a:p>
        </p:txBody>
      </p:sp>
      <p:sp>
        <p:nvSpPr>
          <p:cNvPr id="5" name="Footer Placeholder 4"/>
          <p:cNvSpPr>
            <a:spLocks noGrp="1"/>
          </p:cNvSpPr>
          <p:nvPr>
            <p:ph type="ftr" sz="quarter" idx="11"/>
          </p:nvPr>
        </p:nvSpPr>
        <p:spPr/>
        <p:txBody>
          <a:bodyPr/>
          <a:lstStyle/>
          <a:p>
            <a:pPr>
              <a:defRPr/>
            </a:pPr>
            <a:r>
              <a:rPr lang="en-US" dirty="0"/>
              <a:t>Module 5. Describing Places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0" y="381000"/>
            <a:ext cx="9144000" cy="457200"/>
          </a:xfrm>
        </p:spPr>
        <p:txBody>
          <a:bodyPr/>
          <a:lstStyle/>
          <a:p>
            <a:pPr eaLnBrk="1" hangingPunct="1"/>
            <a:r>
              <a:rPr lang="en-US" sz="3000"/>
              <a:t>Places within Cities, Etc. - Subject Policies</a:t>
            </a:r>
            <a:br>
              <a:rPr lang="en-US" sz="3300"/>
            </a:br>
            <a:endParaRPr lang="en-US" sz="3000"/>
          </a:p>
        </p:txBody>
      </p:sp>
      <p:sp>
        <p:nvSpPr>
          <p:cNvPr id="177154" name="Content Placeholder 2"/>
          <p:cNvSpPr>
            <a:spLocks noGrp="1"/>
          </p:cNvSpPr>
          <p:nvPr>
            <p:ph idx="1"/>
          </p:nvPr>
        </p:nvSpPr>
        <p:spPr>
          <a:xfrm>
            <a:off x="152400" y="762000"/>
            <a:ext cx="8991600" cy="5943600"/>
          </a:xfrm>
        </p:spPr>
        <p:txBody>
          <a:bodyPr/>
          <a:lstStyle/>
          <a:p>
            <a:pPr eaLnBrk="1" hangingPunct="1"/>
            <a:r>
              <a:rPr lang="en-US" sz="2800"/>
              <a:t>Subject Headings Manual H 835: Geographic Subdivision Information in Name Authority Records</a:t>
            </a:r>
          </a:p>
          <a:p>
            <a:pPr eaLnBrk="1" hangingPunct="1">
              <a:buFont typeface="Arial" charset="0"/>
              <a:buNone/>
            </a:pPr>
            <a:r>
              <a:rPr lang="en-US" sz="2800"/>
              <a:t>	667 field is used to record the fact that a geographic name heading is not appropriate for use as a geographic subdivision. Headings for geographic entities within cities that are qualified by the name of the city, such as city sections, districts, neighborhoods, etc., may not be used as geographic subdivisions.</a:t>
            </a:r>
          </a:p>
          <a:p>
            <a:pPr eaLnBrk="1" hangingPunct="1"/>
            <a:r>
              <a:rPr lang="en-US" sz="2800"/>
              <a:t>DCM Z1 667 - NARs and subject usage</a:t>
            </a:r>
          </a:p>
          <a:p>
            <a:pPr eaLnBrk="1" hangingPunct="1">
              <a:buFont typeface="Arial" charset="0"/>
              <a:buNone/>
            </a:pPr>
            <a:r>
              <a:rPr lang="en-US" sz="2800"/>
              <a:t>	Optionally add for geographic access points that are not appropriate for use as geographic subdivisions:</a:t>
            </a:r>
          </a:p>
          <a:p>
            <a:pPr eaLnBrk="1" hangingPunct="1">
              <a:buFont typeface="Arial" charset="0"/>
              <a:buNone/>
            </a:pPr>
            <a:r>
              <a:rPr lang="en-US" sz="2800"/>
              <a:t>	</a:t>
            </a:r>
            <a:r>
              <a:rPr lang="en-US" sz="2800">
                <a:solidFill>
                  <a:srgbClr val="451BF7"/>
                </a:solidFill>
              </a:rPr>
              <a:t>667   SUBJECT USAGE: This name is not valid for use as a  	  geographic subdivision.</a:t>
            </a:r>
          </a:p>
          <a:p>
            <a:pPr eaLnBrk="1" hangingPunct="1">
              <a:buFont typeface="Arial" charset="0"/>
              <a:buNone/>
            </a:pPr>
            <a:endParaRPr lang="en-US" sz="2800"/>
          </a:p>
        </p:txBody>
      </p:sp>
      <p:sp>
        <p:nvSpPr>
          <p:cNvPr id="6" name="Slide Number Placeholder 5"/>
          <p:cNvSpPr>
            <a:spLocks noGrp="1"/>
          </p:cNvSpPr>
          <p:nvPr>
            <p:ph type="sldNum" sz="quarter" idx="12"/>
          </p:nvPr>
        </p:nvSpPr>
        <p:spPr/>
        <p:txBody>
          <a:bodyPr/>
          <a:lstStyle/>
          <a:p>
            <a:pPr>
              <a:defRPr/>
            </a:pPr>
            <a:fld id="{D5DF82F1-1C49-45F4-97B0-51F05FCFD1C9}" type="slidenum">
              <a:rPr lang="en-US"/>
              <a:pPr>
                <a:defRPr/>
              </a:pPr>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Picture 6" descr="ScreenShot641.bmp"/>
          <p:cNvPicPr>
            <a:picLocks noChangeAspect="1"/>
          </p:cNvPicPr>
          <p:nvPr/>
        </p:nvPicPr>
        <p:blipFill>
          <a:blip r:embed="rId3"/>
          <a:srcRect/>
          <a:stretch>
            <a:fillRect/>
          </a:stretch>
        </p:blipFill>
        <p:spPr bwMode="auto">
          <a:xfrm>
            <a:off x="0" y="152400"/>
            <a:ext cx="9144000" cy="6519863"/>
          </a:xfrm>
          <a:prstGeom prst="rect">
            <a:avLst/>
          </a:prstGeom>
          <a:noFill/>
          <a:ln w="9525">
            <a:noFill/>
            <a:miter lim="800000"/>
            <a:headEnd/>
            <a:tailEnd/>
          </a:ln>
        </p:spPr>
      </p:pic>
      <p:sp>
        <p:nvSpPr>
          <p:cNvPr id="179202" name="TextBox 7"/>
          <p:cNvSpPr txBox="1">
            <a:spLocks noChangeArrowheads="1"/>
          </p:cNvSpPr>
          <p:nvPr/>
        </p:nvSpPr>
        <p:spPr bwMode="auto">
          <a:xfrm>
            <a:off x="2590800" y="209550"/>
            <a:ext cx="4343400" cy="369888"/>
          </a:xfrm>
          <a:prstGeom prst="rect">
            <a:avLst/>
          </a:prstGeom>
          <a:solidFill>
            <a:schemeClr val="bg1"/>
          </a:solidFill>
          <a:ln w="25400">
            <a:solidFill>
              <a:srgbClr val="FF0000"/>
            </a:solidFill>
            <a:miter lim="800000"/>
            <a:headEnd/>
            <a:tailEnd/>
          </a:ln>
        </p:spPr>
        <p:txBody>
          <a:bodyPr>
            <a:spAutoFit/>
          </a:bodyPr>
          <a:lstStyle/>
          <a:p>
            <a:pPr algn="ctr"/>
            <a:r>
              <a:rPr lang="en-US">
                <a:solidFill>
                  <a:srgbClr val="FF0000"/>
                </a:solidFill>
                <a:latin typeface="Calibri" pitchFamily="34" charset="0"/>
              </a:rPr>
              <a:t>667  SUBJECT USAGE Note for City Sections</a:t>
            </a:r>
          </a:p>
        </p:txBody>
      </p:sp>
      <p:sp>
        <p:nvSpPr>
          <p:cNvPr id="9" name="Slide Number Placeholder 8"/>
          <p:cNvSpPr>
            <a:spLocks noGrp="1"/>
          </p:cNvSpPr>
          <p:nvPr>
            <p:ph type="sldNum" sz="quarter" idx="12"/>
          </p:nvPr>
        </p:nvSpPr>
        <p:spPr/>
        <p:txBody>
          <a:bodyPr/>
          <a:lstStyle/>
          <a:p>
            <a:pPr>
              <a:defRPr/>
            </a:pPr>
            <a:fld id="{A9A9F697-5D85-41E1-9F02-D88E306207C8}" type="slidenum">
              <a:rPr lang="en-US"/>
              <a:pPr>
                <a:defRPr/>
              </a:pPr>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pPr eaLnBrk="1" hangingPunct="1"/>
            <a:r>
              <a:rPr lang="en-US"/>
              <a:t>Special Cases - LC-PCC PS for 16.4.1</a:t>
            </a:r>
          </a:p>
        </p:txBody>
      </p:sp>
      <p:sp>
        <p:nvSpPr>
          <p:cNvPr id="3" name="Content Placeholder 2"/>
          <p:cNvSpPr>
            <a:spLocks noGrp="1"/>
          </p:cNvSpPr>
          <p:nvPr>
            <p:ph idx="1"/>
          </p:nvPr>
        </p:nvSpPr>
        <p:spPr>
          <a:xfrm>
            <a:off x="457200" y="1371600"/>
            <a:ext cx="8229600" cy="5486400"/>
          </a:xfrm>
        </p:spPr>
        <p:txBody>
          <a:bodyPr rtlCol="0">
            <a:normAutofit lnSpcReduction="10000"/>
          </a:bodyPr>
          <a:lstStyle/>
          <a:p>
            <a:pPr eaLnBrk="1" fontAlgn="auto" hangingPunct="1">
              <a:spcAft>
                <a:spcPts val="0"/>
              </a:spcAft>
              <a:buFont typeface="Arial" pitchFamily="34" charset="0"/>
              <a:buChar char="•"/>
              <a:defRPr/>
            </a:pPr>
            <a:r>
              <a:rPr lang="en-US" dirty="0"/>
              <a:t>Military installations</a:t>
            </a:r>
          </a:p>
          <a:p>
            <a:pPr lvl="1" eaLnBrk="1" fontAlgn="auto" hangingPunct="1">
              <a:spcAft>
                <a:spcPts val="0"/>
              </a:spcAft>
              <a:buFont typeface="Arial" pitchFamily="34" charset="0"/>
              <a:buChar char="–"/>
              <a:defRPr/>
            </a:pPr>
            <a:r>
              <a:rPr lang="en-US" dirty="0"/>
              <a:t>Treat military installations (forts, bases, camps, airfields, and Coast Guard stations but not shipyards) as local places</a:t>
            </a:r>
          </a:p>
          <a:p>
            <a:pPr lvl="1" eaLnBrk="1" fontAlgn="auto" hangingPunct="1">
              <a:spcAft>
                <a:spcPts val="0"/>
              </a:spcAft>
              <a:buFont typeface="Arial" pitchFamily="34" charset="0"/>
              <a:buChar char="–"/>
              <a:defRPr/>
            </a:pPr>
            <a:r>
              <a:rPr lang="en-US" dirty="0"/>
              <a:t>Add as a qualifier the country, state, province, etc., that would have been added to a city or town in the same place, even if the installation is located outside the country that controls it	</a:t>
            </a:r>
          </a:p>
          <a:p>
            <a:pPr lvl="1" eaLnBrk="1" fontAlgn="auto" hangingPunct="1">
              <a:spcAft>
                <a:spcPts val="0"/>
              </a:spcAft>
              <a:buFont typeface="Arial" pitchFamily="34" charset="0"/>
              <a:buNone/>
              <a:defRPr/>
            </a:pPr>
            <a:r>
              <a:rPr lang="en-US" dirty="0"/>
              <a:t>		151	Fort Knox (Ky.)</a:t>
            </a:r>
          </a:p>
          <a:p>
            <a:pPr lvl="1" eaLnBrk="1" fontAlgn="auto" hangingPunct="1">
              <a:spcAft>
                <a:spcPts val="0"/>
              </a:spcAft>
              <a:buFont typeface="Arial" pitchFamily="34" charset="0"/>
              <a:buNone/>
              <a:defRPr/>
            </a:pPr>
            <a:r>
              <a:rPr lang="en-US" dirty="0"/>
              <a:t>	  151	Camp Pendleton (Calif.)</a:t>
            </a:r>
          </a:p>
          <a:p>
            <a:pPr lvl="1" eaLnBrk="1" fontAlgn="auto" hangingPunct="1">
              <a:spcAft>
                <a:spcPts val="0"/>
              </a:spcAft>
              <a:buFont typeface="Arial" pitchFamily="34" charset="0"/>
              <a:buNone/>
              <a:defRPr/>
            </a:pPr>
            <a:r>
              <a:rPr lang="en-US" dirty="0"/>
              <a:t>		151	</a:t>
            </a:r>
            <a:r>
              <a:rPr lang="es-ES" dirty="0" err="1"/>
              <a:t>Guantánamo</a:t>
            </a:r>
            <a:r>
              <a:rPr lang="es-ES" dirty="0"/>
              <a:t> </a:t>
            </a:r>
            <a:r>
              <a:rPr lang="es-ES" dirty="0" err="1"/>
              <a:t>Bay</a:t>
            </a:r>
            <a:r>
              <a:rPr lang="es-ES" dirty="0"/>
              <a:t> Naval Base (Cuba)</a:t>
            </a:r>
          </a:p>
          <a:p>
            <a:pPr lvl="1" eaLnBrk="1" fontAlgn="auto" hangingPunct="1">
              <a:spcAft>
                <a:spcPts val="0"/>
              </a:spcAft>
              <a:buFont typeface="Arial" pitchFamily="34" charset="0"/>
              <a:buNone/>
              <a:defRPr/>
            </a:pPr>
            <a:r>
              <a:rPr lang="es-ES" dirty="0"/>
              <a:t>		151	</a:t>
            </a:r>
            <a:r>
              <a:rPr lang="fr-FR" dirty="0" err="1"/>
              <a:t>Yokota</a:t>
            </a:r>
            <a:r>
              <a:rPr lang="fr-FR" dirty="0"/>
              <a:t> Air Force Base (</a:t>
            </a:r>
            <a:r>
              <a:rPr lang="fr-FR" dirty="0" err="1"/>
              <a:t>Japan</a:t>
            </a:r>
            <a:r>
              <a:rPr lang="fr-FR" dirty="0"/>
              <a:t>)</a:t>
            </a:r>
            <a:endParaRPr lang="en-US" dirty="0"/>
          </a:p>
        </p:txBody>
      </p:sp>
      <p:sp>
        <p:nvSpPr>
          <p:cNvPr id="6" name="Slide Number Placeholder 5"/>
          <p:cNvSpPr>
            <a:spLocks noGrp="1"/>
          </p:cNvSpPr>
          <p:nvPr>
            <p:ph type="sldNum" sz="quarter" idx="12"/>
          </p:nvPr>
        </p:nvSpPr>
        <p:spPr/>
        <p:txBody>
          <a:bodyPr/>
          <a:lstStyle/>
          <a:p>
            <a:pPr>
              <a:defRPr/>
            </a:pPr>
            <a:fld id="{DA4CB5CF-9398-4ABB-882E-C3C4C7744E4C}" type="slidenum">
              <a:rPr lang="en-US"/>
              <a:pPr>
                <a:defRPr/>
              </a:pPr>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A518CEA-8185-4C5A-A211-41B7952EABE8}" type="slidenum">
              <a:rPr lang="en-US"/>
              <a:pPr>
                <a:defRPr/>
              </a:pPr>
              <a:t>88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pic>
        <p:nvPicPr>
          <p:cNvPr id="7" name="Picture 6"/>
          <p:cNvPicPr>
            <a:picLocks noChangeAspect="1"/>
          </p:cNvPicPr>
          <p:nvPr/>
        </p:nvPicPr>
        <p:blipFill rotWithShape="1">
          <a:blip r:embed="rId3"/>
          <a:srcRect l="2920" t="16336" r="2344" b="6201"/>
          <a:stretch/>
        </p:blipFill>
        <p:spPr>
          <a:xfrm>
            <a:off x="20720" y="551443"/>
            <a:ext cx="9102560" cy="5755114"/>
          </a:xfrm>
          <a:prstGeom prst="rect">
            <a:avLst/>
          </a:prstGeom>
          <a:ln>
            <a:solidFill>
              <a:schemeClr val="tx1"/>
            </a:solidFill>
          </a:ln>
        </p:spPr>
      </p:pic>
    </p:spTree>
    <p:extLst>
      <p:ext uri="{BB962C8B-B14F-4D97-AF65-F5344CB8AC3E}">
        <p14:creationId xmlns:p14="http://schemas.microsoft.com/office/powerpoint/2010/main" val="38942046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p:cNvSpPr>
            <a:spLocks noGrp="1"/>
          </p:cNvSpPr>
          <p:nvPr>
            <p:ph type="title"/>
          </p:nvPr>
        </p:nvSpPr>
        <p:spPr/>
        <p:txBody>
          <a:bodyPr/>
          <a:lstStyle/>
          <a:p>
            <a:pPr eaLnBrk="1" hangingPunct="1"/>
            <a:r>
              <a:rPr lang="en-US"/>
              <a:t>Special Cases - LC-PCC PS for 16.4.1</a:t>
            </a:r>
          </a:p>
        </p:txBody>
      </p:sp>
      <p:sp>
        <p:nvSpPr>
          <p:cNvPr id="3" name="Content Placeholder 2"/>
          <p:cNvSpPr>
            <a:spLocks noGrp="1"/>
          </p:cNvSpPr>
          <p:nvPr>
            <p:ph idx="1"/>
          </p:nvPr>
        </p:nvSpPr>
        <p:spPr>
          <a:xfrm>
            <a:off x="457200" y="1447800"/>
            <a:ext cx="8229600" cy="5181600"/>
          </a:xfrm>
        </p:spPr>
        <p:txBody>
          <a:bodyPr rtlCol="0">
            <a:normAutofit lnSpcReduction="10000"/>
          </a:bodyPr>
          <a:lstStyle/>
          <a:p>
            <a:pPr eaLnBrk="1" fontAlgn="auto" hangingPunct="1">
              <a:spcAft>
                <a:spcPts val="0"/>
              </a:spcAft>
              <a:buFont typeface="Arial" pitchFamily="34" charset="0"/>
              <a:buChar char="•"/>
              <a:defRPr/>
            </a:pPr>
            <a:r>
              <a:rPr lang="en-US" dirty="0"/>
              <a:t>American Indian Tribes</a:t>
            </a:r>
          </a:p>
          <a:p>
            <a:pPr lvl="1" eaLnBrk="1" fontAlgn="auto" hangingPunct="1">
              <a:spcAft>
                <a:spcPts val="0"/>
              </a:spcAft>
              <a:buFont typeface="Arial" pitchFamily="34" charset="0"/>
              <a:buChar char="–"/>
              <a:defRPr/>
            </a:pPr>
            <a:r>
              <a:rPr lang="en-US" dirty="0"/>
              <a:t>Tribes recognized by the U.S. government are independent, autonomous political entities with inherent powers of self-government; they possess sovereignty and are equal to national governments</a:t>
            </a:r>
          </a:p>
          <a:p>
            <a:pPr lvl="1" eaLnBrk="1" fontAlgn="auto" hangingPunct="1">
              <a:spcAft>
                <a:spcPts val="0"/>
              </a:spcAft>
              <a:buFont typeface="Arial" pitchFamily="34" charset="0"/>
              <a:buChar char="–"/>
              <a:defRPr/>
            </a:pPr>
            <a:r>
              <a:rPr lang="en-US" dirty="0"/>
              <a:t>Establish as jurisdictions tagged 151</a:t>
            </a:r>
          </a:p>
          <a:p>
            <a:pPr lvl="1" eaLnBrk="1" fontAlgn="auto" hangingPunct="1">
              <a:spcAft>
                <a:spcPts val="0"/>
              </a:spcAft>
              <a:buFont typeface="Arial" pitchFamily="34" charset="0"/>
              <a:buChar char="–"/>
              <a:defRPr/>
            </a:pPr>
            <a:r>
              <a:rPr lang="en-US" dirty="0"/>
              <a:t>For approved name, consult </a:t>
            </a:r>
            <a:r>
              <a:rPr lang="en-US" dirty="0">
                <a:hlinkClick r:id="rId3"/>
              </a:rPr>
              <a:t>official list</a:t>
            </a:r>
            <a:r>
              <a:rPr lang="en-US" dirty="0"/>
              <a:t> published in the Federal Register, “Indian Entities Recognized and Eligible To Receive Services From the Bureau of Indian Affairs” (can cite as “BIA Indian entities”).</a:t>
            </a:r>
          </a:p>
        </p:txBody>
      </p:sp>
      <p:sp>
        <p:nvSpPr>
          <p:cNvPr id="6" name="Slide Number Placeholder 5"/>
          <p:cNvSpPr>
            <a:spLocks noGrp="1"/>
          </p:cNvSpPr>
          <p:nvPr>
            <p:ph type="sldNum" sz="quarter" idx="12"/>
          </p:nvPr>
        </p:nvSpPr>
        <p:spPr/>
        <p:txBody>
          <a:bodyPr/>
          <a:lstStyle/>
          <a:p>
            <a:pPr>
              <a:defRPr/>
            </a:pPr>
            <a:fld id="{FDB12E4D-EA2B-4CB2-A5F1-5C155AE9783E}" type="slidenum">
              <a:rPr lang="en-US"/>
              <a:pPr>
                <a:defRPr/>
              </a:pPr>
              <a:t>89</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3" name="Picture 3"/>
          <p:cNvPicPr>
            <a:picLocks noChangeAspect="1" noChangeArrowheads="1"/>
          </p:cNvPicPr>
          <p:nvPr/>
        </p:nvPicPr>
        <p:blipFill>
          <a:blip r:embed="rId3"/>
          <a:srcRect/>
          <a:stretch>
            <a:fillRect/>
          </a:stretch>
        </p:blipFill>
        <p:spPr bwMode="auto">
          <a:xfrm>
            <a:off x="228600" y="369888"/>
            <a:ext cx="8610600" cy="6065837"/>
          </a:xfrm>
          <a:prstGeom prst="rect">
            <a:avLst/>
          </a:prstGeom>
          <a:noFill/>
          <a:ln w="9525">
            <a:noFill/>
            <a:miter lim="800000"/>
            <a:headEnd/>
            <a:tailEnd/>
          </a:ln>
        </p:spPr>
      </p:pic>
      <p:sp>
        <p:nvSpPr>
          <p:cNvPr id="4" name="Rectangle 3"/>
          <p:cNvSpPr/>
          <p:nvPr/>
        </p:nvSpPr>
        <p:spPr>
          <a:xfrm>
            <a:off x="304800" y="6096000"/>
            <a:ext cx="2459038" cy="246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90600" y="5595938"/>
            <a:ext cx="1219200" cy="209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304800" y="3146425"/>
            <a:ext cx="2362200" cy="2825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lide Number Placeholder 8"/>
          <p:cNvSpPr>
            <a:spLocks noGrp="1"/>
          </p:cNvSpPr>
          <p:nvPr>
            <p:ph type="sldNum" sz="quarter" idx="12"/>
          </p:nvPr>
        </p:nvSpPr>
        <p:spPr/>
        <p:txBody>
          <a:bodyPr/>
          <a:lstStyle/>
          <a:p>
            <a:pPr>
              <a:defRPr/>
            </a:pPr>
            <a:fld id="{4651BA49-0614-4F03-AB02-16A8366D81BF}" type="slidenum">
              <a:rPr lang="en-US"/>
              <a:pPr>
                <a:defRPr/>
              </a:pPr>
              <a:t>90</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1" name="Picture 1" descr="ScreenShot571.bmp"/>
          <p:cNvPicPr>
            <a:picLocks noChangeAspect="1"/>
          </p:cNvPicPr>
          <p:nvPr/>
        </p:nvPicPr>
        <p:blipFill>
          <a:blip r:embed="rId3"/>
          <a:srcRect/>
          <a:stretch>
            <a:fillRect/>
          </a:stretch>
        </p:blipFill>
        <p:spPr bwMode="auto">
          <a:xfrm>
            <a:off x="0" y="1143000"/>
            <a:ext cx="9144000" cy="4235450"/>
          </a:xfrm>
          <a:prstGeom prst="rect">
            <a:avLst/>
          </a:prstGeom>
          <a:noFill/>
          <a:ln w="9525">
            <a:noFill/>
            <a:miter lim="800000"/>
            <a:headEnd/>
            <a:tailEnd/>
          </a:ln>
        </p:spPr>
      </p:pic>
      <p:sp>
        <p:nvSpPr>
          <p:cNvPr id="189442" name="TextBox 4"/>
          <p:cNvSpPr txBox="1">
            <a:spLocks noChangeArrowheads="1"/>
          </p:cNvSpPr>
          <p:nvPr/>
        </p:nvSpPr>
        <p:spPr bwMode="auto">
          <a:xfrm>
            <a:off x="1600200" y="304800"/>
            <a:ext cx="6096000" cy="554038"/>
          </a:xfrm>
          <a:prstGeom prst="rect">
            <a:avLst/>
          </a:prstGeom>
          <a:noFill/>
          <a:ln w="9525">
            <a:noFill/>
            <a:miter lim="800000"/>
            <a:headEnd/>
            <a:tailEnd/>
          </a:ln>
        </p:spPr>
        <p:txBody>
          <a:bodyPr>
            <a:spAutoFit/>
          </a:bodyPr>
          <a:lstStyle/>
          <a:p>
            <a:pPr algn="ctr"/>
            <a:r>
              <a:rPr lang="en-US" sz="3000">
                <a:latin typeface="Calibri" pitchFamily="34" charset="0"/>
              </a:rPr>
              <a:t>Canadian First Nations under RDA</a:t>
            </a:r>
          </a:p>
        </p:txBody>
      </p:sp>
      <p:sp>
        <p:nvSpPr>
          <p:cNvPr id="6" name="Oval 5"/>
          <p:cNvSpPr/>
          <p:nvPr/>
        </p:nvSpPr>
        <p:spPr>
          <a:xfrm>
            <a:off x="6705600" y="3173413"/>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9444" name="TextBox 6"/>
          <p:cNvSpPr txBox="1">
            <a:spLocks noChangeArrowheads="1"/>
          </p:cNvSpPr>
          <p:nvPr/>
        </p:nvSpPr>
        <p:spPr bwMode="auto">
          <a:xfrm>
            <a:off x="457200" y="5715000"/>
            <a:ext cx="8229600" cy="769938"/>
          </a:xfrm>
          <a:prstGeom prst="rect">
            <a:avLst/>
          </a:prstGeom>
          <a:noFill/>
          <a:ln w="22225">
            <a:solidFill>
              <a:srgbClr val="FF0000"/>
            </a:solidFill>
            <a:miter lim="800000"/>
            <a:headEnd/>
            <a:tailEnd/>
          </a:ln>
        </p:spPr>
        <p:txBody>
          <a:bodyPr>
            <a:spAutoFit/>
          </a:bodyPr>
          <a:lstStyle/>
          <a:p>
            <a:r>
              <a:rPr lang="en-US" sz="2200" dirty="0">
                <a:solidFill>
                  <a:srgbClr val="FF0000"/>
                </a:solidFill>
                <a:latin typeface="Calibri" pitchFamily="34" charset="0"/>
              </a:rPr>
              <a:t>Treat Canadian First Nations as geographic places/jurisdictions; convert corporate body coding in AACR2 records to geographic place coding</a:t>
            </a:r>
          </a:p>
        </p:txBody>
      </p:sp>
      <p:sp>
        <p:nvSpPr>
          <p:cNvPr id="8" name="Slide Number Placeholder 7"/>
          <p:cNvSpPr>
            <a:spLocks noGrp="1"/>
          </p:cNvSpPr>
          <p:nvPr>
            <p:ph type="sldNum" sz="quarter" idx="12"/>
          </p:nvPr>
        </p:nvSpPr>
        <p:spPr/>
        <p:txBody>
          <a:bodyPr/>
          <a:lstStyle/>
          <a:p>
            <a:pPr>
              <a:defRPr/>
            </a:pPr>
            <a:fld id="{AAC68640-4EEF-4FCA-9B36-01FBF87A49F9}" type="slidenum">
              <a:rPr lang="en-US"/>
              <a:pPr>
                <a:defRPr/>
              </a:pPr>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89" name="Picture 3"/>
          <p:cNvPicPr>
            <a:picLocks noChangeAspect="1" noChangeArrowheads="1"/>
          </p:cNvPicPr>
          <p:nvPr/>
        </p:nvPicPr>
        <p:blipFill>
          <a:blip r:embed="rId3"/>
          <a:srcRect/>
          <a:stretch>
            <a:fillRect/>
          </a:stretch>
        </p:blipFill>
        <p:spPr bwMode="auto">
          <a:xfrm>
            <a:off x="304800" y="219075"/>
            <a:ext cx="8574088" cy="6069013"/>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BF1E938B-CCA6-435F-812A-B454457B322A}" type="slidenum">
              <a:rPr lang="en-US"/>
              <a:pPr>
                <a:defRPr/>
              </a:pPr>
              <a:t>92</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sp>
        <p:nvSpPr>
          <p:cNvPr id="10" name="Oval 9"/>
          <p:cNvSpPr/>
          <p:nvPr/>
        </p:nvSpPr>
        <p:spPr>
          <a:xfrm>
            <a:off x="5334000" y="16002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81000" y="2971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381000" y="5867400"/>
            <a:ext cx="23622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US"/>
              <a:t>Variant Names (16.2.3)</a:t>
            </a:r>
          </a:p>
        </p:txBody>
      </p:sp>
      <p:sp>
        <p:nvSpPr>
          <p:cNvPr id="193538" name="Content Placeholder 2"/>
          <p:cNvSpPr>
            <a:spLocks noGrp="1"/>
          </p:cNvSpPr>
          <p:nvPr>
            <p:ph idx="1"/>
          </p:nvPr>
        </p:nvSpPr>
        <p:spPr/>
        <p:txBody>
          <a:bodyPr/>
          <a:lstStyle/>
          <a:p>
            <a:pPr eaLnBrk="1" hangingPunct="1"/>
            <a:r>
              <a:rPr lang="en-US"/>
              <a:t>Not CORE</a:t>
            </a:r>
          </a:p>
          <a:p>
            <a:pPr eaLnBrk="1" hangingPunct="1"/>
            <a:r>
              <a:rPr lang="en-US"/>
              <a:t>Take from any source</a:t>
            </a:r>
          </a:p>
          <a:p>
            <a:pPr eaLnBrk="1" hangingPunct="1"/>
            <a:r>
              <a:rPr lang="en-US"/>
              <a:t>Several specific cases given</a:t>
            </a:r>
          </a:p>
          <a:p>
            <a:pPr lvl="1" eaLnBrk="1" hangingPunct="1"/>
            <a:r>
              <a:rPr lang="en-US"/>
              <a:t>Initial Articles</a:t>
            </a:r>
          </a:p>
          <a:p>
            <a:pPr lvl="1" eaLnBrk="1" hangingPunct="1"/>
            <a:r>
              <a:rPr lang="en-US"/>
              <a:t>Expanded Name</a:t>
            </a:r>
          </a:p>
          <a:p>
            <a:pPr lvl="1" eaLnBrk="1" hangingPunct="1"/>
            <a:r>
              <a:rPr lang="en-US"/>
              <a:t>Initialism / Abbreviated Form</a:t>
            </a:r>
          </a:p>
          <a:p>
            <a:pPr lvl="1" eaLnBrk="1" hangingPunct="1"/>
            <a:r>
              <a:rPr lang="en-US"/>
              <a:t>Alternative Linguistic Form of Name</a:t>
            </a:r>
          </a:p>
          <a:p>
            <a:pPr lvl="1" eaLnBrk="1" hangingPunct="1"/>
            <a:r>
              <a:rPr lang="en-US"/>
              <a:t>Other Variant Name</a:t>
            </a:r>
          </a:p>
          <a:p>
            <a:pPr eaLnBrk="1" hangingPunct="1"/>
            <a:endParaRPr lang="en-US"/>
          </a:p>
        </p:txBody>
      </p:sp>
      <p:sp>
        <p:nvSpPr>
          <p:cNvPr id="6" name="Slide Number Placeholder 5"/>
          <p:cNvSpPr>
            <a:spLocks noGrp="1"/>
          </p:cNvSpPr>
          <p:nvPr>
            <p:ph type="sldNum" sz="quarter" idx="12"/>
          </p:nvPr>
        </p:nvSpPr>
        <p:spPr/>
        <p:txBody>
          <a:bodyPr/>
          <a:lstStyle/>
          <a:p>
            <a:pPr>
              <a:defRPr/>
            </a:pPr>
            <a:fld id="{1D65657C-0FAD-4ECA-97D5-93EB80B58E89}" type="slidenum">
              <a:rPr lang="en-US"/>
              <a:pPr>
                <a:defRPr/>
              </a:pPr>
              <a:t>93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Names - Initial Articles (16.2.3.4)</a:t>
            </a:r>
          </a:p>
        </p:txBody>
      </p:sp>
      <p:sp>
        <p:nvSpPr>
          <p:cNvPr id="195586" name="Content Placeholder 2"/>
          <p:cNvSpPr>
            <a:spLocks noGrp="1"/>
          </p:cNvSpPr>
          <p:nvPr>
            <p:ph idx="1"/>
          </p:nvPr>
        </p:nvSpPr>
        <p:spPr>
          <a:xfrm>
            <a:off x="457200" y="1600200"/>
            <a:ext cx="8229600" cy="5105400"/>
          </a:xfrm>
        </p:spPr>
        <p:txBody>
          <a:bodyPr/>
          <a:lstStyle/>
          <a:p>
            <a:pPr eaLnBrk="1" hangingPunct="1"/>
            <a:r>
              <a:rPr lang="en-US" dirty="0"/>
              <a:t>If article kept in the preferred name, record the name without the article as a variant</a:t>
            </a:r>
          </a:p>
          <a:p>
            <a:pPr eaLnBrk="1" hangingPunct="1">
              <a:buFont typeface="Arial" charset="0"/>
              <a:buNone/>
            </a:pPr>
            <a:r>
              <a:rPr lang="en-US" dirty="0"/>
              <a:t>		151	Los Angeles (Calif.)</a:t>
            </a:r>
          </a:p>
          <a:p>
            <a:pPr eaLnBrk="1" hangingPunct="1">
              <a:buFont typeface="Arial" charset="0"/>
              <a:buNone/>
            </a:pPr>
            <a:r>
              <a:rPr lang="en-US" dirty="0"/>
              <a:t>		451	Angeles (Calif.)</a:t>
            </a:r>
          </a:p>
          <a:p>
            <a:pPr eaLnBrk="1" hangingPunct="1"/>
            <a:r>
              <a:rPr lang="en-US" dirty="0"/>
              <a:t>If article omitted from the preferred name, record the name with the article as a variant</a:t>
            </a:r>
          </a:p>
          <a:p>
            <a:pPr eaLnBrk="1" hangingPunct="1">
              <a:buFont typeface="Arial" charset="0"/>
              <a:buNone/>
            </a:pPr>
            <a:r>
              <a:rPr lang="en-US" dirty="0"/>
              <a:t>		151	</a:t>
            </a:r>
            <a:r>
              <a:rPr lang="en-US" dirty="0" err="1"/>
              <a:t>Dalles</a:t>
            </a:r>
            <a:r>
              <a:rPr lang="en-US" dirty="0"/>
              <a:t> (Or.)</a:t>
            </a:r>
          </a:p>
          <a:p>
            <a:pPr eaLnBrk="1" hangingPunct="1">
              <a:buFont typeface="Arial" charset="0"/>
              <a:buNone/>
            </a:pPr>
            <a:r>
              <a:rPr lang="en-US" dirty="0"/>
              <a:t>		451	The </a:t>
            </a:r>
            <a:r>
              <a:rPr lang="en-US" dirty="0" err="1"/>
              <a:t>Dalles</a:t>
            </a:r>
            <a:r>
              <a:rPr lang="en-US" dirty="0"/>
              <a:t> (Or.)</a:t>
            </a:r>
          </a:p>
        </p:txBody>
      </p:sp>
      <p:sp>
        <p:nvSpPr>
          <p:cNvPr id="6" name="Slide Number Placeholder 5"/>
          <p:cNvSpPr>
            <a:spLocks noGrp="1"/>
          </p:cNvSpPr>
          <p:nvPr>
            <p:ph type="sldNum" sz="quarter" idx="12"/>
          </p:nvPr>
        </p:nvSpPr>
        <p:spPr/>
        <p:txBody>
          <a:bodyPr/>
          <a:lstStyle/>
          <a:p>
            <a:pPr>
              <a:defRPr/>
            </a:pPr>
            <a:fld id="{019446B5-AA6C-4E5E-BC25-598EB6B54423}" type="slidenum">
              <a:rPr lang="en-US"/>
              <a:pPr>
                <a:defRPr/>
              </a:pPr>
              <a:t>94</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Names - Expanded Name (16.2.3.5)</a:t>
            </a:r>
          </a:p>
        </p:txBody>
      </p:sp>
      <p:sp>
        <p:nvSpPr>
          <p:cNvPr id="197634" name="Content Placeholder 2"/>
          <p:cNvSpPr>
            <a:spLocks noGrp="1"/>
          </p:cNvSpPr>
          <p:nvPr>
            <p:ph idx="1"/>
          </p:nvPr>
        </p:nvSpPr>
        <p:spPr>
          <a:xfrm>
            <a:off x="152400" y="1600200"/>
            <a:ext cx="8991600" cy="5105400"/>
          </a:xfrm>
        </p:spPr>
        <p:txBody>
          <a:bodyPr/>
          <a:lstStyle/>
          <a:p>
            <a:pPr eaLnBrk="1" hangingPunct="1"/>
            <a:r>
              <a:rPr lang="en-US"/>
              <a:t>If preferred name is or contains an initialism or an abbreviated or shortened form of name, record the </a:t>
            </a:r>
            <a:r>
              <a:rPr lang="en-US">
                <a:solidFill>
                  <a:srgbClr val="FF0000"/>
                </a:solidFill>
              </a:rPr>
              <a:t>expanded form</a:t>
            </a:r>
            <a:r>
              <a:rPr lang="en-US"/>
              <a:t> as a variant</a:t>
            </a:r>
          </a:p>
          <a:p>
            <a:pPr eaLnBrk="1" hangingPunct="1">
              <a:buFont typeface="Arial" charset="0"/>
              <a:buNone/>
            </a:pPr>
            <a:r>
              <a:rPr lang="en-US"/>
              <a:t>	     151	St. John's (N.L.)</a:t>
            </a:r>
          </a:p>
          <a:p>
            <a:pPr eaLnBrk="1" hangingPunct="1">
              <a:buFont typeface="Arial" charset="0"/>
              <a:buNone/>
            </a:pPr>
            <a:r>
              <a:rPr lang="en-US"/>
              <a:t>	     451	Saint John's (N.L.)</a:t>
            </a:r>
          </a:p>
          <a:p>
            <a:pPr eaLnBrk="1" hangingPunct="1">
              <a:buFont typeface="Arial" charset="0"/>
              <a:buNone/>
            </a:pPr>
            <a:endParaRPr lang="en-US"/>
          </a:p>
          <a:p>
            <a:pPr eaLnBrk="1" hangingPunct="1">
              <a:buFont typeface="Arial" charset="0"/>
              <a:buNone/>
            </a:pPr>
            <a:r>
              <a:rPr lang="en-US"/>
              <a:t>	     151	Tribeca (New York, N.Y.)</a:t>
            </a:r>
          </a:p>
          <a:p>
            <a:pPr eaLnBrk="1" hangingPunct="1">
              <a:buFont typeface="Arial" charset="0"/>
              <a:buNone/>
            </a:pPr>
            <a:r>
              <a:rPr lang="en-US"/>
              <a:t>	     451	</a:t>
            </a:r>
            <a:r>
              <a:rPr lang="en-US">
                <a:solidFill>
                  <a:srgbClr val="451BF7"/>
                </a:solidFill>
              </a:rPr>
              <a:t>Tri</a:t>
            </a:r>
            <a:r>
              <a:rPr lang="en-US"/>
              <a:t>angle </a:t>
            </a:r>
            <a:r>
              <a:rPr lang="en-US">
                <a:solidFill>
                  <a:srgbClr val="451BF7"/>
                </a:solidFill>
              </a:rPr>
              <a:t>Be</a:t>
            </a:r>
            <a:r>
              <a:rPr lang="en-US"/>
              <a:t>low </a:t>
            </a:r>
            <a:r>
              <a:rPr lang="en-US">
                <a:solidFill>
                  <a:srgbClr val="451BF7"/>
                </a:solidFill>
              </a:rPr>
              <a:t>Ca</a:t>
            </a:r>
            <a:r>
              <a:rPr lang="en-US"/>
              <a:t>nal (New York, N.Y.)</a:t>
            </a:r>
          </a:p>
        </p:txBody>
      </p:sp>
      <p:sp>
        <p:nvSpPr>
          <p:cNvPr id="6" name="Slide Number Placeholder 5"/>
          <p:cNvSpPr>
            <a:spLocks noGrp="1"/>
          </p:cNvSpPr>
          <p:nvPr>
            <p:ph type="sldNum" sz="quarter" idx="12"/>
          </p:nvPr>
        </p:nvSpPr>
        <p:spPr/>
        <p:txBody>
          <a:bodyPr/>
          <a:lstStyle/>
          <a:p>
            <a:pPr>
              <a:defRPr/>
            </a:pPr>
            <a:fld id="{79FD10AF-779C-478C-AD6A-65A39D7993CA}" type="slidenum">
              <a:rPr lang="en-US"/>
              <a:pPr>
                <a:defRPr/>
              </a:pPr>
              <a:t>95</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Names - </a:t>
            </a:r>
            <a:r>
              <a:rPr lang="en-US" dirty="0" err="1"/>
              <a:t>Initialism</a:t>
            </a:r>
            <a:r>
              <a:rPr lang="en-US" dirty="0"/>
              <a:t>/</a:t>
            </a:r>
            <a:br>
              <a:rPr lang="en-US" dirty="0"/>
            </a:br>
            <a:r>
              <a:rPr lang="en-US" dirty="0"/>
              <a:t>Abbreviated Form (16.2.3.6)</a:t>
            </a:r>
          </a:p>
        </p:txBody>
      </p:sp>
      <p:sp>
        <p:nvSpPr>
          <p:cNvPr id="3" name="Content Placeholder 2"/>
          <p:cNvSpPr>
            <a:spLocks noGrp="1"/>
          </p:cNvSpPr>
          <p:nvPr>
            <p:ph idx="1"/>
          </p:nvPr>
        </p:nvSpPr>
        <p:spPr>
          <a:xfrm>
            <a:off x="152400" y="1600200"/>
            <a:ext cx="8991600" cy="5105400"/>
          </a:xfrm>
        </p:spPr>
        <p:txBody>
          <a:bodyPr rtlCol="0">
            <a:normAutofit lnSpcReduction="10000"/>
          </a:bodyPr>
          <a:lstStyle/>
          <a:p>
            <a:pPr eaLnBrk="1" fontAlgn="auto" hangingPunct="1">
              <a:spcAft>
                <a:spcPts val="0"/>
              </a:spcAft>
              <a:buFont typeface="Arial" pitchFamily="34" charset="0"/>
              <a:buChar char="•"/>
              <a:defRPr/>
            </a:pPr>
            <a:r>
              <a:rPr lang="en-US" dirty="0"/>
              <a:t>If the name chosen as the preferred name of the place is a full form of the name, record an </a:t>
            </a:r>
            <a:r>
              <a:rPr lang="en-US" dirty="0">
                <a:solidFill>
                  <a:srgbClr val="FF0000"/>
                </a:solidFill>
              </a:rPr>
              <a:t>initialism</a:t>
            </a:r>
            <a:r>
              <a:rPr lang="en-US" dirty="0"/>
              <a:t> or abbreviated form of the name as a variant name</a:t>
            </a:r>
          </a:p>
          <a:p>
            <a:pPr eaLnBrk="1" fontAlgn="auto" hangingPunct="1">
              <a:spcAft>
                <a:spcPts val="0"/>
              </a:spcAft>
              <a:buFont typeface="Arial" pitchFamily="34" charset="0"/>
              <a:buNone/>
              <a:defRPr/>
            </a:pPr>
            <a:r>
              <a:rPr lang="en-US" dirty="0"/>
              <a:t>	     151	Prince Edward Island</a:t>
            </a:r>
          </a:p>
          <a:p>
            <a:pPr eaLnBrk="1" fontAlgn="auto" hangingPunct="1">
              <a:spcAft>
                <a:spcPts val="0"/>
              </a:spcAft>
              <a:buFont typeface="Arial" pitchFamily="34" charset="0"/>
              <a:buNone/>
              <a:defRPr/>
            </a:pPr>
            <a:r>
              <a:rPr lang="en-US" dirty="0"/>
              <a:t>	     451	P.E.I.</a:t>
            </a:r>
          </a:p>
          <a:p>
            <a:pPr eaLnBrk="1" fontAlgn="auto" hangingPunct="1">
              <a:spcAft>
                <a:spcPts val="0"/>
              </a:spcAft>
              <a:buFont typeface="Arial" pitchFamily="34" charset="0"/>
              <a:buNone/>
              <a:defRPr/>
            </a:pPr>
            <a:r>
              <a:rPr lang="en-US" dirty="0"/>
              <a:t>	     451	PEI</a:t>
            </a:r>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dirty="0"/>
              <a:t>	     151	South of Market (San Francisco, Calif.)</a:t>
            </a:r>
          </a:p>
          <a:p>
            <a:pPr eaLnBrk="1" fontAlgn="auto" hangingPunct="1">
              <a:spcAft>
                <a:spcPts val="0"/>
              </a:spcAft>
              <a:buFont typeface="Arial" pitchFamily="34" charset="0"/>
              <a:buNone/>
              <a:defRPr/>
            </a:pPr>
            <a:r>
              <a:rPr lang="en-US" dirty="0"/>
              <a:t>	     451	SOMA (San Francisco, Calif.)</a:t>
            </a:r>
          </a:p>
        </p:txBody>
      </p:sp>
      <p:sp>
        <p:nvSpPr>
          <p:cNvPr id="6" name="Slide Number Placeholder 5"/>
          <p:cNvSpPr>
            <a:spLocks noGrp="1"/>
          </p:cNvSpPr>
          <p:nvPr>
            <p:ph type="sldNum" sz="quarter" idx="12"/>
          </p:nvPr>
        </p:nvSpPr>
        <p:spPr/>
        <p:txBody>
          <a:bodyPr/>
          <a:lstStyle/>
          <a:p>
            <a:pPr>
              <a:defRPr/>
            </a:pPr>
            <a:fld id="{B30F2D81-3022-4F00-9B0D-47F7E3FAA77C}" type="slidenum">
              <a:rPr lang="en-US"/>
              <a:pPr>
                <a:defRPr/>
              </a:pPr>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Names - </a:t>
            </a:r>
            <a:r>
              <a:rPr lang="en-US" dirty="0" err="1"/>
              <a:t>Initialism</a:t>
            </a:r>
            <a:r>
              <a:rPr lang="en-US" dirty="0"/>
              <a:t>/ Abbreviated Form (16.2.3.6)</a:t>
            </a:r>
          </a:p>
        </p:txBody>
      </p:sp>
      <p:sp>
        <p:nvSpPr>
          <p:cNvPr id="201730" name="Content Placeholder 2"/>
          <p:cNvSpPr>
            <a:spLocks noGrp="1"/>
          </p:cNvSpPr>
          <p:nvPr>
            <p:ph idx="1"/>
          </p:nvPr>
        </p:nvSpPr>
        <p:spPr>
          <a:xfrm>
            <a:off x="152400" y="1600200"/>
            <a:ext cx="8991600" cy="5029200"/>
          </a:xfrm>
        </p:spPr>
        <p:txBody>
          <a:bodyPr/>
          <a:lstStyle/>
          <a:p>
            <a:pPr eaLnBrk="1" hangingPunct="1">
              <a:lnSpc>
                <a:spcPct val="90000"/>
              </a:lnSpc>
            </a:pPr>
            <a:r>
              <a:rPr lang="en-US" sz="3000"/>
              <a:t>If the name chosen as the preferred name of the place is a full form of the name, record an initialism or </a:t>
            </a:r>
            <a:r>
              <a:rPr lang="en-US" sz="3000">
                <a:solidFill>
                  <a:srgbClr val="FF0000"/>
                </a:solidFill>
              </a:rPr>
              <a:t>abbreviated form </a:t>
            </a:r>
            <a:r>
              <a:rPr lang="en-US" sz="3000"/>
              <a:t>of the name as a variant name</a:t>
            </a:r>
          </a:p>
          <a:p>
            <a:pPr eaLnBrk="1" hangingPunct="1">
              <a:lnSpc>
                <a:spcPct val="90000"/>
              </a:lnSpc>
              <a:buFont typeface="Arial" charset="0"/>
              <a:buNone/>
            </a:pPr>
            <a:r>
              <a:rPr lang="en-US" sz="3000"/>
              <a:t>	     151	Saint Louis (Mo.)</a:t>
            </a:r>
          </a:p>
          <a:p>
            <a:pPr eaLnBrk="1" hangingPunct="1">
              <a:lnSpc>
                <a:spcPct val="90000"/>
              </a:lnSpc>
              <a:spcAft>
                <a:spcPts val="2400"/>
              </a:spcAft>
              <a:buFont typeface="Arial" charset="0"/>
              <a:buNone/>
            </a:pPr>
            <a:r>
              <a:rPr lang="en-US" sz="3000"/>
              <a:t>	     451	St. Louis (Mo.)</a:t>
            </a:r>
          </a:p>
          <a:p>
            <a:pPr eaLnBrk="1" hangingPunct="1">
              <a:lnSpc>
                <a:spcPct val="90000"/>
              </a:lnSpc>
              <a:buFont typeface="Arial" charset="0"/>
              <a:buNone/>
            </a:pPr>
            <a:r>
              <a:rPr lang="en-US" sz="3000"/>
              <a:t>	     151	Mount Airy (Philadelphia, Pa.)</a:t>
            </a:r>
          </a:p>
          <a:p>
            <a:pPr eaLnBrk="1" hangingPunct="1">
              <a:lnSpc>
                <a:spcPct val="90000"/>
              </a:lnSpc>
              <a:spcAft>
                <a:spcPts val="2400"/>
              </a:spcAft>
              <a:buFont typeface="Arial" charset="0"/>
              <a:buNone/>
            </a:pPr>
            <a:r>
              <a:rPr lang="en-US" sz="3000"/>
              <a:t>	     451	Mt. Airy (Philadelphia, Pa.)</a:t>
            </a:r>
          </a:p>
          <a:p>
            <a:pPr eaLnBrk="1" hangingPunct="1">
              <a:lnSpc>
                <a:spcPct val="90000"/>
              </a:lnSpc>
              <a:buFont typeface="Arial" charset="0"/>
              <a:buNone/>
            </a:pPr>
            <a:r>
              <a:rPr lang="en-US" sz="3000"/>
              <a:t>	     151	South Daytona (Fla.)</a:t>
            </a:r>
          </a:p>
          <a:p>
            <a:pPr eaLnBrk="1" hangingPunct="1">
              <a:lnSpc>
                <a:spcPct val="90000"/>
              </a:lnSpc>
              <a:buFont typeface="Arial" charset="0"/>
              <a:buNone/>
            </a:pPr>
            <a:r>
              <a:rPr lang="en-US" sz="3000"/>
              <a:t>	     451	So. Daytona (Fla.)</a:t>
            </a:r>
          </a:p>
        </p:txBody>
      </p:sp>
      <p:sp>
        <p:nvSpPr>
          <p:cNvPr id="6" name="Slide Number Placeholder 5"/>
          <p:cNvSpPr>
            <a:spLocks noGrp="1"/>
          </p:cNvSpPr>
          <p:nvPr>
            <p:ph type="sldNum" sz="quarter" idx="12"/>
          </p:nvPr>
        </p:nvSpPr>
        <p:spPr/>
        <p:txBody>
          <a:bodyPr/>
          <a:lstStyle/>
          <a:p>
            <a:pPr>
              <a:defRPr/>
            </a:pPr>
            <a:fld id="{07B016B3-A42D-4335-95DF-7AA714AA734A}" type="slidenum">
              <a:rPr lang="en-US"/>
              <a:pPr>
                <a:defRPr/>
              </a:pPr>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a:xfrm>
            <a:off x="228600" y="381000"/>
            <a:ext cx="8686800" cy="715963"/>
          </a:xfrm>
        </p:spPr>
        <p:txBody>
          <a:bodyPr/>
          <a:lstStyle/>
          <a:p>
            <a:pPr eaLnBrk="1" hangingPunct="1"/>
            <a:r>
              <a:rPr lang="en-US" sz="3500"/>
              <a:t>Variant Names - Initialism/Abbreviated Form (16.2.3.6)</a:t>
            </a:r>
          </a:p>
        </p:txBody>
      </p:sp>
      <p:sp>
        <p:nvSpPr>
          <p:cNvPr id="203778" name="Content Placeholder 2"/>
          <p:cNvSpPr>
            <a:spLocks noGrp="1"/>
          </p:cNvSpPr>
          <p:nvPr>
            <p:ph idx="1"/>
          </p:nvPr>
        </p:nvSpPr>
        <p:spPr>
          <a:xfrm>
            <a:off x="152400" y="1371600"/>
            <a:ext cx="8991600" cy="5029200"/>
          </a:xfrm>
        </p:spPr>
        <p:txBody>
          <a:bodyPr/>
          <a:lstStyle/>
          <a:p>
            <a:pPr eaLnBrk="1" hangingPunct="1"/>
            <a:r>
              <a:rPr lang="en-US" sz="2800"/>
              <a:t>If the name chosen as the preferred name consists of an initialism, record form with/without full stops as a variant</a:t>
            </a:r>
          </a:p>
          <a:p>
            <a:pPr eaLnBrk="1" hangingPunct="1">
              <a:buFont typeface="Arial" charset="0"/>
              <a:buNone/>
            </a:pPr>
            <a:r>
              <a:rPr lang="en-US" sz="2800"/>
              <a:t>	        151	R.A.F. Kenley (England)</a:t>
            </a:r>
          </a:p>
          <a:p>
            <a:pPr eaLnBrk="1" hangingPunct="1">
              <a:spcAft>
                <a:spcPts val="1200"/>
              </a:spcAft>
              <a:buFont typeface="Arial" charset="0"/>
              <a:buNone/>
            </a:pPr>
            <a:r>
              <a:rPr lang="en-US" sz="2800"/>
              <a:t>	        451	RAF Kenley (England)</a:t>
            </a:r>
          </a:p>
          <a:p>
            <a:pPr eaLnBrk="1" hangingPunct="1"/>
            <a:r>
              <a:rPr lang="en-US" sz="2800"/>
              <a:t>If the full name is chosen as the preferred name, record initials without full stops, as well as with full stops as variant names</a:t>
            </a:r>
          </a:p>
          <a:p>
            <a:pPr lvl="1" eaLnBrk="1" hangingPunct="1">
              <a:buFont typeface="Arial" charset="0"/>
              <a:buNone/>
            </a:pPr>
            <a:r>
              <a:rPr lang="en-US"/>
              <a:t>	   151	Northwest Territories</a:t>
            </a:r>
          </a:p>
          <a:p>
            <a:pPr lvl="1" eaLnBrk="1" hangingPunct="1">
              <a:buFont typeface="Arial" charset="0"/>
              <a:buNone/>
            </a:pPr>
            <a:r>
              <a:rPr lang="en-US"/>
              <a:t>	   451	N.W.T.</a:t>
            </a:r>
          </a:p>
          <a:p>
            <a:pPr lvl="1" eaLnBrk="1" hangingPunct="1">
              <a:buFont typeface="Arial" charset="0"/>
              <a:buNone/>
            </a:pPr>
            <a:r>
              <a:rPr lang="en-US"/>
              <a:t>	   451	NWT</a:t>
            </a:r>
          </a:p>
        </p:txBody>
      </p:sp>
      <p:sp>
        <p:nvSpPr>
          <p:cNvPr id="6" name="Slide Number Placeholder 5"/>
          <p:cNvSpPr>
            <a:spLocks noGrp="1"/>
          </p:cNvSpPr>
          <p:nvPr>
            <p:ph type="sldNum" sz="quarter" idx="12"/>
          </p:nvPr>
        </p:nvSpPr>
        <p:spPr/>
        <p:txBody>
          <a:bodyPr/>
          <a:lstStyle/>
          <a:p>
            <a:pPr>
              <a:defRPr/>
            </a:pPr>
            <a:fld id="{88BE60DE-44D0-4751-9A81-7D5E8D203132}" type="slidenum">
              <a:rPr lang="en-US"/>
              <a:pPr>
                <a:defRPr/>
              </a:pPr>
              <a:t>98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228600" y="457200"/>
            <a:ext cx="8686800" cy="715963"/>
          </a:xfrm>
        </p:spPr>
        <p:txBody>
          <a:bodyPr/>
          <a:lstStyle/>
          <a:p>
            <a:pPr eaLnBrk="1" hangingPunct="1"/>
            <a:r>
              <a:rPr lang="en-US" sz="3500"/>
              <a:t>Variant Names - Alternate Linguistic Form (16.2.3.7)</a:t>
            </a:r>
          </a:p>
        </p:txBody>
      </p:sp>
      <p:sp>
        <p:nvSpPr>
          <p:cNvPr id="3" name="Content Placeholder 2"/>
          <p:cNvSpPr>
            <a:spLocks noGrp="1"/>
          </p:cNvSpPr>
          <p:nvPr>
            <p:ph idx="1"/>
          </p:nvPr>
        </p:nvSpPr>
        <p:spPr>
          <a:xfrm>
            <a:off x="381000" y="1447800"/>
            <a:ext cx="8534400" cy="4876800"/>
          </a:xfrm>
        </p:spPr>
        <p:txBody>
          <a:bodyPr rtlCol="0">
            <a:noAutofit/>
          </a:bodyPr>
          <a:lstStyle/>
          <a:p>
            <a:pPr eaLnBrk="1" fontAlgn="auto" hangingPunct="1">
              <a:spcAft>
                <a:spcPts val="0"/>
              </a:spcAft>
              <a:buFont typeface="Arial" pitchFamily="34" charset="0"/>
              <a:buChar char="•"/>
              <a:defRPr/>
            </a:pPr>
            <a:r>
              <a:rPr lang="en-US" sz="2650" dirty="0"/>
              <a:t>Different Language      		</a:t>
            </a:r>
            <a:r>
              <a:rPr lang="en-US" sz="2650" dirty="0" err="1">
                <a:solidFill>
                  <a:srgbClr val="FF0000"/>
                </a:solidFill>
              </a:rPr>
              <a:t>Suomi</a:t>
            </a:r>
            <a:r>
              <a:rPr lang="en-US" sz="2650" dirty="0">
                <a:solidFill>
                  <a:srgbClr val="FF0000"/>
                </a:solidFill>
              </a:rPr>
              <a:t> / Finland</a:t>
            </a:r>
            <a:endParaRPr lang="en-US" sz="2650" dirty="0"/>
          </a:p>
          <a:p>
            <a:pPr eaLnBrk="1" fontAlgn="auto" hangingPunct="1">
              <a:spcAft>
                <a:spcPts val="0"/>
              </a:spcAft>
              <a:buFont typeface="Arial" pitchFamily="34" charset="0"/>
              <a:buChar char="•"/>
              <a:defRPr/>
            </a:pPr>
            <a:r>
              <a:rPr lang="en-US" sz="2650" dirty="0"/>
              <a:t>Different Script 			</a:t>
            </a:r>
            <a:r>
              <a:rPr lang="az-Cyrl-AZ" sz="2650" dirty="0">
                <a:solidFill>
                  <a:srgbClr val="FF0000"/>
                </a:solidFill>
              </a:rPr>
              <a:t>Србија </a:t>
            </a:r>
            <a:r>
              <a:rPr lang="en-US" sz="2650" dirty="0">
                <a:solidFill>
                  <a:srgbClr val="FF0000"/>
                </a:solidFill>
              </a:rPr>
              <a:t>/ </a:t>
            </a:r>
            <a:r>
              <a:rPr lang="en-US" sz="2650" dirty="0" err="1">
                <a:solidFill>
                  <a:srgbClr val="FF0000"/>
                </a:solidFill>
              </a:rPr>
              <a:t>Srbija</a:t>
            </a:r>
            <a:endParaRPr lang="en-US" sz="2650" dirty="0">
              <a:solidFill>
                <a:srgbClr val="FF0000"/>
              </a:solidFill>
            </a:endParaRPr>
          </a:p>
          <a:p>
            <a:pPr eaLnBrk="1" fontAlgn="auto" hangingPunct="1">
              <a:spcAft>
                <a:spcPts val="0"/>
              </a:spcAft>
              <a:buFont typeface="Arial" pitchFamily="34" charset="0"/>
              <a:buChar char="•"/>
              <a:defRPr/>
            </a:pPr>
            <a:r>
              <a:rPr lang="en-US" sz="2650" dirty="0"/>
              <a:t>Different Spelling			</a:t>
            </a:r>
            <a:r>
              <a:rPr lang="en-US" sz="2650" dirty="0">
                <a:solidFill>
                  <a:srgbClr val="FF0000"/>
                </a:solidFill>
              </a:rPr>
              <a:t>Rumania / Romania</a:t>
            </a:r>
            <a:endParaRPr lang="en-US" sz="2650" dirty="0"/>
          </a:p>
          <a:p>
            <a:pPr eaLnBrk="1" fontAlgn="auto" hangingPunct="1">
              <a:spcAft>
                <a:spcPts val="0"/>
              </a:spcAft>
              <a:buFont typeface="Arial" pitchFamily="34" charset="0"/>
              <a:buChar char="•"/>
              <a:defRPr/>
            </a:pPr>
            <a:r>
              <a:rPr lang="en-US" sz="2650" dirty="0"/>
              <a:t>Different Transliteration		</a:t>
            </a:r>
            <a:r>
              <a:rPr lang="en-US" sz="2650" dirty="0">
                <a:solidFill>
                  <a:srgbClr val="FF0000"/>
                </a:solidFill>
              </a:rPr>
              <a:t>Aqaba / </a:t>
            </a:r>
            <a:r>
              <a:rPr lang="en-US" sz="2650" dirty="0" err="1">
                <a:solidFill>
                  <a:srgbClr val="FF0000"/>
                </a:solidFill>
              </a:rPr>
              <a:t>Akaba</a:t>
            </a:r>
            <a:r>
              <a:rPr lang="en-US" sz="2650" dirty="0">
                <a:solidFill>
                  <a:srgbClr val="FF0000"/>
                </a:solidFill>
              </a:rPr>
              <a:t> / </a:t>
            </a:r>
            <a:r>
              <a:rPr lang="en-US" sz="2650" dirty="0" err="1">
                <a:solidFill>
                  <a:srgbClr val="FF0000"/>
                </a:solidFill>
              </a:rPr>
              <a:t>ʿAqabah</a:t>
            </a:r>
            <a:endParaRPr lang="en-US" sz="2650" dirty="0">
              <a:solidFill>
                <a:srgbClr val="FF0000"/>
              </a:solidFill>
            </a:endParaRPr>
          </a:p>
          <a:p>
            <a:pPr eaLnBrk="1" fontAlgn="auto" hangingPunct="1">
              <a:spcAft>
                <a:spcPts val="0"/>
              </a:spcAft>
              <a:buFont typeface="Arial" pitchFamily="34" charset="0"/>
              <a:buChar char="•"/>
              <a:defRPr/>
            </a:pPr>
            <a:r>
              <a:rPr lang="en-US" sz="2650" dirty="0"/>
              <a:t>Different Representation of Numbers (Words vs. Numerals)	   			</a:t>
            </a:r>
            <a:r>
              <a:rPr lang="en-US" sz="2650" dirty="0">
                <a:solidFill>
                  <a:srgbClr val="FF0000"/>
                </a:solidFill>
              </a:rPr>
              <a:t>9th Ward / Ninth Ward </a:t>
            </a:r>
          </a:p>
          <a:p>
            <a:pPr eaLnBrk="1" fontAlgn="auto" hangingPunct="1">
              <a:spcAft>
                <a:spcPts val="1800"/>
              </a:spcAft>
              <a:buFont typeface="Arial" pitchFamily="34" charset="0"/>
              <a:buNone/>
              <a:defRPr/>
            </a:pPr>
            <a:r>
              <a:rPr lang="en-US" sz="2650" dirty="0"/>
              <a:t>						</a:t>
            </a:r>
            <a:r>
              <a:rPr lang="en-US" sz="2650" dirty="0" err="1">
                <a:solidFill>
                  <a:srgbClr val="FF0000"/>
                </a:solidFill>
              </a:rPr>
              <a:t>Zweiter</a:t>
            </a:r>
            <a:r>
              <a:rPr lang="en-US" sz="2650" dirty="0">
                <a:solidFill>
                  <a:srgbClr val="FF0000"/>
                </a:solidFill>
              </a:rPr>
              <a:t> </a:t>
            </a:r>
            <a:r>
              <a:rPr lang="en-US" sz="2650" dirty="0" err="1">
                <a:solidFill>
                  <a:srgbClr val="FF0000"/>
                </a:solidFill>
              </a:rPr>
              <a:t>Bezirk</a:t>
            </a:r>
            <a:r>
              <a:rPr lang="en-US" sz="2650" dirty="0">
                <a:solidFill>
                  <a:srgbClr val="FF0000"/>
                </a:solidFill>
              </a:rPr>
              <a:t> / 2. </a:t>
            </a:r>
            <a:r>
              <a:rPr lang="en-US" sz="2650" dirty="0" err="1">
                <a:solidFill>
                  <a:srgbClr val="FF0000"/>
                </a:solidFill>
              </a:rPr>
              <a:t>Bezirk</a:t>
            </a:r>
            <a:r>
              <a:rPr lang="en-US" sz="2650" dirty="0"/>
              <a:t>	</a:t>
            </a:r>
          </a:p>
          <a:p>
            <a:pPr eaLnBrk="1" fontAlgn="auto" hangingPunct="1">
              <a:spcAft>
                <a:spcPts val="0"/>
              </a:spcAft>
              <a:buFont typeface="Arial" pitchFamily="34" charset="0"/>
              <a:buNone/>
              <a:defRPr/>
            </a:pPr>
            <a:r>
              <a:rPr lang="ja-JP" altLang="en-US" sz="2800"/>
              <a:t>日本       </a:t>
            </a:r>
            <a:r>
              <a:rPr lang="ar-AE" sz="2800" b="1" dirty="0"/>
              <a:t>اليابان</a:t>
            </a:r>
            <a:r>
              <a:rPr lang="en-US" sz="2800" b="1" dirty="0"/>
              <a:t>       </a:t>
            </a:r>
            <a:r>
              <a:rPr lang="az-Cyrl-AZ" sz="2800" b="1" dirty="0"/>
              <a:t>Япония</a:t>
            </a:r>
            <a:r>
              <a:rPr lang="en-US" sz="2800" b="1" dirty="0"/>
              <a:t>      </a:t>
            </a:r>
            <a:r>
              <a:rPr lang="el-GR" sz="2800" b="1" dirty="0"/>
              <a:t>Ιαπωνία</a:t>
            </a:r>
            <a:r>
              <a:rPr lang="en-US" sz="2800" b="1" dirty="0"/>
              <a:t>      </a:t>
            </a:r>
            <a:r>
              <a:rPr lang="ko-KR" altLang="en-US" sz="2800" b="1" dirty="0"/>
              <a:t>일본       </a:t>
            </a:r>
            <a:r>
              <a:rPr lang="he-IL" sz="2800" b="1" dirty="0"/>
              <a:t>יפן</a:t>
            </a:r>
            <a:endParaRPr lang="az-Cyrl-AZ" sz="2800" b="1" dirty="0"/>
          </a:p>
          <a:p>
            <a:pPr eaLnBrk="1" fontAlgn="auto" hangingPunct="1">
              <a:spcAft>
                <a:spcPts val="0"/>
              </a:spcAft>
              <a:buFont typeface="Arial" pitchFamily="34" charset="0"/>
              <a:buNone/>
              <a:defRPr/>
            </a:pPr>
            <a:r>
              <a:rPr lang="en-US" sz="2800" b="1" dirty="0"/>
              <a:t>              </a:t>
            </a:r>
            <a:r>
              <a:rPr lang="be-BY" sz="2800" b="1" dirty="0"/>
              <a:t>Японія</a:t>
            </a:r>
            <a:r>
              <a:rPr lang="en-US" sz="2800" b="1" dirty="0"/>
              <a:t>         </a:t>
            </a:r>
            <a:r>
              <a:rPr lang="fa-IR" sz="2800" b="1" dirty="0"/>
              <a:t>ژاپن</a:t>
            </a:r>
            <a:r>
              <a:rPr lang="en-US" sz="2800" b="1" dirty="0"/>
              <a:t>       </a:t>
            </a:r>
            <a:r>
              <a:rPr lang="ja-JP" altLang="en-US" sz="2800"/>
              <a:t>日本國  </a:t>
            </a:r>
            <a:r>
              <a:rPr lang="en-US" sz="2800" b="1" dirty="0"/>
              <a:t>    </a:t>
            </a:r>
            <a:r>
              <a:rPr lang="mk-MK" sz="2800" b="1" dirty="0"/>
              <a:t>Јапонија</a:t>
            </a:r>
            <a:endParaRPr lang="en-US" sz="2800" b="1" dirty="0"/>
          </a:p>
          <a:p>
            <a:pPr eaLnBrk="1" fontAlgn="auto" hangingPunct="1">
              <a:spcAft>
                <a:spcPts val="0"/>
              </a:spcAft>
              <a:buFont typeface="Arial" pitchFamily="34" charset="0"/>
              <a:buNone/>
              <a:defRPr/>
            </a:pPr>
            <a:r>
              <a:rPr lang="en-US" sz="2800" b="1" dirty="0"/>
              <a:t>      </a:t>
            </a:r>
            <a:r>
              <a:rPr lang="ar-AE" sz="2800" b="1" dirty="0"/>
              <a:t>جاپان</a:t>
            </a:r>
            <a:r>
              <a:rPr lang="en-US" sz="2800" b="1" dirty="0"/>
              <a:t>      </a:t>
            </a:r>
            <a:r>
              <a:rPr lang="sr-Latn-CS" sz="2800" b="1" dirty="0"/>
              <a:t>Јапан</a:t>
            </a:r>
            <a:r>
              <a:rPr lang="en-US" sz="2800" b="1" dirty="0"/>
              <a:t>       </a:t>
            </a:r>
            <a:r>
              <a:rPr lang="yi-Hebr" sz="2800" b="1" dirty="0"/>
              <a:t>יאפאן</a:t>
            </a:r>
            <a:r>
              <a:rPr lang="en-US" sz="2800" b="1" dirty="0"/>
              <a:t>     </a:t>
            </a:r>
            <a:r>
              <a:rPr lang="ar-AE" sz="2800" b="1" dirty="0"/>
              <a:t>ياپونىيە</a:t>
            </a:r>
            <a:r>
              <a:rPr lang="en-US" sz="2800" b="1" dirty="0"/>
              <a:t>     </a:t>
            </a:r>
            <a:r>
              <a:rPr lang="en-US" sz="2800" b="1" dirty="0" err="1"/>
              <a:t>Япунмастор</a:t>
            </a:r>
            <a:endParaRPr lang="en-US" sz="2800" b="1" dirty="0"/>
          </a:p>
          <a:p>
            <a:pPr eaLnBrk="1" fontAlgn="auto" hangingPunct="1">
              <a:spcAft>
                <a:spcPts val="0"/>
              </a:spcAft>
              <a:buFont typeface="Arial" pitchFamily="34" charset="0"/>
              <a:buNone/>
              <a:defRPr/>
            </a:pPr>
            <a:endParaRPr lang="ar-AE" sz="2800" b="1" dirty="0"/>
          </a:p>
          <a:p>
            <a:pPr eaLnBrk="1" fontAlgn="auto" hangingPunct="1">
              <a:spcAft>
                <a:spcPts val="0"/>
              </a:spcAft>
              <a:buFont typeface="Arial" pitchFamily="34" charset="0"/>
              <a:buNone/>
              <a:defRPr/>
            </a:pPr>
            <a:endParaRPr lang="yi-Hebr" sz="2800" b="1" dirty="0"/>
          </a:p>
          <a:p>
            <a:pPr eaLnBrk="1" fontAlgn="auto" hangingPunct="1">
              <a:spcAft>
                <a:spcPts val="0"/>
              </a:spcAft>
              <a:buFont typeface="Arial" pitchFamily="34" charset="0"/>
              <a:buNone/>
              <a:defRPr/>
            </a:pPr>
            <a:endParaRPr lang="sr-Latn-CS" sz="2800" b="1" dirty="0"/>
          </a:p>
          <a:p>
            <a:pPr eaLnBrk="1" fontAlgn="auto" hangingPunct="1">
              <a:spcAft>
                <a:spcPts val="0"/>
              </a:spcAft>
              <a:buFont typeface="Arial" pitchFamily="34" charset="0"/>
              <a:buNone/>
              <a:defRPr/>
            </a:pPr>
            <a:endParaRPr lang="mk-MK" sz="2800" b="1" dirty="0"/>
          </a:p>
          <a:p>
            <a:pPr eaLnBrk="1" fontAlgn="auto" hangingPunct="1">
              <a:spcAft>
                <a:spcPts val="0"/>
              </a:spcAft>
              <a:buFont typeface="Arial" pitchFamily="34" charset="0"/>
              <a:buNone/>
              <a:defRPr/>
            </a:pPr>
            <a:endParaRPr lang="fa-IR" sz="2800" b="1" dirty="0"/>
          </a:p>
          <a:p>
            <a:pPr eaLnBrk="1" fontAlgn="auto" hangingPunct="1">
              <a:spcAft>
                <a:spcPts val="0"/>
              </a:spcAft>
              <a:buFont typeface="Arial" pitchFamily="34" charset="0"/>
              <a:buNone/>
              <a:defRPr/>
            </a:pPr>
            <a:endParaRPr lang="be-BY" sz="2800" b="1" dirty="0"/>
          </a:p>
          <a:p>
            <a:pPr eaLnBrk="1" fontAlgn="auto" hangingPunct="1">
              <a:spcAft>
                <a:spcPts val="0"/>
              </a:spcAft>
              <a:buFont typeface="Arial" pitchFamily="34" charset="0"/>
              <a:buNone/>
              <a:defRPr/>
            </a:pPr>
            <a:endParaRPr lang="ar-AE" sz="2800" b="1" dirty="0"/>
          </a:p>
          <a:p>
            <a:pPr eaLnBrk="1" fontAlgn="auto" hangingPunct="1">
              <a:spcAft>
                <a:spcPts val="0"/>
              </a:spcAft>
              <a:buFont typeface="Arial" pitchFamily="34" charset="0"/>
              <a:buNone/>
              <a:defRPr/>
            </a:pPr>
            <a:endParaRPr lang="en-US" sz="2650" dirty="0"/>
          </a:p>
        </p:txBody>
      </p:sp>
      <p:sp>
        <p:nvSpPr>
          <p:cNvPr id="6" name="Slide Number Placeholder 5"/>
          <p:cNvSpPr>
            <a:spLocks noGrp="1"/>
          </p:cNvSpPr>
          <p:nvPr>
            <p:ph type="sldNum" sz="quarter" idx="12"/>
          </p:nvPr>
        </p:nvSpPr>
        <p:spPr/>
        <p:txBody>
          <a:bodyPr/>
          <a:lstStyle/>
          <a:p>
            <a:pPr>
              <a:defRPr/>
            </a:pPr>
            <a:fld id="{C7276BDE-249B-4BA4-9E6B-35C44D4CA4E9}" type="slidenum">
              <a:rPr lang="en-US"/>
              <a:pPr>
                <a:defRPr/>
              </a:pPr>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3" name="Picture 1" descr="ScreenShot556.bmp"/>
          <p:cNvPicPr>
            <a:picLocks noChangeAspect="1"/>
          </p:cNvPicPr>
          <p:nvPr/>
        </p:nvPicPr>
        <p:blipFill>
          <a:blip r:embed="rId3"/>
          <a:srcRect/>
          <a:stretch>
            <a:fillRect/>
          </a:stretch>
        </p:blipFill>
        <p:spPr bwMode="auto">
          <a:xfrm>
            <a:off x="141288" y="0"/>
            <a:ext cx="8861425" cy="6858000"/>
          </a:xfrm>
          <a:prstGeom prst="rect">
            <a:avLst/>
          </a:prstGeom>
          <a:noFill/>
          <a:ln w="9525">
            <a:noFill/>
            <a:miter lim="800000"/>
            <a:headEnd/>
            <a:tailEnd/>
          </a:ln>
        </p:spPr>
      </p:pic>
      <p:sp>
        <p:nvSpPr>
          <p:cNvPr id="3" name="Oval 2"/>
          <p:cNvSpPr/>
          <p:nvPr/>
        </p:nvSpPr>
        <p:spPr>
          <a:xfrm>
            <a:off x="3352800" y="8382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7875" name="TextBox 4"/>
          <p:cNvSpPr txBox="1">
            <a:spLocks noChangeArrowheads="1"/>
          </p:cNvSpPr>
          <p:nvPr/>
        </p:nvSpPr>
        <p:spPr bwMode="auto">
          <a:xfrm>
            <a:off x="4267200" y="3886200"/>
            <a:ext cx="3048000" cy="2308225"/>
          </a:xfrm>
          <a:prstGeom prst="rect">
            <a:avLst/>
          </a:prstGeom>
          <a:solidFill>
            <a:schemeClr val="bg1"/>
          </a:solidFill>
          <a:ln w="31750">
            <a:solidFill>
              <a:srgbClr val="FF0000"/>
            </a:solidFill>
            <a:miter lim="800000"/>
            <a:headEnd/>
            <a:tailEnd/>
          </a:ln>
        </p:spPr>
        <p:txBody>
          <a:bodyPr>
            <a:spAutoFit/>
          </a:bodyPr>
          <a:lstStyle/>
          <a:p>
            <a:r>
              <a:rPr lang="en-US" b="1">
                <a:solidFill>
                  <a:srgbClr val="FF0000"/>
                </a:solidFill>
                <a:latin typeface="Calibri" pitchFamily="34" charset="0"/>
              </a:rPr>
              <a:t>LC Guidelines Supplement to MARC 21 Authority Format:  008/29: use code “b” in all NARs with non-Latin script references. Also assure that 667 note “Non-Latin script reference(s) not evaluated” is also present.</a:t>
            </a:r>
          </a:p>
        </p:txBody>
      </p:sp>
      <p:sp>
        <p:nvSpPr>
          <p:cNvPr id="8" name="Slide Number Placeholder 7"/>
          <p:cNvSpPr>
            <a:spLocks noGrp="1"/>
          </p:cNvSpPr>
          <p:nvPr>
            <p:ph type="sldNum" sz="quarter" idx="12"/>
          </p:nvPr>
        </p:nvSpPr>
        <p:spPr/>
        <p:txBody>
          <a:bodyPr/>
          <a:lstStyle/>
          <a:p>
            <a:pPr>
              <a:defRPr/>
            </a:pPr>
            <a:fld id="{C3DD90CB-9FDE-4264-818D-C2FE7E316ECA}" type="slidenum">
              <a:rPr lang="en-US"/>
              <a:pPr>
                <a:defRPr/>
              </a:pPr>
              <a:t>100</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1" descr="ScreenShot557.bmp"/>
          <p:cNvPicPr>
            <a:picLocks noChangeAspect="1"/>
          </p:cNvPicPr>
          <p:nvPr/>
        </p:nvPicPr>
        <p:blipFill>
          <a:blip r:embed="rId3"/>
          <a:srcRect/>
          <a:stretch>
            <a:fillRect/>
          </a:stretch>
        </p:blipFill>
        <p:spPr bwMode="auto">
          <a:xfrm>
            <a:off x="133350" y="0"/>
            <a:ext cx="8877300" cy="6858000"/>
          </a:xfrm>
          <a:prstGeom prst="rect">
            <a:avLst/>
          </a:prstGeom>
          <a:noFill/>
          <a:ln w="9525">
            <a:noFill/>
            <a:miter lim="800000"/>
            <a:headEnd/>
            <a:tailEnd/>
          </a:ln>
        </p:spPr>
      </p:pic>
      <p:sp>
        <p:nvSpPr>
          <p:cNvPr id="3" name="Oval 2"/>
          <p:cNvSpPr/>
          <p:nvPr/>
        </p:nvSpPr>
        <p:spPr>
          <a:xfrm>
            <a:off x="304800" y="6400800"/>
            <a:ext cx="4038600" cy="457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9923" name="TextBox 3"/>
          <p:cNvSpPr txBox="1">
            <a:spLocks noChangeArrowheads="1"/>
          </p:cNvSpPr>
          <p:nvPr/>
        </p:nvSpPr>
        <p:spPr bwMode="auto">
          <a:xfrm>
            <a:off x="3810000" y="1219200"/>
            <a:ext cx="3048000" cy="2308225"/>
          </a:xfrm>
          <a:prstGeom prst="rect">
            <a:avLst/>
          </a:prstGeom>
          <a:solidFill>
            <a:schemeClr val="bg1"/>
          </a:solidFill>
          <a:ln w="31750">
            <a:solidFill>
              <a:srgbClr val="FF0000"/>
            </a:solidFill>
            <a:miter lim="800000"/>
            <a:headEnd/>
            <a:tailEnd/>
          </a:ln>
        </p:spPr>
        <p:txBody>
          <a:bodyPr>
            <a:spAutoFit/>
          </a:bodyPr>
          <a:lstStyle/>
          <a:p>
            <a:r>
              <a:rPr lang="en-US" b="1">
                <a:solidFill>
                  <a:srgbClr val="FF0000"/>
                </a:solidFill>
                <a:latin typeface="Calibri" pitchFamily="34" charset="0"/>
              </a:rPr>
              <a:t>LC Guidelines Supplement to MARC 21 Authority Format:  008/29: use code “b” in all NARs with non-Latin script references. Also assure that 667 note “Non-Latin script reference(s) not evaluated” is also present.</a:t>
            </a:r>
          </a:p>
        </p:txBody>
      </p:sp>
      <p:sp>
        <p:nvSpPr>
          <p:cNvPr id="7" name="Slide Number Placeholder 6"/>
          <p:cNvSpPr>
            <a:spLocks noGrp="1"/>
          </p:cNvSpPr>
          <p:nvPr>
            <p:ph type="sldNum" sz="quarter" idx="12"/>
          </p:nvPr>
        </p:nvSpPr>
        <p:spPr/>
        <p:txBody>
          <a:bodyPr/>
          <a:lstStyle/>
          <a:p>
            <a:pPr>
              <a:defRPr/>
            </a:pPr>
            <a:fld id="{16357C0F-F893-4887-9A0D-55F1154D8421}" type="slidenum">
              <a:rPr lang="en-US"/>
              <a:pPr>
                <a:defRPr/>
              </a:pPr>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457200"/>
            <a:ext cx="8686800" cy="715963"/>
          </a:xfrm>
        </p:spPr>
        <p:txBody>
          <a:bodyPr/>
          <a:lstStyle/>
          <a:p>
            <a:pPr eaLnBrk="1" hangingPunct="1"/>
            <a:r>
              <a:rPr lang="en-US" sz="3500"/>
              <a:t>Variant Names - Other Forms (16.2.3.8)</a:t>
            </a:r>
          </a:p>
        </p:txBody>
      </p:sp>
      <p:sp>
        <p:nvSpPr>
          <p:cNvPr id="3" name="Content Placeholder 2"/>
          <p:cNvSpPr>
            <a:spLocks noGrp="1"/>
          </p:cNvSpPr>
          <p:nvPr>
            <p:ph idx="1"/>
          </p:nvPr>
        </p:nvSpPr>
        <p:spPr>
          <a:xfrm>
            <a:off x="457200" y="1676400"/>
            <a:ext cx="8382000" cy="4876800"/>
          </a:xfrm>
        </p:spPr>
        <p:txBody>
          <a:bodyPr rtlCol="0">
            <a:noAutofit/>
          </a:bodyPr>
          <a:lstStyle/>
          <a:p>
            <a:pPr eaLnBrk="1" fontAlgn="auto" hangingPunct="1">
              <a:spcAft>
                <a:spcPts val="0"/>
              </a:spcAft>
              <a:buFont typeface="Arial" pitchFamily="34" charset="0"/>
              <a:buChar char="•"/>
              <a:defRPr/>
            </a:pPr>
            <a:r>
              <a:rPr lang="en-US" sz="3000" dirty="0">
                <a:solidFill>
                  <a:srgbClr val="451BF7"/>
                </a:solidFill>
              </a:rPr>
              <a:t>Different Names</a:t>
            </a:r>
          </a:p>
          <a:p>
            <a:pPr eaLnBrk="1" fontAlgn="auto" hangingPunct="1">
              <a:spcAft>
                <a:spcPts val="0"/>
              </a:spcAft>
              <a:buFont typeface="Arial" pitchFamily="34" charset="0"/>
              <a:buChar char="•"/>
              <a:defRPr/>
            </a:pPr>
            <a:r>
              <a:rPr lang="en-US" sz="3000" dirty="0">
                <a:solidFill>
                  <a:schemeClr val="accent6">
                    <a:lumMod val="50000"/>
                  </a:schemeClr>
                </a:solidFill>
              </a:rPr>
              <a:t>Place within City as Subdivision of Authorized Access Point for the City</a:t>
            </a:r>
          </a:p>
          <a:p>
            <a:pPr eaLnBrk="1" fontAlgn="auto" hangingPunct="1">
              <a:spcAft>
                <a:spcPts val="0"/>
              </a:spcAft>
              <a:buFont typeface="Arial" pitchFamily="34" charset="0"/>
              <a:buNone/>
              <a:defRPr/>
            </a:pPr>
            <a:endParaRPr lang="en-US" sz="3000" dirty="0"/>
          </a:p>
          <a:p>
            <a:pPr eaLnBrk="1" fontAlgn="auto" hangingPunct="1">
              <a:spcAft>
                <a:spcPts val="0"/>
              </a:spcAft>
              <a:buFont typeface="Arial" pitchFamily="34" charset="0"/>
              <a:buNone/>
              <a:defRPr/>
            </a:pPr>
            <a:r>
              <a:rPr lang="en-US" sz="3000" dirty="0"/>
              <a:t>		151 	   Garment District (New York, N.Y.)</a:t>
            </a:r>
          </a:p>
          <a:p>
            <a:pPr eaLnBrk="1" fontAlgn="auto" hangingPunct="1">
              <a:spcAft>
                <a:spcPts val="0"/>
              </a:spcAft>
              <a:buFont typeface="Arial" pitchFamily="34" charset="0"/>
              <a:buNone/>
              <a:defRPr/>
            </a:pPr>
            <a:r>
              <a:rPr lang="en-US" sz="3000" dirty="0"/>
              <a:t>		</a:t>
            </a:r>
            <a:r>
              <a:rPr lang="en-US" sz="3000" dirty="0">
                <a:solidFill>
                  <a:srgbClr val="451BF7"/>
                </a:solidFill>
              </a:rPr>
              <a:t>451 	   Fashion District (New York, N.Y.)</a:t>
            </a:r>
          </a:p>
          <a:p>
            <a:pPr eaLnBrk="1" fontAlgn="auto" hangingPunct="1">
              <a:spcAft>
                <a:spcPts val="0"/>
              </a:spcAft>
              <a:buFont typeface="Arial" pitchFamily="34" charset="0"/>
              <a:buNone/>
              <a:defRPr/>
            </a:pPr>
            <a:r>
              <a:rPr lang="en-US" sz="3000" dirty="0">
                <a:solidFill>
                  <a:srgbClr val="451BF7"/>
                </a:solidFill>
              </a:rPr>
              <a:t>		451 	   Garment Center (New York, N.Y.)</a:t>
            </a:r>
          </a:p>
          <a:p>
            <a:pPr eaLnBrk="1" fontAlgn="auto" hangingPunct="1">
              <a:spcAft>
                <a:spcPts val="0"/>
              </a:spcAft>
              <a:buFont typeface="Arial" pitchFamily="34" charset="0"/>
              <a:buNone/>
              <a:defRPr/>
            </a:pPr>
            <a:r>
              <a:rPr lang="en-US" sz="3000" dirty="0"/>
              <a:t>		</a:t>
            </a:r>
            <a:r>
              <a:rPr lang="en-US" sz="3000" dirty="0">
                <a:solidFill>
                  <a:schemeClr val="accent6">
                    <a:lumMod val="50000"/>
                  </a:schemeClr>
                </a:solidFill>
              </a:rPr>
              <a:t>410 1_  New York (N.Y.). $b Garment District</a:t>
            </a:r>
          </a:p>
          <a:p>
            <a:pPr eaLnBrk="1" fontAlgn="auto" hangingPunct="1">
              <a:spcAft>
                <a:spcPts val="0"/>
              </a:spcAft>
              <a:buFont typeface="Arial" pitchFamily="34" charset="0"/>
              <a:buNone/>
              <a:defRPr/>
            </a:pPr>
            <a:r>
              <a:rPr lang="en-US" sz="3000" dirty="0"/>
              <a:t>	</a:t>
            </a:r>
            <a:endParaRPr lang="en-US" sz="2200" dirty="0"/>
          </a:p>
          <a:p>
            <a:pPr eaLnBrk="1" fontAlgn="auto" hangingPunct="1">
              <a:spcAft>
                <a:spcPts val="0"/>
              </a:spcAft>
              <a:buFont typeface="Arial" pitchFamily="34" charset="0"/>
              <a:buChar char="•"/>
              <a:defRPr/>
            </a:pPr>
            <a:endParaRPr lang="en-US" sz="2650" dirty="0"/>
          </a:p>
        </p:txBody>
      </p:sp>
      <p:sp>
        <p:nvSpPr>
          <p:cNvPr id="6" name="Slide Number Placeholder 5"/>
          <p:cNvSpPr>
            <a:spLocks noGrp="1"/>
          </p:cNvSpPr>
          <p:nvPr>
            <p:ph type="sldNum" sz="quarter" idx="12"/>
          </p:nvPr>
        </p:nvSpPr>
        <p:spPr/>
        <p:txBody>
          <a:bodyPr/>
          <a:lstStyle/>
          <a:p>
            <a:pPr>
              <a:defRPr/>
            </a:pPr>
            <a:fld id="{C40356C7-1367-49BE-813F-3B80657F4253}" type="slidenum">
              <a:rPr lang="en-US"/>
              <a:pPr>
                <a:defRPr/>
              </a:pPr>
              <a:t>102</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7" name="Picture 7" descr="ScreenShot642.bmp"/>
          <p:cNvPicPr>
            <a:picLocks noChangeAspect="1"/>
          </p:cNvPicPr>
          <p:nvPr/>
        </p:nvPicPr>
        <p:blipFill>
          <a:blip r:embed="rId3"/>
          <a:srcRect/>
          <a:stretch>
            <a:fillRect/>
          </a:stretch>
        </p:blipFill>
        <p:spPr bwMode="auto">
          <a:xfrm>
            <a:off x="0" y="104775"/>
            <a:ext cx="9144000" cy="6648450"/>
          </a:xfrm>
          <a:prstGeom prst="rect">
            <a:avLst/>
          </a:prstGeom>
          <a:noFill/>
          <a:ln w="9525">
            <a:noFill/>
            <a:miter lim="800000"/>
            <a:headEnd/>
            <a:tailEnd/>
          </a:ln>
        </p:spPr>
      </p:pic>
      <p:pic>
        <p:nvPicPr>
          <p:cNvPr id="214018" name="Picture 2"/>
          <p:cNvPicPr>
            <a:picLocks noChangeAspect="1" noChangeArrowheads="1"/>
          </p:cNvPicPr>
          <p:nvPr/>
        </p:nvPicPr>
        <p:blipFill>
          <a:blip r:embed="rId4"/>
          <a:srcRect/>
          <a:stretch>
            <a:fillRect/>
          </a:stretch>
        </p:blipFill>
        <p:spPr bwMode="auto">
          <a:xfrm>
            <a:off x="8174038" y="165100"/>
            <a:ext cx="914400" cy="228600"/>
          </a:xfrm>
          <a:prstGeom prst="rect">
            <a:avLst/>
          </a:prstGeom>
          <a:noFill/>
          <a:ln w="9525">
            <a:noFill/>
            <a:miter lim="800000"/>
            <a:headEnd/>
            <a:tailEnd/>
          </a:ln>
        </p:spPr>
      </p:pic>
      <p:sp>
        <p:nvSpPr>
          <p:cNvPr id="214019" name="TextBox 8"/>
          <p:cNvSpPr txBox="1">
            <a:spLocks noChangeArrowheads="1"/>
          </p:cNvSpPr>
          <p:nvPr/>
        </p:nvSpPr>
        <p:spPr bwMode="auto">
          <a:xfrm>
            <a:off x="4419600" y="1600200"/>
            <a:ext cx="3733800" cy="923925"/>
          </a:xfrm>
          <a:prstGeom prst="rect">
            <a:avLst/>
          </a:prstGeom>
          <a:solidFill>
            <a:schemeClr val="bg1"/>
          </a:solidFill>
          <a:ln w="25400">
            <a:solidFill>
              <a:srgbClr val="FF0000"/>
            </a:solidFill>
            <a:miter lim="800000"/>
            <a:headEnd/>
            <a:tailEnd/>
          </a:ln>
        </p:spPr>
        <p:txBody>
          <a:bodyPr>
            <a:spAutoFit/>
          </a:bodyPr>
          <a:lstStyle/>
          <a:p>
            <a:r>
              <a:rPr lang="en-US">
                <a:solidFill>
                  <a:srgbClr val="FF0000"/>
                </a:solidFill>
                <a:latin typeface="Calibri" pitchFamily="34" charset="0"/>
              </a:rPr>
              <a:t>Other variant name: place within city as a subdivision of a larger place within city</a:t>
            </a:r>
          </a:p>
        </p:txBody>
      </p:sp>
      <p:cxnSp>
        <p:nvCxnSpPr>
          <p:cNvPr id="10" name="Straight Arrow Connector 9"/>
          <p:cNvCxnSpPr/>
          <p:nvPr/>
        </p:nvCxnSpPr>
        <p:spPr>
          <a:xfrm flipH="1">
            <a:off x="3810000" y="2514600"/>
            <a:ext cx="6096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pPr>
              <a:defRPr/>
            </a:pPr>
            <a:fld id="{C325A909-829F-4AB8-B7B9-A44333DA0B79}" type="slidenum">
              <a:rPr lang="en-US"/>
              <a:pPr>
                <a:defRPr/>
              </a:pPr>
              <a:t>103</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17" descr="ScreenShot647.bmp"/>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16067" name="TextBox 18"/>
          <p:cNvSpPr txBox="1">
            <a:spLocks noChangeArrowheads="1"/>
          </p:cNvSpPr>
          <p:nvPr/>
        </p:nvSpPr>
        <p:spPr bwMode="auto">
          <a:xfrm>
            <a:off x="5403850" y="4495800"/>
            <a:ext cx="1752600" cy="381000"/>
          </a:xfrm>
          <a:prstGeom prst="rect">
            <a:avLst/>
          </a:prstGeom>
          <a:noFill/>
          <a:ln w="19050">
            <a:noFill/>
            <a:miter lim="800000"/>
            <a:headEnd/>
            <a:tailEnd/>
          </a:ln>
        </p:spPr>
        <p:txBody>
          <a:bodyPr>
            <a:spAutoFit/>
          </a:bodyPr>
          <a:lstStyle/>
          <a:p>
            <a:r>
              <a:rPr lang="en-US" b="1">
                <a:solidFill>
                  <a:srgbClr val="FF0000"/>
                </a:solidFill>
                <a:latin typeface="Calibri" pitchFamily="34" charset="0"/>
              </a:rPr>
              <a:t>Different Names</a:t>
            </a:r>
          </a:p>
        </p:txBody>
      </p:sp>
      <p:sp>
        <p:nvSpPr>
          <p:cNvPr id="20" name="TextBox 19"/>
          <p:cNvSpPr txBox="1"/>
          <p:nvPr/>
        </p:nvSpPr>
        <p:spPr>
          <a:xfrm>
            <a:off x="5422900" y="5029200"/>
            <a:ext cx="1371600" cy="381000"/>
          </a:xfrm>
          <a:prstGeom prst="rect">
            <a:avLst/>
          </a:prstGeom>
          <a:noFill/>
          <a:ln w="19050">
            <a:noFill/>
          </a:ln>
        </p:spPr>
        <p:txBody>
          <a:bodyPr>
            <a:spAutoFit/>
          </a:bodyPr>
          <a:lstStyle/>
          <a:p>
            <a:pPr fontAlgn="auto">
              <a:spcBef>
                <a:spcPts val="0"/>
              </a:spcBef>
              <a:spcAft>
                <a:spcPts val="0"/>
              </a:spcAft>
              <a:defRPr/>
            </a:pPr>
            <a:r>
              <a:rPr lang="en-US" b="1" dirty="0" err="1">
                <a:solidFill>
                  <a:schemeClr val="accent3">
                    <a:lumMod val="50000"/>
                  </a:schemeClr>
                </a:solidFill>
                <a:latin typeface="+mn-lt"/>
                <a:cs typeface="+mn-cs"/>
              </a:rPr>
              <a:t>Initialism</a:t>
            </a:r>
            <a:endParaRPr lang="en-US" b="1" dirty="0">
              <a:solidFill>
                <a:schemeClr val="accent3">
                  <a:lumMod val="50000"/>
                </a:schemeClr>
              </a:solidFill>
              <a:latin typeface="+mn-lt"/>
              <a:cs typeface="+mn-cs"/>
            </a:endParaRPr>
          </a:p>
        </p:txBody>
      </p:sp>
      <p:sp>
        <p:nvSpPr>
          <p:cNvPr id="216069" name="TextBox 21"/>
          <p:cNvSpPr txBox="1">
            <a:spLocks noChangeArrowheads="1"/>
          </p:cNvSpPr>
          <p:nvPr/>
        </p:nvSpPr>
        <p:spPr bwMode="auto">
          <a:xfrm>
            <a:off x="5422900" y="5334000"/>
            <a:ext cx="2819400" cy="381000"/>
          </a:xfrm>
          <a:prstGeom prst="rect">
            <a:avLst/>
          </a:prstGeom>
          <a:noFill/>
          <a:ln w="19050">
            <a:noFill/>
            <a:miter lim="800000"/>
            <a:headEnd/>
            <a:tailEnd/>
          </a:ln>
        </p:spPr>
        <p:txBody>
          <a:bodyPr>
            <a:spAutoFit/>
          </a:bodyPr>
          <a:lstStyle/>
          <a:p>
            <a:r>
              <a:rPr lang="en-US" b="1">
                <a:solidFill>
                  <a:srgbClr val="451BF7"/>
                </a:solidFill>
                <a:latin typeface="Calibri" pitchFamily="34" charset="0"/>
              </a:rPr>
              <a:t>Name as Subdivision of City</a:t>
            </a:r>
          </a:p>
        </p:txBody>
      </p:sp>
      <p:sp>
        <p:nvSpPr>
          <p:cNvPr id="24" name="TextBox 23"/>
          <p:cNvSpPr txBox="1"/>
          <p:nvPr/>
        </p:nvSpPr>
        <p:spPr>
          <a:xfrm>
            <a:off x="5422900" y="5943600"/>
            <a:ext cx="2654300" cy="646113"/>
          </a:xfrm>
          <a:prstGeom prst="rect">
            <a:avLst/>
          </a:prstGeom>
          <a:noFill/>
          <a:ln w="19050">
            <a:noFill/>
          </a:ln>
        </p:spPr>
        <p:txBody>
          <a:bodyPr>
            <a:spAutoFit/>
          </a:bodyPr>
          <a:lstStyle/>
          <a:p>
            <a:pPr fontAlgn="auto">
              <a:spcBef>
                <a:spcPts val="0"/>
              </a:spcBef>
              <a:spcAft>
                <a:spcPts val="0"/>
              </a:spcAft>
              <a:defRPr/>
            </a:pPr>
            <a:r>
              <a:rPr lang="en-US" b="1" dirty="0">
                <a:solidFill>
                  <a:schemeClr val="accent6">
                    <a:lumMod val="50000"/>
                  </a:schemeClr>
                </a:solidFill>
                <a:latin typeface="+mn-lt"/>
                <a:cs typeface="+mn-cs"/>
              </a:rPr>
              <a:t>Different Representation of Numbers</a:t>
            </a:r>
          </a:p>
        </p:txBody>
      </p:sp>
      <p:cxnSp>
        <p:nvCxnSpPr>
          <p:cNvPr id="25" name="Straight Arrow Connector 24"/>
          <p:cNvCxnSpPr/>
          <p:nvPr/>
        </p:nvCxnSpPr>
        <p:spPr>
          <a:xfrm flipV="1">
            <a:off x="4191000" y="4724400"/>
            <a:ext cx="1143000" cy="15240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3733800" y="4724400"/>
            <a:ext cx="1600200" cy="1066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3733800" y="4724400"/>
            <a:ext cx="1600200" cy="1371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92500" y="5230813"/>
            <a:ext cx="1847850" cy="0"/>
          </a:xfrm>
          <a:prstGeom prst="straightConnector1">
            <a:avLst/>
          </a:prstGeom>
          <a:ln w="28575">
            <a:solidFill>
              <a:schemeClr val="accent3">
                <a:lumMod val="50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859213" y="5522913"/>
            <a:ext cx="1481137" cy="0"/>
          </a:xfrm>
          <a:prstGeom prst="straightConnector1">
            <a:avLst/>
          </a:prstGeom>
          <a:ln w="28575">
            <a:solidFill>
              <a:srgbClr val="451BF7"/>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4419600" y="6248400"/>
            <a:ext cx="950913" cy="152400"/>
          </a:xfrm>
          <a:prstGeom prst="straightConnector1">
            <a:avLst/>
          </a:prstGeom>
          <a:ln w="28575">
            <a:solidFill>
              <a:schemeClr val="accent6">
                <a:lumMod val="50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733800" y="6172200"/>
            <a:ext cx="1639888" cy="76200"/>
          </a:xfrm>
          <a:prstGeom prst="straightConnector1">
            <a:avLst/>
          </a:prstGeom>
          <a:ln w="28575">
            <a:solidFill>
              <a:schemeClr val="accent6">
                <a:lumMod val="50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Slide Number Placeholder 55"/>
          <p:cNvSpPr>
            <a:spLocks noGrp="1"/>
          </p:cNvSpPr>
          <p:nvPr>
            <p:ph type="sldNum" sz="quarter" idx="12"/>
          </p:nvPr>
        </p:nvSpPr>
        <p:spPr/>
        <p:txBody>
          <a:bodyPr/>
          <a:lstStyle/>
          <a:p>
            <a:pPr>
              <a:defRPr/>
            </a:pPr>
            <a:fld id="{F5BD2136-4BC2-453E-A418-F7DE175E4E10}" type="slidenum">
              <a:rPr lang="en-US"/>
              <a:pPr>
                <a:defRPr/>
              </a:pPr>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a:xfrm>
            <a:off x="228600" y="457200"/>
            <a:ext cx="8686800" cy="715963"/>
          </a:xfrm>
        </p:spPr>
        <p:txBody>
          <a:bodyPr/>
          <a:lstStyle/>
          <a:p>
            <a:pPr eaLnBrk="1" hangingPunct="1"/>
            <a:r>
              <a:rPr lang="en-US" sz="3500" dirty="0"/>
              <a:t>Variant Names - LC-PCC PS for 16.4.2</a:t>
            </a:r>
          </a:p>
        </p:txBody>
      </p:sp>
      <p:sp>
        <p:nvSpPr>
          <p:cNvPr id="3" name="Content Placeholder 2"/>
          <p:cNvSpPr>
            <a:spLocks noGrp="1"/>
          </p:cNvSpPr>
          <p:nvPr>
            <p:ph idx="1"/>
          </p:nvPr>
        </p:nvSpPr>
        <p:spPr>
          <a:xfrm>
            <a:off x="304800" y="1295400"/>
            <a:ext cx="8686800" cy="5257800"/>
          </a:xfrm>
        </p:spPr>
        <p:txBody>
          <a:bodyPr rtlCol="0">
            <a:noAutofit/>
          </a:bodyPr>
          <a:lstStyle/>
          <a:p>
            <a:pPr eaLnBrk="1" fontAlgn="auto" hangingPunct="1">
              <a:spcAft>
                <a:spcPts val="0"/>
              </a:spcAft>
              <a:buFont typeface="Arial" pitchFamily="34" charset="0"/>
              <a:buChar char="•"/>
              <a:defRPr/>
            </a:pPr>
            <a:r>
              <a:rPr lang="en-US" sz="3000" dirty="0"/>
              <a:t>Choice of larger place when smaller name stays same, but larger place name changes</a:t>
            </a:r>
          </a:p>
          <a:p>
            <a:pPr lvl="1" eaLnBrk="1" fontAlgn="auto" hangingPunct="1">
              <a:spcAft>
                <a:spcPts val="0"/>
              </a:spcAft>
              <a:buFont typeface="Arial" pitchFamily="34" charset="0"/>
              <a:buChar char="–"/>
              <a:defRPr/>
            </a:pPr>
            <a:r>
              <a:rPr lang="en-US" sz="2600" dirty="0"/>
              <a:t>In 151, use the </a:t>
            </a:r>
            <a:r>
              <a:rPr lang="en-US" sz="2600" i="1" dirty="0"/>
              <a:t>current</a:t>
            </a:r>
            <a:r>
              <a:rPr lang="en-US" sz="2600" dirty="0"/>
              <a:t> name of the larger place in qualifier</a:t>
            </a:r>
          </a:p>
          <a:p>
            <a:pPr lvl="1" eaLnBrk="1" fontAlgn="auto" hangingPunct="1">
              <a:spcAft>
                <a:spcPts val="0"/>
              </a:spcAft>
              <a:buFont typeface="Arial" pitchFamily="34" charset="0"/>
              <a:buChar char="–"/>
              <a:defRPr/>
            </a:pPr>
            <a:r>
              <a:rPr lang="en-US" sz="2600" dirty="0"/>
              <a:t>If name in resource pertains to earlier period, consider recording a variant access point from form with qualifier for the earlier name of larger place</a:t>
            </a:r>
          </a:p>
          <a:p>
            <a:pPr lvl="1" eaLnBrk="1" fontAlgn="auto" hangingPunct="1">
              <a:spcBef>
                <a:spcPts val="0"/>
              </a:spcBef>
              <a:spcAft>
                <a:spcPts val="0"/>
              </a:spcAft>
              <a:buFont typeface="Arial" pitchFamily="34" charset="0"/>
              <a:buNone/>
              <a:defRPr/>
            </a:pPr>
            <a:endParaRPr lang="en-US" sz="2600" dirty="0"/>
          </a:p>
          <a:p>
            <a:pPr eaLnBrk="1" fontAlgn="auto" hangingPunct="1">
              <a:spcAft>
                <a:spcPts val="0"/>
              </a:spcAft>
              <a:buFont typeface="Arial" pitchFamily="34" charset="0"/>
              <a:buNone/>
              <a:defRPr/>
            </a:pPr>
            <a:r>
              <a:rPr lang="en-US" sz="3000" dirty="0"/>
              <a:t>	</a:t>
            </a:r>
            <a:r>
              <a:rPr lang="en-US" sz="2300" dirty="0"/>
              <a:t>151 	  Minsk (Belarus)		  151    Charles Town (W. Va.)</a:t>
            </a:r>
          </a:p>
          <a:p>
            <a:pPr eaLnBrk="1" fontAlgn="auto" hangingPunct="1">
              <a:spcAft>
                <a:spcPts val="0"/>
              </a:spcAft>
              <a:buFont typeface="Arial" pitchFamily="34" charset="0"/>
              <a:buNone/>
              <a:defRPr/>
            </a:pPr>
            <a:r>
              <a:rPr lang="en-US" sz="2300" dirty="0"/>
              <a:t>	451 	  Minsk (Byelorussian S.S.R.)	  451    Charles Town (Va.)</a:t>
            </a:r>
          </a:p>
          <a:p>
            <a:pPr eaLnBrk="1" fontAlgn="auto" hangingPunct="1">
              <a:spcAft>
                <a:spcPts val="0"/>
              </a:spcAft>
              <a:buFont typeface="Arial" pitchFamily="34" charset="0"/>
              <a:buNone/>
              <a:defRPr/>
            </a:pPr>
            <a:r>
              <a:rPr lang="en-US" sz="2300" dirty="0"/>
              <a:t>  		</a:t>
            </a:r>
          </a:p>
          <a:p>
            <a:pPr eaLnBrk="1" fontAlgn="auto" hangingPunct="1">
              <a:spcAft>
                <a:spcPts val="0"/>
              </a:spcAft>
              <a:buFont typeface="Arial" pitchFamily="34" charset="0"/>
              <a:buChar char="•"/>
              <a:defRPr/>
            </a:pPr>
            <a:endParaRPr lang="en-US" sz="2650" dirty="0"/>
          </a:p>
        </p:txBody>
      </p:sp>
      <p:sp>
        <p:nvSpPr>
          <p:cNvPr id="6" name="Slide Number Placeholder 5"/>
          <p:cNvSpPr>
            <a:spLocks noGrp="1"/>
          </p:cNvSpPr>
          <p:nvPr>
            <p:ph type="sldNum" sz="quarter" idx="12"/>
          </p:nvPr>
        </p:nvSpPr>
        <p:spPr/>
        <p:txBody>
          <a:bodyPr/>
          <a:lstStyle/>
          <a:p>
            <a:pPr>
              <a:defRPr/>
            </a:pPr>
            <a:fld id="{03243495-B886-487E-ADC7-93A57267370A}" type="slidenum">
              <a:rPr lang="en-US"/>
              <a:pPr>
                <a:defRPr/>
              </a:pPr>
              <a:t>105</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2910" t="16130" r="2910" b="11049"/>
          <a:stretch/>
        </p:blipFill>
        <p:spPr>
          <a:xfrm>
            <a:off x="199035" y="187569"/>
            <a:ext cx="8745931" cy="6131601"/>
          </a:xfrm>
          <a:prstGeom prst="rect">
            <a:avLst/>
          </a:prstGeom>
          <a:ln>
            <a:solidFill>
              <a:schemeClr val="tx1"/>
            </a:solidFill>
          </a:ln>
        </p:spPr>
      </p:pic>
      <p:cxnSp>
        <p:nvCxnSpPr>
          <p:cNvPr id="12" name="Straight Arrow Connector 11"/>
          <p:cNvCxnSpPr/>
          <p:nvPr/>
        </p:nvCxnSpPr>
        <p:spPr>
          <a:xfrm>
            <a:off x="3657600" y="4138246"/>
            <a:ext cx="1524000" cy="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20163" name="TextBox 12"/>
          <p:cNvSpPr txBox="1">
            <a:spLocks noChangeArrowheads="1"/>
          </p:cNvSpPr>
          <p:nvPr/>
        </p:nvSpPr>
        <p:spPr bwMode="auto">
          <a:xfrm>
            <a:off x="5181600" y="3681046"/>
            <a:ext cx="3276600" cy="914400"/>
          </a:xfrm>
          <a:prstGeom prst="rect">
            <a:avLst/>
          </a:prstGeom>
          <a:solidFill>
            <a:schemeClr val="bg1"/>
          </a:solidFill>
          <a:ln w="28575">
            <a:solidFill>
              <a:srgbClr val="FF0000"/>
            </a:solidFill>
            <a:miter lim="800000"/>
            <a:headEnd/>
            <a:tailEnd/>
          </a:ln>
        </p:spPr>
        <p:txBody>
          <a:bodyPr wrap="square">
            <a:spAutoFit/>
          </a:bodyPr>
          <a:lstStyle/>
          <a:p>
            <a:r>
              <a:rPr lang="en-US" dirty="0">
                <a:solidFill>
                  <a:srgbClr val="FF0000"/>
                </a:solidFill>
                <a:latin typeface="Calibri" pitchFamily="34" charset="0"/>
              </a:rPr>
              <a:t>Name of larger place changed. Variant access point made from name with earlier qualifier</a:t>
            </a:r>
          </a:p>
        </p:txBody>
      </p:sp>
      <p:sp>
        <p:nvSpPr>
          <p:cNvPr id="7" name="Slide Number Placeholder 6"/>
          <p:cNvSpPr>
            <a:spLocks noGrp="1"/>
          </p:cNvSpPr>
          <p:nvPr>
            <p:ph type="sldNum" sz="quarter" idx="12"/>
          </p:nvPr>
        </p:nvSpPr>
        <p:spPr/>
        <p:txBody>
          <a:bodyPr/>
          <a:lstStyle/>
          <a:p>
            <a:pPr>
              <a:defRPr/>
            </a:pPr>
            <a:fld id="{13A3BE75-C556-4D2C-AF99-9C36AAFF47B7}" type="slidenum">
              <a:rPr lang="en-US"/>
              <a:pPr>
                <a:defRPr/>
              </a:pPr>
              <a:t>106</a:t>
            </a:fld>
            <a:endParaRPr lang="en-US"/>
          </a:p>
        </p:txBody>
      </p:sp>
      <p:sp>
        <p:nvSpPr>
          <p:cNvPr id="6" name="Footer Placeholder 5"/>
          <p:cNvSpPr>
            <a:spLocks noGrp="1"/>
          </p:cNvSpPr>
          <p:nvPr>
            <p:ph type="ftr" sz="quarter" idx="11"/>
          </p:nvPr>
        </p:nvSpPr>
        <p:spPr/>
        <p:txBody>
          <a:bodyPr/>
          <a:lstStyle/>
          <a:p>
            <a:pPr>
              <a:defRPr/>
            </a:pPr>
            <a:r>
              <a:rPr lang="en-US"/>
              <a:t>Module 5. Describing Places</a:t>
            </a:r>
          </a:p>
        </p:txBody>
      </p:sp>
    </p:spTree>
    <p:extLst>
      <p:ext uri="{BB962C8B-B14F-4D97-AF65-F5344CB8AC3E}">
        <p14:creationId xmlns:p14="http://schemas.microsoft.com/office/powerpoint/2010/main" val="20749330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a:xfrm>
            <a:off x="609600" y="11017"/>
            <a:ext cx="8229600" cy="685800"/>
          </a:xfrm>
        </p:spPr>
        <p:txBody>
          <a:bodyPr/>
          <a:lstStyle/>
          <a:p>
            <a:pPr eaLnBrk="1" hangingPunct="1"/>
            <a:r>
              <a:rPr lang="en-US" sz="3500" dirty="0"/>
              <a:t>Variant Names - LC-PCC PS for 16.4.2</a:t>
            </a:r>
          </a:p>
        </p:txBody>
      </p:sp>
      <p:sp>
        <p:nvSpPr>
          <p:cNvPr id="257026" name="Content Placeholder 2"/>
          <p:cNvSpPr>
            <a:spLocks noGrp="1"/>
          </p:cNvSpPr>
          <p:nvPr>
            <p:ph idx="1"/>
          </p:nvPr>
        </p:nvSpPr>
        <p:spPr>
          <a:xfrm>
            <a:off x="304800" y="895350"/>
            <a:ext cx="8686800" cy="5848350"/>
          </a:xfrm>
        </p:spPr>
        <p:txBody>
          <a:bodyPr/>
          <a:lstStyle/>
          <a:p>
            <a:pPr eaLnBrk="1" fontAlgn="auto" hangingPunct="1">
              <a:spcAft>
                <a:spcPts val="0"/>
              </a:spcAft>
              <a:buFont typeface="Arial" pitchFamily="34" charset="0"/>
              <a:buChar char="•"/>
              <a:defRPr/>
            </a:pPr>
            <a:r>
              <a:rPr lang="en-US" sz="3000" dirty="0"/>
              <a:t>Choice of larger place when place within a city had a previous independent existence, </a:t>
            </a:r>
            <a:r>
              <a:rPr lang="en-US" sz="3000" i="1" dirty="0"/>
              <a:t>provided its name remains constant</a:t>
            </a:r>
            <a:r>
              <a:rPr lang="en-US" sz="3000" dirty="0"/>
              <a:t> (see also LC-PCC PS for 16.2.2.14)</a:t>
            </a:r>
          </a:p>
          <a:p>
            <a:pPr lvl="1" eaLnBrk="1" fontAlgn="auto" hangingPunct="1">
              <a:spcAft>
                <a:spcPts val="0"/>
              </a:spcAft>
              <a:buFont typeface="Arial" pitchFamily="34" charset="0"/>
              <a:buChar char="–"/>
              <a:defRPr/>
            </a:pPr>
            <a:r>
              <a:rPr lang="en-US" sz="2600" dirty="0"/>
              <a:t>In 151, use the name of the city as the larger place</a:t>
            </a:r>
          </a:p>
          <a:p>
            <a:pPr lvl="1" eaLnBrk="1" fontAlgn="auto" hangingPunct="1">
              <a:spcAft>
                <a:spcPts val="1800"/>
              </a:spcAft>
              <a:buFont typeface="Arial" pitchFamily="34" charset="0"/>
              <a:buChar char="–"/>
              <a:defRPr/>
            </a:pPr>
            <a:r>
              <a:rPr lang="en-US" sz="2600" dirty="0"/>
              <a:t>Consider making a variant access point with a qualifier appropriate to body’s earlier independent existence</a:t>
            </a:r>
            <a:endParaRPr lang="en-US" sz="3000" dirty="0"/>
          </a:p>
          <a:p>
            <a:pPr marL="400050" lvl="1" indent="0" eaLnBrk="1" hangingPunct="1">
              <a:buNone/>
            </a:pPr>
            <a:r>
              <a:rPr lang="en-US" sz="2400" dirty="0"/>
              <a:t>		</a:t>
            </a:r>
            <a:r>
              <a:rPr lang="en-US" sz="2600" dirty="0"/>
              <a:t>151   Ballard (Seattle, Wash.)</a:t>
            </a:r>
          </a:p>
          <a:p>
            <a:pPr marL="400050" lvl="1" indent="0" eaLnBrk="1" hangingPunct="1">
              <a:spcAft>
                <a:spcPts val="1800"/>
              </a:spcAft>
              <a:buNone/>
            </a:pPr>
            <a:r>
              <a:rPr lang="en-US" sz="2600" dirty="0"/>
              <a:t>		451   Ballard (Wash.)</a:t>
            </a:r>
            <a:endParaRPr lang="en-US" sz="2400" dirty="0"/>
          </a:p>
          <a:p>
            <a:pPr marL="800100" lvl="2" indent="0" eaLnBrk="1" hangingPunct="1">
              <a:buNone/>
            </a:pPr>
            <a:r>
              <a:rPr lang="en-US" sz="2200" i="1" dirty="0"/>
              <a:t>A single authorized access point is used for Ballard, both as a city section of Seattle and as an earlier independent city. </a:t>
            </a:r>
          </a:p>
        </p:txBody>
      </p:sp>
      <p:sp>
        <p:nvSpPr>
          <p:cNvPr id="6" name="Slide Number Placeholder 5"/>
          <p:cNvSpPr>
            <a:spLocks noGrp="1"/>
          </p:cNvSpPr>
          <p:nvPr>
            <p:ph type="sldNum" sz="quarter" idx="12"/>
          </p:nvPr>
        </p:nvSpPr>
        <p:spPr/>
        <p:txBody>
          <a:bodyPr/>
          <a:lstStyle/>
          <a:p>
            <a:pPr>
              <a:defRPr/>
            </a:pPr>
            <a:fld id="{25ED5A54-FE86-4EC7-B5C6-012513818786}" type="slidenum">
              <a:rPr lang="en-US"/>
              <a:pPr>
                <a:defRPr/>
              </a:pPr>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8E71FC99-8F59-4E93-91B5-2046BA4A0DB5}" type="slidenum">
              <a:rPr lang="en-US"/>
              <a:pPr>
                <a:defRPr/>
              </a:pPr>
              <a:t>108</a:t>
            </a:fld>
            <a:endParaRPr lang="en-US"/>
          </a:p>
        </p:txBody>
      </p:sp>
      <p:pic>
        <p:nvPicPr>
          <p:cNvPr id="2" name="Picture 1">
            <a:extLst>
              <a:ext uri="{FF2B5EF4-FFF2-40B4-BE49-F238E27FC236}">
                <a16:creationId xmlns:a16="http://schemas.microsoft.com/office/drawing/2014/main" id="{07B8EE33-C8FB-4EAA-BA20-20C51ED5C2C7}"/>
              </a:ext>
            </a:extLst>
          </p:cNvPr>
          <p:cNvPicPr>
            <a:picLocks noChangeAspect="1"/>
          </p:cNvPicPr>
          <p:nvPr/>
        </p:nvPicPr>
        <p:blipFill>
          <a:blip r:embed="rId3"/>
          <a:stretch>
            <a:fillRect/>
          </a:stretch>
        </p:blipFill>
        <p:spPr>
          <a:xfrm>
            <a:off x="4011" y="60514"/>
            <a:ext cx="9144000" cy="5393635"/>
          </a:xfrm>
          <a:prstGeom prst="rect">
            <a:avLst/>
          </a:prstGeom>
        </p:spPr>
      </p:pic>
      <p:sp>
        <p:nvSpPr>
          <p:cNvPr id="8" name="TextBox 3">
            <a:extLst>
              <a:ext uri="{FF2B5EF4-FFF2-40B4-BE49-F238E27FC236}">
                <a16:creationId xmlns:a16="http://schemas.microsoft.com/office/drawing/2014/main" id="{DD7C1EB5-7E84-4B68-A8C2-A2E369CCFDDE}"/>
              </a:ext>
            </a:extLst>
          </p:cNvPr>
          <p:cNvSpPr txBox="1">
            <a:spLocks noChangeArrowheads="1"/>
          </p:cNvSpPr>
          <p:nvPr/>
        </p:nvSpPr>
        <p:spPr bwMode="auto">
          <a:xfrm>
            <a:off x="1066800" y="5431260"/>
            <a:ext cx="7010400" cy="1354217"/>
          </a:xfrm>
          <a:prstGeom prst="rect">
            <a:avLst/>
          </a:prstGeom>
          <a:noFill/>
          <a:ln w="25400">
            <a:solidFill>
              <a:srgbClr val="451BF7"/>
            </a:solidFill>
            <a:miter lim="800000"/>
            <a:headEnd/>
            <a:tailEnd/>
          </a:ln>
        </p:spPr>
        <p:txBody>
          <a:bodyPr>
            <a:spAutoFit/>
          </a:bodyPr>
          <a:lstStyle/>
          <a:p>
            <a:pPr>
              <a:spcAft>
                <a:spcPts val="1200"/>
              </a:spcAft>
            </a:pPr>
            <a:r>
              <a:rPr lang="en-US" i="1" dirty="0">
                <a:solidFill>
                  <a:srgbClr val="451BF7"/>
                </a:solidFill>
                <a:latin typeface="Calibri" pitchFamily="34" charset="0"/>
              </a:rPr>
              <a:t>Use access point for the current place even for subordinate bodies of the formerly separate jurisdiction:</a:t>
            </a:r>
            <a:endParaRPr lang="en-US" dirty="0">
              <a:solidFill>
                <a:srgbClr val="451BF7"/>
              </a:solidFill>
              <a:latin typeface="Calibri" pitchFamily="34" charset="0"/>
            </a:endParaRPr>
          </a:p>
          <a:p>
            <a:r>
              <a:rPr lang="en-US" dirty="0">
                <a:solidFill>
                  <a:srgbClr val="451BF7"/>
                </a:solidFill>
                <a:latin typeface="Calibri" pitchFamily="34" charset="0"/>
              </a:rPr>
              <a:t>            110 1_ Ballard (Seattle, Wash.). $b City Council</a:t>
            </a:r>
          </a:p>
          <a:p>
            <a:r>
              <a:rPr lang="en-US" dirty="0">
                <a:solidFill>
                  <a:srgbClr val="451BF7"/>
                </a:solidFill>
                <a:latin typeface="Calibri" pitchFamily="34" charset="0"/>
              </a:rPr>
              <a:t>            110 1_ Ballard (Seattle, Wash.). $b Fire Department</a:t>
            </a:r>
          </a:p>
        </p:txBody>
      </p:sp>
    </p:spTree>
    <p:extLst>
      <p:ext uri="{BB962C8B-B14F-4D97-AF65-F5344CB8AC3E}">
        <p14:creationId xmlns:p14="http://schemas.microsoft.com/office/powerpoint/2010/main" val="41016029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228600" y="457200"/>
            <a:ext cx="8686800" cy="715963"/>
          </a:xfrm>
        </p:spPr>
        <p:txBody>
          <a:bodyPr/>
          <a:lstStyle/>
          <a:p>
            <a:pPr eaLnBrk="1" hangingPunct="1"/>
            <a:r>
              <a:rPr lang="en-US" sz="3500"/>
              <a:t>Variant Names - LC-PCC PS for 16.4.2</a:t>
            </a:r>
          </a:p>
        </p:txBody>
      </p:sp>
      <p:sp>
        <p:nvSpPr>
          <p:cNvPr id="3" name="Content Placeholder 2"/>
          <p:cNvSpPr>
            <a:spLocks noGrp="1"/>
          </p:cNvSpPr>
          <p:nvPr>
            <p:ph idx="1"/>
          </p:nvPr>
        </p:nvSpPr>
        <p:spPr>
          <a:xfrm>
            <a:off x="457200" y="1295400"/>
            <a:ext cx="8686800" cy="5257800"/>
          </a:xfrm>
        </p:spPr>
        <p:txBody>
          <a:bodyPr rtlCol="0">
            <a:noAutofit/>
          </a:bodyPr>
          <a:lstStyle/>
          <a:p>
            <a:pPr eaLnBrk="1" fontAlgn="auto" hangingPunct="1">
              <a:spcAft>
                <a:spcPts val="0"/>
              </a:spcAft>
              <a:buFont typeface="Arial" pitchFamily="34" charset="0"/>
              <a:buChar char="•"/>
              <a:defRPr/>
            </a:pPr>
            <a:r>
              <a:rPr lang="en-US" sz="3000" dirty="0"/>
              <a:t>Military installations</a:t>
            </a:r>
          </a:p>
          <a:p>
            <a:pPr lvl="1" eaLnBrk="1" fontAlgn="auto" hangingPunct="1">
              <a:spcAft>
                <a:spcPts val="0"/>
              </a:spcAft>
              <a:buFont typeface="Arial" pitchFamily="34" charset="0"/>
              <a:buChar char="–"/>
              <a:defRPr/>
            </a:pPr>
            <a:r>
              <a:rPr lang="en-US" sz="2600" dirty="0"/>
              <a:t>Make variant access points from the name as subheading of country that controls it and as subheading of military branch to which it belongs</a:t>
            </a:r>
          </a:p>
          <a:p>
            <a:pPr eaLnBrk="1" fontAlgn="auto" hangingPunct="1">
              <a:spcBef>
                <a:spcPts val="0"/>
              </a:spcBef>
              <a:spcAft>
                <a:spcPts val="0"/>
              </a:spcAft>
              <a:buFont typeface="Arial" pitchFamily="34" charset="0"/>
              <a:buNone/>
              <a:defRPr/>
            </a:pPr>
            <a:r>
              <a:rPr lang="en-US" sz="3000" dirty="0"/>
              <a:t>	</a:t>
            </a:r>
          </a:p>
          <a:p>
            <a:pPr eaLnBrk="1" fontAlgn="auto" hangingPunct="1">
              <a:spcBef>
                <a:spcPts val="0"/>
              </a:spcBef>
              <a:spcAft>
                <a:spcPts val="0"/>
              </a:spcAft>
              <a:buFont typeface="Arial" pitchFamily="34" charset="0"/>
              <a:buNone/>
              <a:defRPr/>
            </a:pPr>
            <a:r>
              <a:rPr lang="en-US" sz="3000" dirty="0"/>
              <a:t>	</a:t>
            </a:r>
            <a:r>
              <a:rPr lang="en-US" sz="2300" dirty="0"/>
              <a:t>151 	      Fort Knox (Ky.)</a:t>
            </a:r>
          </a:p>
          <a:p>
            <a:pPr eaLnBrk="1" fontAlgn="auto" hangingPunct="1">
              <a:spcBef>
                <a:spcPts val="0"/>
              </a:spcBef>
              <a:spcAft>
                <a:spcPts val="0"/>
              </a:spcAft>
              <a:buFont typeface="Arial" pitchFamily="34" charset="0"/>
              <a:buNone/>
              <a:defRPr/>
            </a:pPr>
            <a:r>
              <a:rPr lang="en-US" sz="2300" dirty="0"/>
              <a:t>	410 1_  United States. $b Fort Knox</a:t>
            </a:r>
          </a:p>
          <a:p>
            <a:pPr eaLnBrk="1" fontAlgn="auto" hangingPunct="1">
              <a:spcBef>
                <a:spcPts val="0"/>
              </a:spcBef>
              <a:spcAft>
                <a:spcPts val="0"/>
              </a:spcAft>
              <a:buFont typeface="Arial" pitchFamily="34" charset="0"/>
              <a:buNone/>
              <a:defRPr/>
            </a:pPr>
            <a:r>
              <a:rPr lang="en-US" sz="2300" dirty="0"/>
              <a:t>	410 1_  United States. $b Army.  $b Fort Knox</a:t>
            </a:r>
          </a:p>
          <a:p>
            <a:pPr eaLnBrk="1" fontAlgn="auto" hangingPunct="1">
              <a:spcBef>
                <a:spcPts val="0"/>
              </a:spcBef>
              <a:spcAft>
                <a:spcPts val="0"/>
              </a:spcAft>
              <a:buFont typeface="Arial" pitchFamily="34" charset="0"/>
              <a:buNone/>
              <a:defRPr/>
            </a:pPr>
            <a:endParaRPr lang="en-US" sz="2300" dirty="0"/>
          </a:p>
          <a:p>
            <a:pPr eaLnBrk="1" fontAlgn="auto" hangingPunct="1">
              <a:spcAft>
                <a:spcPts val="0"/>
              </a:spcAft>
              <a:buFont typeface="Arial" pitchFamily="34" charset="0"/>
              <a:buNone/>
              <a:defRPr/>
            </a:pPr>
            <a:r>
              <a:rPr lang="en-US" sz="2300" dirty="0"/>
              <a:t>	151 	      </a:t>
            </a:r>
            <a:r>
              <a:rPr lang="es-ES" sz="2300" dirty="0" err="1"/>
              <a:t>Guantánamo</a:t>
            </a:r>
            <a:r>
              <a:rPr lang="es-ES" sz="2300" dirty="0"/>
              <a:t> </a:t>
            </a:r>
            <a:r>
              <a:rPr lang="es-ES" sz="2300" dirty="0" err="1"/>
              <a:t>Bay</a:t>
            </a:r>
            <a:r>
              <a:rPr lang="es-ES" sz="2300" dirty="0"/>
              <a:t> Naval Base (Cuba)</a:t>
            </a:r>
          </a:p>
          <a:p>
            <a:pPr eaLnBrk="1" fontAlgn="auto" hangingPunct="1">
              <a:spcAft>
                <a:spcPts val="0"/>
              </a:spcAft>
              <a:buFont typeface="Arial" pitchFamily="34" charset="0"/>
              <a:buNone/>
              <a:defRPr/>
            </a:pPr>
            <a:r>
              <a:rPr lang="es-ES" sz="2300" dirty="0"/>
              <a:t>	410 1_  </a:t>
            </a:r>
            <a:r>
              <a:rPr lang="en-US" sz="2300" dirty="0"/>
              <a:t>United States. $b </a:t>
            </a:r>
            <a:r>
              <a:rPr lang="en-US" sz="2300" dirty="0" err="1"/>
              <a:t>Guantánamo</a:t>
            </a:r>
            <a:r>
              <a:rPr lang="en-US" sz="2300" dirty="0"/>
              <a:t> Bay Naval Base</a:t>
            </a:r>
          </a:p>
          <a:p>
            <a:pPr eaLnBrk="1" fontAlgn="auto" hangingPunct="1">
              <a:spcAft>
                <a:spcPts val="0"/>
              </a:spcAft>
              <a:buFont typeface="Arial" pitchFamily="34" charset="0"/>
              <a:buNone/>
              <a:defRPr/>
            </a:pPr>
            <a:r>
              <a:rPr lang="en-US" sz="2300" dirty="0"/>
              <a:t>	410 1_  United States. $b Navy. $b </a:t>
            </a:r>
            <a:r>
              <a:rPr lang="en-US" sz="2300" dirty="0" err="1"/>
              <a:t>Guantánamo</a:t>
            </a:r>
            <a:r>
              <a:rPr lang="en-US" sz="2300" dirty="0"/>
              <a:t> Bay Naval Base</a:t>
            </a:r>
          </a:p>
          <a:p>
            <a:pPr eaLnBrk="1" fontAlgn="auto" hangingPunct="1">
              <a:spcAft>
                <a:spcPts val="0"/>
              </a:spcAft>
              <a:buFont typeface="Arial" pitchFamily="34" charset="0"/>
              <a:buNone/>
              <a:defRPr/>
            </a:pPr>
            <a:endParaRPr lang="en-US" sz="2300" dirty="0"/>
          </a:p>
          <a:p>
            <a:pPr eaLnBrk="1" fontAlgn="auto" hangingPunct="1">
              <a:spcAft>
                <a:spcPts val="0"/>
              </a:spcAft>
              <a:buFont typeface="Arial" pitchFamily="34" charset="0"/>
              <a:buNone/>
              <a:defRPr/>
            </a:pPr>
            <a:r>
              <a:rPr lang="en-US" sz="2300" dirty="0"/>
              <a:t>	</a:t>
            </a:r>
          </a:p>
          <a:p>
            <a:pPr eaLnBrk="1" fontAlgn="auto" hangingPunct="1">
              <a:spcAft>
                <a:spcPts val="0"/>
              </a:spcAft>
              <a:buFont typeface="Arial" pitchFamily="34" charset="0"/>
              <a:buNone/>
              <a:defRPr/>
            </a:pPr>
            <a:endParaRPr lang="en-US" sz="2650" dirty="0"/>
          </a:p>
        </p:txBody>
      </p:sp>
      <p:sp>
        <p:nvSpPr>
          <p:cNvPr id="6" name="Slide Number Placeholder 5"/>
          <p:cNvSpPr>
            <a:spLocks noGrp="1"/>
          </p:cNvSpPr>
          <p:nvPr>
            <p:ph type="sldNum" sz="quarter" idx="12"/>
          </p:nvPr>
        </p:nvSpPr>
        <p:spPr/>
        <p:txBody>
          <a:bodyPr/>
          <a:lstStyle/>
          <a:p>
            <a:pPr>
              <a:defRPr/>
            </a:pPr>
            <a:fld id="{5C5FF60C-2C79-4C6C-AB4A-BC6EFED5AA01}" type="slidenum">
              <a:rPr lang="en-US"/>
              <a:pPr>
                <a:defRPr/>
              </a:pPr>
              <a:t>109</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p:cNvPicPr>
            <a:picLocks noChangeAspect="1" noChangeArrowheads="1"/>
          </p:cNvPicPr>
          <p:nvPr/>
        </p:nvPicPr>
        <p:blipFill>
          <a:blip r:embed="rId3"/>
          <a:srcRect/>
          <a:stretch>
            <a:fillRect/>
          </a:stretch>
        </p:blipFill>
        <p:spPr bwMode="auto">
          <a:xfrm>
            <a:off x="152400" y="115888"/>
            <a:ext cx="8805863" cy="6284912"/>
          </a:xfrm>
          <a:prstGeom prst="rect">
            <a:avLst/>
          </a:prstGeom>
          <a:noFill/>
          <a:ln w="9525">
            <a:noFill/>
            <a:miter lim="800000"/>
            <a:headEnd/>
            <a:tailEnd/>
          </a:ln>
        </p:spPr>
      </p:pic>
      <p:sp>
        <p:nvSpPr>
          <p:cNvPr id="3" name="Rectangle 2"/>
          <p:cNvSpPr/>
          <p:nvPr/>
        </p:nvSpPr>
        <p:spPr>
          <a:xfrm>
            <a:off x="152400" y="2057400"/>
            <a:ext cx="39624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Slide Number Placeholder 5"/>
          <p:cNvSpPr>
            <a:spLocks noGrp="1"/>
          </p:cNvSpPr>
          <p:nvPr>
            <p:ph type="sldNum" sz="quarter" idx="12"/>
          </p:nvPr>
        </p:nvSpPr>
        <p:spPr/>
        <p:txBody>
          <a:bodyPr/>
          <a:lstStyle/>
          <a:p>
            <a:pPr>
              <a:defRPr/>
            </a:pPr>
            <a:fld id="{BDBB3326-67E4-4D80-86B1-DB5803BF80AA}" type="slidenum">
              <a:rPr lang="en-US"/>
              <a:pPr>
                <a:defRPr/>
              </a:pPr>
              <a:t>110</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ctrTitle"/>
          </p:nvPr>
        </p:nvSpPr>
        <p:spPr>
          <a:xfrm>
            <a:off x="685800" y="1828800"/>
            <a:ext cx="7772400" cy="2438400"/>
          </a:xfrm>
        </p:spPr>
        <p:txBody>
          <a:bodyPr/>
          <a:lstStyle/>
          <a:p>
            <a:pPr eaLnBrk="1" hangingPunct="1"/>
            <a:r>
              <a:rPr lang="en-US">
                <a:solidFill>
                  <a:srgbClr val="7030A0"/>
                </a:solidFill>
              </a:rPr>
              <a:t>Exercises</a:t>
            </a:r>
            <a:br>
              <a:rPr lang="en-US">
                <a:solidFill>
                  <a:srgbClr val="7030A0"/>
                </a:solidFill>
              </a:rPr>
            </a:br>
            <a:r>
              <a:rPr lang="en-US">
                <a:solidFill>
                  <a:srgbClr val="7030A0"/>
                </a:solidFill>
              </a:rPr>
              <a:t> </a:t>
            </a:r>
            <a:br>
              <a:rPr lang="en-US">
                <a:solidFill>
                  <a:srgbClr val="7030A0"/>
                </a:solidFill>
              </a:rPr>
            </a:br>
            <a:r>
              <a:rPr lang="en-US">
                <a:solidFill>
                  <a:srgbClr val="7030A0"/>
                </a:solidFill>
              </a:rPr>
              <a:t>Variant Names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76F95C6-46F6-405E-ACBF-90CE1F1F3DAF}" type="slidenum">
              <a:rPr lang="en-US"/>
              <a:pPr>
                <a:defRPr/>
              </a:pPr>
              <a:t>112</a:t>
            </a:fld>
            <a:endParaRPr lang="en-US"/>
          </a:p>
        </p:txBody>
      </p:sp>
      <p:pic>
        <p:nvPicPr>
          <p:cNvPr id="228354" name="Picture 2" descr="ScreenShot468.bmp"/>
          <p:cNvPicPr>
            <a:picLocks noChangeAspect="1"/>
          </p:cNvPicPr>
          <p:nvPr/>
        </p:nvPicPr>
        <p:blipFill>
          <a:blip r:embed="rId3"/>
          <a:srcRect/>
          <a:stretch>
            <a:fillRect/>
          </a:stretch>
        </p:blipFill>
        <p:spPr bwMode="auto">
          <a:xfrm>
            <a:off x="0" y="0"/>
            <a:ext cx="6784975" cy="6858000"/>
          </a:xfrm>
          <a:prstGeom prst="rect">
            <a:avLst/>
          </a:prstGeom>
          <a:noFill/>
          <a:ln w="9525">
            <a:noFill/>
            <a:miter lim="800000"/>
            <a:headEnd/>
            <a:tailEnd/>
          </a:ln>
        </p:spPr>
      </p:pic>
      <p:sp>
        <p:nvSpPr>
          <p:cNvPr id="228355" name="TextBox 3"/>
          <p:cNvSpPr txBox="1">
            <a:spLocks noChangeArrowheads="1"/>
          </p:cNvSpPr>
          <p:nvPr/>
        </p:nvSpPr>
        <p:spPr bwMode="auto">
          <a:xfrm>
            <a:off x="5943600" y="1295400"/>
            <a:ext cx="2743200" cy="1846263"/>
          </a:xfrm>
          <a:prstGeom prst="rect">
            <a:avLst/>
          </a:prstGeom>
          <a:noFill/>
          <a:ln w="9525">
            <a:noFill/>
            <a:miter lim="800000"/>
            <a:headEnd/>
            <a:tailEnd/>
          </a:ln>
        </p:spPr>
        <p:txBody>
          <a:bodyPr>
            <a:spAutoFit/>
          </a:bodyPr>
          <a:lstStyle/>
          <a:p>
            <a:r>
              <a:rPr lang="en-US" sz="2400">
                <a:latin typeface="Calibri" pitchFamily="34" charset="0"/>
              </a:rPr>
              <a:t>Fill out these fields:</a:t>
            </a:r>
          </a:p>
          <a:p>
            <a:endParaRPr lang="en-US" sz="2400">
              <a:latin typeface="Calibri" pitchFamily="34" charset="0"/>
            </a:endParaRPr>
          </a:p>
          <a:p>
            <a:r>
              <a:rPr lang="en-US" sz="2400">
                <a:latin typeface="Calibri" pitchFamily="34" charset="0"/>
              </a:rPr>
              <a:t>151   </a:t>
            </a:r>
          </a:p>
          <a:p>
            <a:r>
              <a:rPr lang="en-US" sz="2400">
                <a:latin typeface="Calibri" pitchFamily="34" charset="0"/>
              </a:rPr>
              <a:t>451  </a:t>
            </a:r>
          </a:p>
          <a:p>
            <a:endParaRPr lang="en-US">
              <a:latin typeface="Calibri"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A5049B6-C332-440D-B859-95E42FAF4BF9}" type="slidenum">
              <a:rPr lang="en-US"/>
              <a:pPr>
                <a:defRPr/>
              </a:pPr>
              <a:t>113</a:t>
            </a:fld>
            <a:endParaRPr lang="en-US"/>
          </a:p>
        </p:txBody>
      </p:sp>
      <p:pic>
        <p:nvPicPr>
          <p:cNvPr id="230402" name="Picture 2" descr="ScreenShot480.bmp"/>
          <p:cNvPicPr>
            <a:picLocks noChangeAspect="1"/>
          </p:cNvPicPr>
          <p:nvPr/>
        </p:nvPicPr>
        <p:blipFill>
          <a:blip r:embed="rId3"/>
          <a:srcRect/>
          <a:stretch>
            <a:fillRect/>
          </a:stretch>
        </p:blipFill>
        <p:spPr bwMode="auto">
          <a:xfrm>
            <a:off x="304800" y="0"/>
            <a:ext cx="5688013" cy="6858000"/>
          </a:xfrm>
          <a:prstGeom prst="rect">
            <a:avLst/>
          </a:prstGeom>
          <a:noFill/>
          <a:ln w="9525">
            <a:noFill/>
            <a:miter lim="800000"/>
            <a:headEnd/>
            <a:tailEnd/>
          </a:ln>
        </p:spPr>
      </p:pic>
      <p:sp>
        <p:nvSpPr>
          <p:cNvPr id="230403" name="TextBox 3"/>
          <p:cNvSpPr txBox="1">
            <a:spLocks noChangeArrowheads="1"/>
          </p:cNvSpPr>
          <p:nvPr/>
        </p:nvSpPr>
        <p:spPr bwMode="auto">
          <a:xfrm>
            <a:off x="6172200" y="1752600"/>
            <a:ext cx="2743200" cy="1846263"/>
          </a:xfrm>
          <a:prstGeom prst="rect">
            <a:avLst/>
          </a:prstGeom>
          <a:noFill/>
          <a:ln w="9525">
            <a:noFill/>
            <a:miter lim="800000"/>
            <a:headEnd/>
            <a:tailEnd/>
          </a:ln>
        </p:spPr>
        <p:txBody>
          <a:bodyPr>
            <a:spAutoFit/>
          </a:bodyPr>
          <a:lstStyle/>
          <a:p>
            <a:r>
              <a:rPr lang="en-US" sz="2400">
                <a:latin typeface="Calibri" pitchFamily="34" charset="0"/>
              </a:rPr>
              <a:t>Fill out these fields:</a:t>
            </a:r>
          </a:p>
          <a:p>
            <a:endParaRPr lang="en-US" sz="2400">
              <a:latin typeface="Calibri" pitchFamily="34" charset="0"/>
            </a:endParaRPr>
          </a:p>
          <a:p>
            <a:r>
              <a:rPr lang="en-US" sz="2400">
                <a:latin typeface="Calibri" pitchFamily="34" charset="0"/>
              </a:rPr>
              <a:t>151   </a:t>
            </a:r>
          </a:p>
          <a:p>
            <a:r>
              <a:rPr lang="en-US" sz="2400">
                <a:latin typeface="Calibri" pitchFamily="34" charset="0"/>
              </a:rPr>
              <a:t>451  </a:t>
            </a:r>
          </a:p>
          <a:p>
            <a:endParaRPr lang="en-US">
              <a:latin typeface="Calibri"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9A50DF3-EFBE-4F04-8F91-B779C89456E4}" type="slidenum">
              <a:rPr lang="en-US"/>
              <a:pPr>
                <a:defRPr/>
              </a:pPr>
              <a:t>114</a:t>
            </a:fld>
            <a:endParaRPr lang="en-US"/>
          </a:p>
        </p:txBody>
      </p:sp>
      <p:pic>
        <p:nvPicPr>
          <p:cNvPr id="232450" name="Picture 2" descr="ScreenShot638.bmp"/>
          <p:cNvPicPr>
            <a:picLocks noChangeAspect="1"/>
          </p:cNvPicPr>
          <p:nvPr/>
        </p:nvPicPr>
        <p:blipFill>
          <a:blip r:embed="rId3"/>
          <a:srcRect/>
          <a:stretch>
            <a:fillRect/>
          </a:stretch>
        </p:blipFill>
        <p:spPr bwMode="auto">
          <a:xfrm>
            <a:off x="1066800" y="685800"/>
            <a:ext cx="2949575" cy="1104900"/>
          </a:xfrm>
          <a:prstGeom prst="rect">
            <a:avLst/>
          </a:prstGeom>
          <a:noFill/>
          <a:ln w="9525">
            <a:noFill/>
            <a:miter lim="800000"/>
            <a:headEnd/>
            <a:tailEnd/>
          </a:ln>
        </p:spPr>
      </p:pic>
      <p:sp>
        <p:nvSpPr>
          <p:cNvPr id="232451" name="TextBox 3"/>
          <p:cNvSpPr txBox="1">
            <a:spLocks noChangeArrowheads="1"/>
          </p:cNvSpPr>
          <p:nvPr/>
        </p:nvSpPr>
        <p:spPr bwMode="auto">
          <a:xfrm>
            <a:off x="914400" y="2286000"/>
            <a:ext cx="3505200" cy="2308324"/>
          </a:xfrm>
          <a:prstGeom prst="rect">
            <a:avLst/>
          </a:prstGeom>
          <a:noFill/>
          <a:ln w="9525">
            <a:noFill/>
            <a:miter lim="800000"/>
            <a:headEnd/>
            <a:tailEnd/>
          </a:ln>
        </p:spPr>
        <p:txBody>
          <a:bodyPr>
            <a:spAutoFit/>
          </a:bodyPr>
          <a:lstStyle/>
          <a:p>
            <a:r>
              <a:rPr lang="en-US" sz="2400" dirty="0">
                <a:latin typeface="Calibri" pitchFamily="34" charset="0"/>
              </a:rPr>
              <a:t>151</a:t>
            </a:r>
          </a:p>
          <a:p>
            <a:r>
              <a:rPr lang="en-US" sz="2400" dirty="0">
                <a:latin typeface="Calibri" pitchFamily="34" charset="0"/>
              </a:rPr>
              <a:t>451</a:t>
            </a:r>
          </a:p>
          <a:p>
            <a:r>
              <a:rPr lang="en-US" sz="2400" dirty="0">
                <a:latin typeface="Calibri" pitchFamily="34" charset="0"/>
              </a:rPr>
              <a:t>451</a:t>
            </a:r>
          </a:p>
          <a:p>
            <a:r>
              <a:rPr lang="en-US" sz="2400" dirty="0">
                <a:latin typeface="Calibri" pitchFamily="34" charset="0"/>
              </a:rPr>
              <a:t>451</a:t>
            </a:r>
          </a:p>
          <a:p>
            <a:endParaRPr lang="en-US" sz="2400" dirty="0">
              <a:latin typeface="Calibri" pitchFamily="34" charset="0"/>
            </a:endParaRPr>
          </a:p>
          <a:p>
            <a:r>
              <a:rPr lang="en-US" sz="2400" i="1" dirty="0">
                <a:latin typeface="Calibri" pitchFamily="34" charset="0"/>
              </a:rPr>
              <a:t>Note:</a:t>
            </a:r>
            <a:r>
              <a:rPr lang="en-US" sz="2400" dirty="0">
                <a:latin typeface="Calibri" pitchFamily="34" charset="0"/>
              </a:rPr>
              <a:t> place is in Ohio</a:t>
            </a:r>
          </a:p>
        </p:txBody>
      </p:sp>
      <p:pic>
        <p:nvPicPr>
          <p:cNvPr id="232452" name="Picture 4" descr="ScreenShot631.bmp"/>
          <p:cNvPicPr>
            <a:picLocks noChangeAspect="1"/>
          </p:cNvPicPr>
          <p:nvPr/>
        </p:nvPicPr>
        <p:blipFill>
          <a:blip r:embed="rId4"/>
          <a:srcRect/>
          <a:stretch>
            <a:fillRect/>
          </a:stretch>
        </p:blipFill>
        <p:spPr bwMode="auto">
          <a:xfrm>
            <a:off x="4800600" y="1066800"/>
            <a:ext cx="3436938" cy="685800"/>
          </a:xfrm>
          <a:prstGeom prst="rect">
            <a:avLst/>
          </a:prstGeom>
          <a:noFill/>
          <a:ln w="9525">
            <a:noFill/>
            <a:miter lim="800000"/>
            <a:headEnd/>
            <a:tailEnd/>
          </a:ln>
        </p:spPr>
      </p:pic>
      <p:sp>
        <p:nvSpPr>
          <p:cNvPr id="232453" name="TextBox 5"/>
          <p:cNvSpPr txBox="1">
            <a:spLocks noChangeArrowheads="1"/>
          </p:cNvSpPr>
          <p:nvPr/>
        </p:nvSpPr>
        <p:spPr bwMode="auto">
          <a:xfrm>
            <a:off x="4953000" y="2286000"/>
            <a:ext cx="3505200" cy="1938992"/>
          </a:xfrm>
          <a:prstGeom prst="rect">
            <a:avLst/>
          </a:prstGeom>
          <a:noFill/>
          <a:ln w="9525">
            <a:noFill/>
            <a:miter lim="800000"/>
            <a:headEnd/>
            <a:tailEnd/>
          </a:ln>
        </p:spPr>
        <p:txBody>
          <a:bodyPr>
            <a:spAutoFit/>
          </a:bodyPr>
          <a:lstStyle/>
          <a:p>
            <a:r>
              <a:rPr lang="en-US" sz="2400" dirty="0">
                <a:latin typeface="Calibri" pitchFamily="34" charset="0"/>
              </a:rPr>
              <a:t>151</a:t>
            </a:r>
          </a:p>
          <a:p>
            <a:r>
              <a:rPr lang="en-US" sz="2400" dirty="0">
                <a:latin typeface="Calibri" pitchFamily="34" charset="0"/>
              </a:rPr>
              <a:t>451</a:t>
            </a:r>
          </a:p>
          <a:p>
            <a:r>
              <a:rPr lang="en-US" sz="2400" dirty="0">
                <a:latin typeface="Calibri" pitchFamily="34" charset="0"/>
              </a:rPr>
              <a:t>451</a:t>
            </a:r>
          </a:p>
          <a:p>
            <a:r>
              <a:rPr lang="en-US" sz="2400" dirty="0">
                <a:latin typeface="Calibri" pitchFamily="34" charset="0"/>
              </a:rPr>
              <a:t>451</a:t>
            </a:r>
          </a:p>
          <a:p>
            <a:endParaRPr lang="en-US" sz="2400" dirty="0">
              <a:latin typeface="Calibri" pitchFamily="34" charset="0"/>
            </a:endParaRPr>
          </a:p>
        </p:txBody>
      </p:sp>
      <p:sp>
        <p:nvSpPr>
          <p:cNvPr id="7" name="Footer Placeholder 6"/>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rtlCol="0">
            <a:normAutofit fontScale="90000"/>
          </a:bodyPr>
          <a:lstStyle/>
          <a:p>
            <a:pPr eaLnBrk="1" fontAlgn="auto" hangingPunct="1">
              <a:spcAft>
                <a:spcPts val="0"/>
              </a:spcAft>
              <a:defRPr/>
            </a:pPr>
            <a:r>
              <a:rPr lang="en-US" sz="3000" dirty="0"/>
              <a:t>Determine the preferred name and authorized and variant access points for this place</a:t>
            </a:r>
            <a:br>
              <a:rPr lang="en-US" sz="3000" dirty="0"/>
            </a:br>
            <a:endParaRPr lang="en-US" sz="3000" dirty="0"/>
          </a:p>
        </p:txBody>
      </p:sp>
      <p:sp>
        <p:nvSpPr>
          <p:cNvPr id="234498" name="Content Placeholder 2"/>
          <p:cNvSpPr>
            <a:spLocks noGrp="1"/>
          </p:cNvSpPr>
          <p:nvPr>
            <p:ph idx="1"/>
          </p:nvPr>
        </p:nvSpPr>
        <p:spPr>
          <a:xfrm>
            <a:off x="457200" y="1219200"/>
            <a:ext cx="8458200" cy="5638800"/>
          </a:xfrm>
        </p:spPr>
        <p:txBody>
          <a:bodyPr/>
          <a:lstStyle/>
          <a:p>
            <a:pPr eaLnBrk="1" hangingPunct="1">
              <a:lnSpc>
                <a:spcPct val="90000"/>
              </a:lnSpc>
              <a:buFont typeface="Arial" charset="0"/>
              <a:buNone/>
            </a:pPr>
            <a:r>
              <a:rPr lang="en-US" sz="3000" dirty="0"/>
              <a:t>Preferred name for the place: ______________</a:t>
            </a:r>
          </a:p>
          <a:p>
            <a:pPr eaLnBrk="1" hangingPunct="1">
              <a:lnSpc>
                <a:spcPct val="90000"/>
              </a:lnSpc>
              <a:spcBef>
                <a:spcPct val="0"/>
              </a:spcBef>
              <a:buFont typeface="Arial" charset="0"/>
              <a:buNone/>
            </a:pPr>
            <a:endParaRPr lang="en-US" sz="3000" dirty="0"/>
          </a:p>
          <a:p>
            <a:pPr eaLnBrk="1" hangingPunct="1">
              <a:lnSpc>
                <a:spcPct val="90000"/>
              </a:lnSpc>
              <a:buFont typeface="Arial" charset="0"/>
              <a:buNone/>
            </a:pPr>
            <a:r>
              <a:rPr lang="en-US" sz="3000" dirty="0"/>
              <a:t>151   </a:t>
            </a:r>
          </a:p>
          <a:p>
            <a:pPr eaLnBrk="1" hangingPunct="1">
              <a:lnSpc>
                <a:spcPct val="90000"/>
              </a:lnSpc>
              <a:buFont typeface="Arial" charset="0"/>
              <a:buNone/>
            </a:pPr>
            <a:r>
              <a:rPr lang="en-US" sz="3000" dirty="0"/>
              <a:t>451   </a:t>
            </a:r>
          </a:p>
          <a:p>
            <a:pPr eaLnBrk="1" hangingPunct="1">
              <a:lnSpc>
                <a:spcPct val="90000"/>
              </a:lnSpc>
              <a:buFont typeface="Arial" charset="0"/>
              <a:buNone/>
            </a:pPr>
            <a:r>
              <a:rPr lang="en-US" sz="3000" dirty="0"/>
              <a:t>670    Evaluation of district credit plan, 1979: $b </a:t>
            </a:r>
            <a:r>
              <a:rPr lang="en-US" sz="3000" dirty="0" err="1"/>
              <a:t>t.p.</a:t>
            </a:r>
            <a:r>
              <a:rPr lang="en-US" sz="3000" dirty="0"/>
              <a:t> 	(Ujjain District, Madhya Pradesh)</a:t>
            </a:r>
          </a:p>
          <a:p>
            <a:pPr eaLnBrk="1" hangingPunct="1">
              <a:lnSpc>
                <a:spcPct val="90000"/>
              </a:lnSpc>
              <a:buFont typeface="Arial" charset="0"/>
              <a:buNone/>
            </a:pPr>
            <a:r>
              <a:rPr lang="en-US" sz="3000" dirty="0"/>
              <a:t>670    GNS, Feb. 16, 2013 $b (Ujjain (approved);  	Ujjain District (variant); second-order 	administrative division; India; ADM1: Madhya 	Pradesh; 23°25’00”N 075°30’00”E; also lists a 	populated place in Madhya Pradesh with same 	approved name)</a:t>
            </a:r>
          </a:p>
        </p:txBody>
      </p:sp>
      <p:sp>
        <p:nvSpPr>
          <p:cNvPr id="6" name="Slide Number Placeholder 5"/>
          <p:cNvSpPr>
            <a:spLocks noGrp="1"/>
          </p:cNvSpPr>
          <p:nvPr>
            <p:ph type="sldNum" sz="quarter" idx="12"/>
          </p:nvPr>
        </p:nvSpPr>
        <p:spPr/>
        <p:txBody>
          <a:bodyPr/>
          <a:lstStyle/>
          <a:p>
            <a:pPr>
              <a:defRPr/>
            </a:pPr>
            <a:fld id="{AA4E6D9D-3995-4F7C-BE5A-18FC9B0D489B}" type="slidenum">
              <a:rPr lang="en-US"/>
              <a:pPr>
                <a:defRPr/>
              </a:pPr>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extBox 3"/>
          <p:cNvSpPr txBox="1">
            <a:spLocks noChangeArrowheads="1"/>
          </p:cNvSpPr>
          <p:nvPr/>
        </p:nvSpPr>
        <p:spPr bwMode="auto">
          <a:xfrm>
            <a:off x="381000" y="5410200"/>
            <a:ext cx="8458200" cy="1323975"/>
          </a:xfrm>
          <a:prstGeom prst="rect">
            <a:avLst/>
          </a:prstGeom>
          <a:noFill/>
          <a:ln w="9525">
            <a:noFill/>
            <a:miter lim="800000"/>
            <a:headEnd/>
            <a:tailEnd/>
          </a:ln>
        </p:spPr>
        <p:txBody>
          <a:bodyPr>
            <a:spAutoFit/>
          </a:bodyPr>
          <a:lstStyle/>
          <a:p>
            <a:r>
              <a:rPr lang="en-US" sz="2000">
                <a:latin typeface="Calibri" pitchFamily="34" charset="0"/>
              </a:rPr>
              <a:t>151</a:t>
            </a:r>
          </a:p>
          <a:p>
            <a:r>
              <a:rPr lang="en-US" sz="2000">
                <a:latin typeface="Calibri" pitchFamily="34" charset="0"/>
              </a:rPr>
              <a:t>4__</a:t>
            </a:r>
          </a:p>
          <a:p>
            <a:r>
              <a:rPr lang="en-US" sz="2000">
                <a:latin typeface="Calibri" pitchFamily="34" charset="0"/>
              </a:rPr>
              <a:t>670    The Leslieville’r daily news, via WWW, April 25, 2013: $b home page (the Leslieville neighbourhood of Toronto) $u http://paper.li/leslieviller/1291175230</a:t>
            </a:r>
          </a:p>
        </p:txBody>
      </p:sp>
      <p:sp>
        <p:nvSpPr>
          <p:cNvPr id="5" name="Slide Number Placeholder 4"/>
          <p:cNvSpPr>
            <a:spLocks noGrp="1"/>
          </p:cNvSpPr>
          <p:nvPr>
            <p:ph type="sldNum" sz="quarter" idx="12"/>
          </p:nvPr>
        </p:nvSpPr>
        <p:spPr/>
        <p:txBody>
          <a:bodyPr/>
          <a:lstStyle/>
          <a:p>
            <a:pPr>
              <a:defRPr/>
            </a:pPr>
            <a:fld id="{A2D45E2F-F69B-4727-99C8-F6FFF721A2D9}" type="slidenum">
              <a:rPr lang="en-US"/>
              <a:pPr>
                <a:defRPr/>
              </a:pPr>
              <a:t>116</a:t>
            </a:fld>
            <a:endParaRPr lang="en-US"/>
          </a:p>
        </p:txBody>
      </p:sp>
      <p:pic>
        <p:nvPicPr>
          <p:cNvPr id="236547" name="Picture 7" descr="ScreenShot672.bmp"/>
          <p:cNvPicPr>
            <a:picLocks noChangeAspect="1"/>
          </p:cNvPicPr>
          <p:nvPr/>
        </p:nvPicPr>
        <p:blipFill>
          <a:blip r:embed="rId3"/>
          <a:srcRect/>
          <a:stretch>
            <a:fillRect/>
          </a:stretch>
        </p:blipFill>
        <p:spPr bwMode="auto">
          <a:xfrm>
            <a:off x="639763" y="0"/>
            <a:ext cx="7889875" cy="5337175"/>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5. Describing Places</a:t>
            </a:r>
          </a:p>
        </p:txBody>
      </p:sp>
      <p:sp>
        <p:nvSpPr>
          <p:cNvPr id="3" name="Slide Number Placeholder 2"/>
          <p:cNvSpPr>
            <a:spLocks noGrp="1"/>
          </p:cNvSpPr>
          <p:nvPr>
            <p:ph type="sldNum" sz="quarter" idx="12"/>
          </p:nvPr>
        </p:nvSpPr>
        <p:spPr/>
        <p:txBody>
          <a:bodyPr/>
          <a:lstStyle/>
          <a:p>
            <a:pPr>
              <a:defRPr/>
            </a:pPr>
            <a:fld id="{FF2F12FB-CC20-4D83-BE6D-F238E03C8D81}" type="slidenum">
              <a:rPr lang="en-US"/>
              <a:pPr>
                <a:defRPr/>
              </a:pPr>
              <a:t>117</a:t>
            </a:fld>
            <a:endParaRPr lang="en-US"/>
          </a:p>
        </p:txBody>
      </p:sp>
      <p:pic>
        <p:nvPicPr>
          <p:cNvPr id="238595" name="Picture 2"/>
          <p:cNvPicPr>
            <a:picLocks noChangeAspect="1" noChangeArrowheads="1"/>
          </p:cNvPicPr>
          <p:nvPr/>
        </p:nvPicPr>
        <p:blipFill>
          <a:blip r:embed="rId3"/>
          <a:srcRect/>
          <a:stretch>
            <a:fillRect/>
          </a:stretch>
        </p:blipFill>
        <p:spPr bwMode="auto">
          <a:xfrm>
            <a:off x="838200" y="990600"/>
            <a:ext cx="7429500" cy="4229100"/>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5. Describing Places</a:t>
            </a:r>
          </a:p>
        </p:txBody>
      </p:sp>
      <p:sp>
        <p:nvSpPr>
          <p:cNvPr id="3" name="Slide Number Placeholder 2"/>
          <p:cNvSpPr>
            <a:spLocks noGrp="1"/>
          </p:cNvSpPr>
          <p:nvPr>
            <p:ph type="sldNum" sz="quarter" idx="12"/>
          </p:nvPr>
        </p:nvSpPr>
        <p:spPr/>
        <p:txBody>
          <a:bodyPr/>
          <a:lstStyle/>
          <a:p>
            <a:pPr>
              <a:defRPr/>
            </a:pPr>
            <a:fld id="{9EDB90FF-6FD8-45B6-9FF7-4EAD94DF2EBF}" type="slidenum">
              <a:rPr lang="en-US"/>
              <a:pPr>
                <a:defRPr/>
              </a:pPr>
              <a:t>118</a:t>
            </a:fld>
            <a:endParaRPr lang="en-US"/>
          </a:p>
        </p:txBody>
      </p:sp>
      <p:pic>
        <p:nvPicPr>
          <p:cNvPr id="240643" name="Picture 4" descr="ScreenShot664.bmp"/>
          <p:cNvPicPr>
            <a:picLocks noChangeAspect="1"/>
          </p:cNvPicPr>
          <p:nvPr/>
        </p:nvPicPr>
        <p:blipFill>
          <a:blip r:embed="rId3"/>
          <a:srcRect/>
          <a:stretch>
            <a:fillRect/>
          </a:stretch>
        </p:blipFill>
        <p:spPr bwMode="auto">
          <a:xfrm>
            <a:off x="685800" y="457200"/>
            <a:ext cx="7948613" cy="5426075"/>
          </a:xfrm>
          <a:prstGeom prst="rect">
            <a:avLst/>
          </a:prstGeom>
          <a:noFill/>
          <a:ln w="9525">
            <a:noFill/>
            <a:miter lim="800000"/>
            <a:headEnd/>
            <a:tailEnd/>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5. Describing Places</a:t>
            </a:r>
          </a:p>
        </p:txBody>
      </p:sp>
      <p:sp>
        <p:nvSpPr>
          <p:cNvPr id="3" name="Slide Number Placeholder 2"/>
          <p:cNvSpPr>
            <a:spLocks noGrp="1"/>
          </p:cNvSpPr>
          <p:nvPr>
            <p:ph type="sldNum" sz="quarter" idx="12"/>
          </p:nvPr>
        </p:nvSpPr>
        <p:spPr/>
        <p:txBody>
          <a:bodyPr/>
          <a:lstStyle/>
          <a:p>
            <a:pPr>
              <a:defRPr/>
            </a:pPr>
            <a:fld id="{5C98548A-EA0F-4A88-B8F2-53A60B3CD1E0}" type="slidenum">
              <a:rPr lang="en-US"/>
              <a:pPr>
                <a:defRPr/>
              </a:pPr>
              <a:t>119</a:t>
            </a:fld>
            <a:endParaRPr lang="en-US"/>
          </a:p>
        </p:txBody>
      </p:sp>
      <p:sp>
        <p:nvSpPr>
          <p:cNvPr id="242691" name="TextBox 4"/>
          <p:cNvSpPr txBox="1">
            <a:spLocks noChangeArrowheads="1"/>
          </p:cNvSpPr>
          <p:nvPr/>
        </p:nvSpPr>
        <p:spPr bwMode="auto">
          <a:xfrm>
            <a:off x="228600" y="914400"/>
            <a:ext cx="8915400" cy="4832350"/>
          </a:xfrm>
          <a:prstGeom prst="rect">
            <a:avLst/>
          </a:prstGeom>
          <a:noFill/>
          <a:ln w="9525">
            <a:noFill/>
            <a:miter lim="800000"/>
            <a:headEnd/>
            <a:tailEnd/>
          </a:ln>
        </p:spPr>
        <p:txBody>
          <a:bodyPr>
            <a:spAutoFit/>
          </a:bodyPr>
          <a:lstStyle/>
          <a:p>
            <a:r>
              <a:rPr lang="en-US" sz="2200">
                <a:latin typeface="Calibri" pitchFamily="34" charset="0"/>
              </a:rPr>
              <a:t>151</a:t>
            </a:r>
          </a:p>
          <a:p>
            <a:r>
              <a:rPr lang="en-US" sz="2200">
                <a:latin typeface="Calibri" pitchFamily="34" charset="0"/>
              </a:rPr>
              <a:t>4__</a:t>
            </a:r>
          </a:p>
          <a:p>
            <a:r>
              <a:rPr lang="en-US" sz="2200">
                <a:latin typeface="Calibri" pitchFamily="34" charset="0"/>
              </a:rPr>
              <a:t>4__</a:t>
            </a:r>
          </a:p>
          <a:p>
            <a:r>
              <a:rPr lang="en-US" sz="2200">
                <a:latin typeface="Calibri" pitchFamily="34" charset="0"/>
              </a:rPr>
              <a:t>4__</a:t>
            </a:r>
          </a:p>
          <a:p>
            <a:r>
              <a:rPr lang="en-US" sz="2200">
                <a:latin typeface="Calibri" pitchFamily="34" charset="0"/>
              </a:rPr>
              <a:t>670    NODO : creating destination at the pedestrian scale, 2007: $b page</a:t>
            </a:r>
          </a:p>
          <a:p>
            <a:r>
              <a:rPr lang="en-US" sz="2200">
                <a:latin typeface="Calibri" pitchFamily="34" charset="0"/>
              </a:rPr>
              <a:t>           ii (North Downtown; evolving into one of Omaha’s most exciting </a:t>
            </a:r>
          </a:p>
          <a:p>
            <a:r>
              <a:rPr lang="en-US" sz="2200">
                <a:latin typeface="Calibri" pitchFamily="34" charset="0"/>
              </a:rPr>
              <a:t>           and active neighborhoods) page 1 (North Downtown Omaha (NODO))</a:t>
            </a:r>
          </a:p>
          <a:p>
            <a:r>
              <a:rPr lang="en-US" sz="2200">
                <a:latin typeface="Calibri" pitchFamily="34" charset="0"/>
              </a:rPr>
              <a:t>670    North Downtown : Omaha’s new urban neighborhood, 2006?</a:t>
            </a:r>
          </a:p>
          <a:p>
            <a:r>
              <a:rPr lang="en-US" sz="2200">
                <a:latin typeface="Calibri" pitchFamily="34" charset="0"/>
              </a:rPr>
              <a:t>670    Wikipedia, April 25, 2013 $b (under Downtown Omaha: North</a:t>
            </a:r>
          </a:p>
          <a:p>
            <a:r>
              <a:rPr lang="en-US" sz="2200">
                <a:latin typeface="Calibri" pitchFamily="34" charset="0"/>
              </a:rPr>
              <a:t>           Downtown extends 80 blocks, from the campus of Creighton</a:t>
            </a:r>
          </a:p>
          <a:p>
            <a:r>
              <a:rPr lang="en-US" sz="2200">
                <a:latin typeface="Calibri" pitchFamily="34" charset="0"/>
              </a:rPr>
              <a:t>           University to the CenturyLink Center and new developments along the</a:t>
            </a:r>
          </a:p>
          <a:p>
            <a:r>
              <a:rPr lang="en-US" sz="2200">
                <a:latin typeface="Calibri" pitchFamily="34" charset="0"/>
              </a:rPr>
              <a:t>           Missouri River;  area comprising NoDo is central to the history of   </a:t>
            </a:r>
          </a:p>
          <a:p>
            <a:r>
              <a:rPr lang="en-US" sz="2200">
                <a:latin typeface="Calibri" pitchFamily="34" charset="0"/>
              </a:rPr>
              <a:t>           Omaha)</a:t>
            </a:r>
          </a:p>
          <a:p>
            <a:r>
              <a:rPr lang="en-US" sz="2200">
                <a:latin typeface="Calibri" pitchFamily="34" charset="0"/>
              </a:rPr>
              <a:t>675    GNIS, April 25, 2013</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9B1796E-1D2B-40FD-9F8B-320B0EADA16A}" type="slidenum">
              <a:rPr lang="en-US"/>
              <a:pPr>
                <a:defRPr/>
              </a:pPr>
              <a:t>120</a:t>
            </a:fld>
            <a:endParaRPr lang="en-US"/>
          </a:p>
        </p:txBody>
      </p:sp>
      <p:pic>
        <p:nvPicPr>
          <p:cNvPr id="244738" name="Picture 2" descr="ScreenShot468.bmp"/>
          <p:cNvPicPr>
            <a:picLocks noChangeAspect="1"/>
          </p:cNvPicPr>
          <p:nvPr/>
        </p:nvPicPr>
        <p:blipFill>
          <a:blip r:embed="rId3"/>
          <a:srcRect/>
          <a:stretch>
            <a:fillRect/>
          </a:stretch>
        </p:blipFill>
        <p:spPr bwMode="auto">
          <a:xfrm>
            <a:off x="0" y="0"/>
            <a:ext cx="6784975" cy="6858000"/>
          </a:xfrm>
          <a:prstGeom prst="rect">
            <a:avLst/>
          </a:prstGeom>
          <a:noFill/>
          <a:ln w="9525">
            <a:noFill/>
            <a:miter lim="800000"/>
            <a:headEnd/>
            <a:tailEnd/>
          </a:ln>
        </p:spPr>
      </p:pic>
      <p:sp>
        <p:nvSpPr>
          <p:cNvPr id="244739" name="TextBox 3"/>
          <p:cNvSpPr txBox="1">
            <a:spLocks noChangeArrowheads="1"/>
          </p:cNvSpPr>
          <p:nvPr/>
        </p:nvSpPr>
        <p:spPr bwMode="auto">
          <a:xfrm>
            <a:off x="5943600" y="1295400"/>
            <a:ext cx="2743200" cy="1846263"/>
          </a:xfrm>
          <a:prstGeom prst="rect">
            <a:avLst/>
          </a:prstGeom>
          <a:noFill/>
          <a:ln w="9525">
            <a:noFill/>
            <a:miter lim="800000"/>
            <a:headEnd/>
            <a:tailEnd/>
          </a:ln>
        </p:spPr>
        <p:txBody>
          <a:bodyPr>
            <a:spAutoFit/>
          </a:bodyPr>
          <a:lstStyle/>
          <a:p>
            <a:r>
              <a:rPr lang="en-US" sz="2400">
                <a:latin typeface="Calibri" pitchFamily="34" charset="0"/>
              </a:rPr>
              <a:t>Fill out these fields:</a:t>
            </a:r>
          </a:p>
          <a:p>
            <a:endParaRPr lang="en-US" sz="2400">
              <a:latin typeface="Calibri" pitchFamily="34" charset="0"/>
            </a:endParaRPr>
          </a:p>
          <a:p>
            <a:r>
              <a:rPr lang="en-US" sz="2400">
                <a:latin typeface="Calibri" pitchFamily="34" charset="0"/>
              </a:rPr>
              <a:t>151   </a:t>
            </a:r>
          </a:p>
          <a:p>
            <a:r>
              <a:rPr lang="en-US" sz="2400">
                <a:latin typeface="Calibri" pitchFamily="34" charset="0"/>
              </a:rPr>
              <a:t>451  </a:t>
            </a:r>
          </a:p>
          <a:p>
            <a:endParaRPr lang="en-US">
              <a:latin typeface="Calibri" pitchFamily="34" charset="0"/>
            </a:endParaRPr>
          </a:p>
        </p:txBody>
      </p:sp>
      <p:sp>
        <p:nvSpPr>
          <p:cNvPr id="6" name="TextBox 5"/>
          <p:cNvSpPr txBox="1">
            <a:spLocks noChangeArrowheads="1"/>
          </p:cNvSpPr>
          <p:nvPr/>
        </p:nvSpPr>
        <p:spPr bwMode="auto">
          <a:xfrm>
            <a:off x="6748463" y="2020888"/>
            <a:ext cx="2057400" cy="461962"/>
          </a:xfrm>
          <a:prstGeom prst="rect">
            <a:avLst/>
          </a:prstGeom>
          <a:noFill/>
          <a:ln w="9525">
            <a:noFill/>
            <a:miter lim="800000"/>
            <a:headEnd/>
            <a:tailEnd/>
          </a:ln>
        </p:spPr>
        <p:txBody>
          <a:bodyPr>
            <a:spAutoFit/>
          </a:bodyPr>
          <a:lstStyle/>
          <a:p>
            <a:r>
              <a:rPr lang="en-US" sz="2400">
                <a:latin typeface="Calibri" pitchFamily="34" charset="0"/>
              </a:rPr>
              <a:t>Palms (Qld.)</a:t>
            </a:r>
          </a:p>
        </p:txBody>
      </p:sp>
      <p:sp>
        <p:nvSpPr>
          <p:cNvPr id="7" name="TextBox 6"/>
          <p:cNvSpPr txBox="1">
            <a:spLocks noChangeArrowheads="1"/>
          </p:cNvSpPr>
          <p:nvPr/>
        </p:nvSpPr>
        <p:spPr bwMode="auto">
          <a:xfrm>
            <a:off x="6748463" y="2378075"/>
            <a:ext cx="2362200" cy="460375"/>
          </a:xfrm>
          <a:prstGeom prst="rect">
            <a:avLst/>
          </a:prstGeom>
          <a:noFill/>
          <a:ln w="9525">
            <a:noFill/>
            <a:miter lim="800000"/>
            <a:headEnd/>
            <a:tailEnd/>
          </a:ln>
        </p:spPr>
        <p:txBody>
          <a:bodyPr>
            <a:spAutoFit/>
          </a:bodyPr>
          <a:lstStyle/>
          <a:p>
            <a:r>
              <a:rPr lang="en-US" sz="2400">
                <a:latin typeface="Calibri" pitchFamily="34" charset="0"/>
              </a:rPr>
              <a:t>The Palms (Qld.)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6A11D60-B1D5-4CFD-AE5A-E81C1DCA6471}" type="slidenum">
              <a:rPr lang="en-US"/>
              <a:pPr>
                <a:defRPr/>
              </a:pPr>
              <a:t>121</a:t>
            </a:fld>
            <a:endParaRPr lang="en-US"/>
          </a:p>
        </p:txBody>
      </p:sp>
      <p:pic>
        <p:nvPicPr>
          <p:cNvPr id="246786" name="Picture 2" descr="ScreenShot480.bmp"/>
          <p:cNvPicPr>
            <a:picLocks noChangeAspect="1"/>
          </p:cNvPicPr>
          <p:nvPr/>
        </p:nvPicPr>
        <p:blipFill>
          <a:blip r:embed="rId3"/>
          <a:srcRect/>
          <a:stretch>
            <a:fillRect/>
          </a:stretch>
        </p:blipFill>
        <p:spPr bwMode="auto">
          <a:xfrm>
            <a:off x="304800" y="0"/>
            <a:ext cx="5688013" cy="6858000"/>
          </a:xfrm>
          <a:prstGeom prst="rect">
            <a:avLst/>
          </a:prstGeom>
          <a:noFill/>
          <a:ln w="9525">
            <a:noFill/>
            <a:miter lim="800000"/>
            <a:headEnd/>
            <a:tailEnd/>
          </a:ln>
        </p:spPr>
      </p:pic>
      <p:sp>
        <p:nvSpPr>
          <p:cNvPr id="246787" name="TextBox 3"/>
          <p:cNvSpPr txBox="1">
            <a:spLocks noChangeArrowheads="1"/>
          </p:cNvSpPr>
          <p:nvPr/>
        </p:nvSpPr>
        <p:spPr bwMode="auto">
          <a:xfrm>
            <a:off x="6126163" y="1752600"/>
            <a:ext cx="2743200" cy="1846263"/>
          </a:xfrm>
          <a:prstGeom prst="rect">
            <a:avLst/>
          </a:prstGeom>
          <a:noFill/>
          <a:ln w="9525">
            <a:noFill/>
            <a:miter lim="800000"/>
            <a:headEnd/>
            <a:tailEnd/>
          </a:ln>
        </p:spPr>
        <p:txBody>
          <a:bodyPr>
            <a:spAutoFit/>
          </a:bodyPr>
          <a:lstStyle/>
          <a:p>
            <a:r>
              <a:rPr lang="en-US" sz="2400">
                <a:latin typeface="Calibri" pitchFamily="34" charset="0"/>
              </a:rPr>
              <a:t>Fill out these fields:</a:t>
            </a:r>
          </a:p>
          <a:p>
            <a:endParaRPr lang="en-US" sz="2400">
              <a:latin typeface="Calibri" pitchFamily="34" charset="0"/>
            </a:endParaRPr>
          </a:p>
          <a:p>
            <a:r>
              <a:rPr lang="en-US" sz="2400">
                <a:latin typeface="Calibri" pitchFamily="34" charset="0"/>
              </a:rPr>
              <a:t>151   </a:t>
            </a:r>
          </a:p>
          <a:p>
            <a:r>
              <a:rPr lang="en-US" sz="2400">
                <a:latin typeface="Calibri" pitchFamily="34" charset="0"/>
              </a:rPr>
              <a:t>451  </a:t>
            </a:r>
          </a:p>
          <a:p>
            <a:endParaRPr lang="en-US">
              <a:latin typeface="Calibri" pitchFamily="34" charset="0"/>
            </a:endParaRPr>
          </a:p>
        </p:txBody>
      </p:sp>
      <p:sp>
        <p:nvSpPr>
          <p:cNvPr id="6" name="TextBox 5"/>
          <p:cNvSpPr txBox="1">
            <a:spLocks noChangeArrowheads="1"/>
          </p:cNvSpPr>
          <p:nvPr/>
        </p:nvSpPr>
        <p:spPr bwMode="auto">
          <a:xfrm>
            <a:off x="6781800" y="2478088"/>
            <a:ext cx="2362200" cy="461962"/>
          </a:xfrm>
          <a:prstGeom prst="rect">
            <a:avLst/>
          </a:prstGeom>
          <a:noFill/>
          <a:ln w="9525">
            <a:noFill/>
            <a:miter lim="800000"/>
            <a:headEnd/>
            <a:tailEnd/>
          </a:ln>
        </p:spPr>
        <p:txBody>
          <a:bodyPr>
            <a:spAutoFit/>
          </a:bodyPr>
          <a:lstStyle/>
          <a:p>
            <a:r>
              <a:rPr lang="en-US" sz="2400">
                <a:latin typeface="Calibri" pitchFamily="34" charset="0"/>
              </a:rPr>
              <a:t>La Paloma (Tex.)</a:t>
            </a:r>
          </a:p>
        </p:txBody>
      </p:sp>
      <p:sp>
        <p:nvSpPr>
          <p:cNvPr id="7" name="TextBox 6"/>
          <p:cNvSpPr txBox="1">
            <a:spLocks noChangeArrowheads="1"/>
          </p:cNvSpPr>
          <p:nvPr/>
        </p:nvSpPr>
        <p:spPr bwMode="auto">
          <a:xfrm>
            <a:off x="6781800" y="2835275"/>
            <a:ext cx="2362200" cy="460375"/>
          </a:xfrm>
          <a:prstGeom prst="rect">
            <a:avLst/>
          </a:prstGeom>
          <a:noFill/>
          <a:ln w="9525">
            <a:noFill/>
            <a:miter lim="800000"/>
            <a:headEnd/>
            <a:tailEnd/>
          </a:ln>
        </p:spPr>
        <p:txBody>
          <a:bodyPr>
            <a:spAutoFit/>
          </a:bodyPr>
          <a:lstStyle/>
          <a:p>
            <a:r>
              <a:rPr lang="en-US" sz="2400">
                <a:latin typeface="Calibri" pitchFamily="34" charset="0"/>
              </a:rPr>
              <a:t>Paloma (Tex.)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1A54CA6-15D7-4C94-A8AB-A670D589F62E}" type="slidenum">
              <a:rPr lang="en-US"/>
              <a:pPr>
                <a:defRPr/>
              </a:pPr>
              <a:t>122</a:t>
            </a:fld>
            <a:endParaRPr lang="en-US"/>
          </a:p>
        </p:txBody>
      </p:sp>
      <p:pic>
        <p:nvPicPr>
          <p:cNvPr id="248834" name="Picture 2" descr="ScreenShot638.bmp"/>
          <p:cNvPicPr>
            <a:picLocks noChangeAspect="1"/>
          </p:cNvPicPr>
          <p:nvPr/>
        </p:nvPicPr>
        <p:blipFill>
          <a:blip r:embed="rId3"/>
          <a:srcRect/>
          <a:stretch>
            <a:fillRect/>
          </a:stretch>
        </p:blipFill>
        <p:spPr bwMode="auto">
          <a:xfrm>
            <a:off x="1066800" y="685800"/>
            <a:ext cx="2949575" cy="1104900"/>
          </a:xfrm>
          <a:prstGeom prst="rect">
            <a:avLst/>
          </a:prstGeom>
          <a:noFill/>
          <a:ln w="9525">
            <a:noFill/>
            <a:miter lim="800000"/>
            <a:headEnd/>
            <a:tailEnd/>
          </a:ln>
        </p:spPr>
      </p:pic>
      <p:sp>
        <p:nvSpPr>
          <p:cNvPr id="248835" name="TextBox 3"/>
          <p:cNvSpPr txBox="1">
            <a:spLocks noChangeArrowheads="1"/>
          </p:cNvSpPr>
          <p:nvPr/>
        </p:nvSpPr>
        <p:spPr bwMode="auto">
          <a:xfrm>
            <a:off x="914400" y="2286000"/>
            <a:ext cx="3505200" cy="3046988"/>
          </a:xfrm>
          <a:prstGeom prst="rect">
            <a:avLst/>
          </a:prstGeom>
          <a:noFill/>
          <a:ln w="9525">
            <a:noFill/>
            <a:miter lim="800000"/>
            <a:headEnd/>
            <a:tailEnd/>
          </a:ln>
        </p:spPr>
        <p:txBody>
          <a:bodyPr>
            <a:spAutoFit/>
          </a:bodyPr>
          <a:lstStyle/>
          <a:p>
            <a:r>
              <a:rPr lang="en-US" sz="2400" dirty="0">
                <a:latin typeface="Calibri" pitchFamily="34" charset="0"/>
              </a:rPr>
              <a:t>151</a:t>
            </a:r>
          </a:p>
          <a:p>
            <a:r>
              <a:rPr lang="en-US" sz="2400" dirty="0">
                <a:latin typeface="Calibri" pitchFamily="34" charset="0"/>
              </a:rPr>
              <a:t>451</a:t>
            </a:r>
          </a:p>
          <a:p>
            <a:r>
              <a:rPr lang="en-US" sz="2400" dirty="0">
                <a:latin typeface="Calibri" pitchFamily="34" charset="0"/>
              </a:rPr>
              <a:t>451</a:t>
            </a:r>
          </a:p>
          <a:p>
            <a:endParaRPr lang="en-US" sz="2400" dirty="0">
              <a:latin typeface="Calibri" pitchFamily="34" charset="0"/>
            </a:endParaRPr>
          </a:p>
          <a:p>
            <a:r>
              <a:rPr lang="en-US" sz="2400" dirty="0">
                <a:latin typeface="Calibri" pitchFamily="34" charset="0"/>
              </a:rPr>
              <a:t>451</a:t>
            </a:r>
          </a:p>
          <a:p>
            <a:endParaRPr lang="en-US" sz="2400" i="1" dirty="0">
              <a:latin typeface="Calibri" pitchFamily="34" charset="0"/>
            </a:endParaRPr>
          </a:p>
          <a:p>
            <a:endParaRPr lang="en-US" sz="2400" i="1" dirty="0">
              <a:latin typeface="Calibri" pitchFamily="34" charset="0"/>
            </a:endParaRPr>
          </a:p>
          <a:p>
            <a:r>
              <a:rPr lang="en-US" sz="2400" i="1" dirty="0">
                <a:latin typeface="Calibri" pitchFamily="34" charset="0"/>
              </a:rPr>
              <a:t>Note:</a:t>
            </a:r>
            <a:r>
              <a:rPr lang="en-US" sz="2400" dirty="0">
                <a:latin typeface="Calibri" pitchFamily="34" charset="0"/>
              </a:rPr>
              <a:t> place is in Ohio</a:t>
            </a:r>
          </a:p>
        </p:txBody>
      </p:sp>
      <p:pic>
        <p:nvPicPr>
          <p:cNvPr id="248836" name="Picture 4" descr="ScreenShot631.bmp"/>
          <p:cNvPicPr>
            <a:picLocks noChangeAspect="1"/>
          </p:cNvPicPr>
          <p:nvPr/>
        </p:nvPicPr>
        <p:blipFill>
          <a:blip r:embed="rId4"/>
          <a:srcRect/>
          <a:stretch>
            <a:fillRect/>
          </a:stretch>
        </p:blipFill>
        <p:spPr bwMode="auto">
          <a:xfrm>
            <a:off x="4800600" y="1066800"/>
            <a:ext cx="3436938" cy="685800"/>
          </a:xfrm>
          <a:prstGeom prst="rect">
            <a:avLst/>
          </a:prstGeom>
          <a:noFill/>
          <a:ln w="9525">
            <a:noFill/>
            <a:miter lim="800000"/>
            <a:headEnd/>
            <a:tailEnd/>
          </a:ln>
        </p:spPr>
      </p:pic>
      <p:sp>
        <p:nvSpPr>
          <p:cNvPr id="248837" name="TextBox 5"/>
          <p:cNvSpPr txBox="1">
            <a:spLocks noChangeArrowheads="1"/>
          </p:cNvSpPr>
          <p:nvPr/>
        </p:nvSpPr>
        <p:spPr bwMode="auto">
          <a:xfrm>
            <a:off x="4953000" y="2286000"/>
            <a:ext cx="3505200" cy="1938992"/>
          </a:xfrm>
          <a:prstGeom prst="rect">
            <a:avLst/>
          </a:prstGeom>
          <a:noFill/>
          <a:ln w="9525">
            <a:noFill/>
            <a:miter lim="800000"/>
            <a:headEnd/>
            <a:tailEnd/>
          </a:ln>
        </p:spPr>
        <p:txBody>
          <a:bodyPr>
            <a:spAutoFit/>
          </a:bodyPr>
          <a:lstStyle/>
          <a:p>
            <a:r>
              <a:rPr lang="en-US" sz="2400" dirty="0">
                <a:latin typeface="Calibri" pitchFamily="34" charset="0"/>
              </a:rPr>
              <a:t>151</a:t>
            </a:r>
          </a:p>
          <a:p>
            <a:r>
              <a:rPr lang="en-US" sz="2400" dirty="0">
                <a:latin typeface="Calibri" pitchFamily="34" charset="0"/>
              </a:rPr>
              <a:t>451</a:t>
            </a:r>
          </a:p>
          <a:p>
            <a:r>
              <a:rPr lang="en-US" sz="2400" dirty="0">
                <a:latin typeface="Calibri" pitchFamily="34" charset="0"/>
              </a:rPr>
              <a:t>451</a:t>
            </a:r>
          </a:p>
          <a:p>
            <a:r>
              <a:rPr lang="en-US" sz="2400" dirty="0">
                <a:latin typeface="Calibri" pitchFamily="34" charset="0"/>
              </a:rPr>
              <a:t>451</a:t>
            </a:r>
          </a:p>
          <a:p>
            <a:endParaRPr lang="en-US" sz="2400" dirty="0">
              <a:latin typeface="Calibri" pitchFamily="34" charset="0"/>
            </a:endParaRPr>
          </a:p>
        </p:txBody>
      </p:sp>
      <p:sp>
        <p:nvSpPr>
          <p:cNvPr id="7" name="Footer Placeholder 6"/>
          <p:cNvSpPr>
            <a:spLocks noGrp="1"/>
          </p:cNvSpPr>
          <p:nvPr>
            <p:ph type="ftr" sz="quarter" idx="11"/>
          </p:nvPr>
        </p:nvSpPr>
        <p:spPr/>
        <p:txBody>
          <a:bodyPr/>
          <a:lstStyle/>
          <a:p>
            <a:pPr>
              <a:defRPr/>
            </a:pPr>
            <a:r>
              <a:rPr lang="en-US"/>
              <a:t>Module 5. Describing Places</a:t>
            </a:r>
          </a:p>
        </p:txBody>
      </p:sp>
      <p:sp>
        <p:nvSpPr>
          <p:cNvPr id="8" name="TextBox 7"/>
          <p:cNvSpPr txBox="1">
            <a:spLocks noChangeArrowheads="1"/>
          </p:cNvSpPr>
          <p:nvPr/>
        </p:nvSpPr>
        <p:spPr bwMode="auto">
          <a:xfrm>
            <a:off x="1676400" y="2286000"/>
            <a:ext cx="3048000" cy="461963"/>
          </a:xfrm>
          <a:prstGeom prst="rect">
            <a:avLst/>
          </a:prstGeom>
          <a:noFill/>
          <a:ln w="9525">
            <a:noFill/>
            <a:miter lim="800000"/>
            <a:headEnd/>
            <a:tailEnd/>
          </a:ln>
        </p:spPr>
        <p:txBody>
          <a:bodyPr>
            <a:spAutoFit/>
          </a:bodyPr>
          <a:lstStyle/>
          <a:p>
            <a:r>
              <a:rPr lang="en-US" sz="2400" dirty="0">
                <a:latin typeface="Calibri" pitchFamily="34" charset="0"/>
              </a:rPr>
              <a:t>Mount Healthy (Ohio)</a:t>
            </a:r>
          </a:p>
        </p:txBody>
      </p:sp>
      <p:sp>
        <p:nvSpPr>
          <p:cNvPr id="9" name="TextBox 8"/>
          <p:cNvSpPr txBox="1">
            <a:spLocks noChangeArrowheads="1"/>
          </p:cNvSpPr>
          <p:nvPr/>
        </p:nvSpPr>
        <p:spPr bwMode="auto">
          <a:xfrm>
            <a:off x="1676400" y="2633663"/>
            <a:ext cx="3048000" cy="461962"/>
          </a:xfrm>
          <a:prstGeom prst="rect">
            <a:avLst/>
          </a:prstGeom>
          <a:noFill/>
          <a:ln w="9525">
            <a:noFill/>
            <a:miter lim="800000"/>
            <a:headEnd/>
            <a:tailEnd/>
          </a:ln>
        </p:spPr>
        <p:txBody>
          <a:bodyPr>
            <a:spAutoFit/>
          </a:bodyPr>
          <a:lstStyle/>
          <a:p>
            <a:r>
              <a:rPr lang="en-US" sz="2400" dirty="0">
                <a:latin typeface="Calibri" pitchFamily="34" charset="0"/>
              </a:rPr>
              <a:t>Mt. Healthy (Ohio)</a:t>
            </a:r>
          </a:p>
        </p:txBody>
      </p:sp>
      <p:sp>
        <p:nvSpPr>
          <p:cNvPr id="10" name="TextBox 9"/>
          <p:cNvSpPr txBox="1">
            <a:spLocks noChangeArrowheads="1"/>
          </p:cNvSpPr>
          <p:nvPr/>
        </p:nvSpPr>
        <p:spPr bwMode="auto">
          <a:xfrm>
            <a:off x="1673225" y="3017838"/>
            <a:ext cx="3048000" cy="830262"/>
          </a:xfrm>
          <a:prstGeom prst="rect">
            <a:avLst/>
          </a:prstGeom>
          <a:noFill/>
          <a:ln w="9525">
            <a:noFill/>
            <a:miter lim="800000"/>
            <a:headEnd/>
            <a:tailEnd/>
          </a:ln>
        </p:spPr>
        <p:txBody>
          <a:bodyPr>
            <a:spAutoFit/>
          </a:bodyPr>
          <a:lstStyle/>
          <a:p>
            <a:r>
              <a:rPr lang="en-US" sz="2400" dirty="0">
                <a:latin typeface="Calibri" pitchFamily="34" charset="0"/>
              </a:rPr>
              <a:t>City of Mt. Healthy (Ohio)</a:t>
            </a:r>
          </a:p>
        </p:txBody>
      </p:sp>
      <p:sp>
        <p:nvSpPr>
          <p:cNvPr id="11" name="TextBox 10"/>
          <p:cNvSpPr txBox="1">
            <a:spLocks noChangeArrowheads="1"/>
          </p:cNvSpPr>
          <p:nvPr/>
        </p:nvSpPr>
        <p:spPr bwMode="auto">
          <a:xfrm>
            <a:off x="5715000" y="2286000"/>
            <a:ext cx="2895600" cy="461963"/>
          </a:xfrm>
          <a:prstGeom prst="rect">
            <a:avLst/>
          </a:prstGeom>
          <a:noFill/>
          <a:ln w="9525">
            <a:noFill/>
            <a:miter lim="800000"/>
            <a:headEnd/>
            <a:tailEnd/>
          </a:ln>
        </p:spPr>
        <p:txBody>
          <a:bodyPr>
            <a:spAutoFit/>
          </a:bodyPr>
          <a:lstStyle/>
          <a:p>
            <a:r>
              <a:rPr lang="en-US" sz="2400" dirty="0">
                <a:latin typeface="Calibri" pitchFamily="34" charset="0"/>
              </a:rPr>
              <a:t>Saint Louis (Mo.)</a:t>
            </a:r>
          </a:p>
        </p:txBody>
      </p:sp>
      <p:sp>
        <p:nvSpPr>
          <p:cNvPr id="12" name="TextBox 11"/>
          <p:cNvSpPr txBox="1">
            <a:spLocks noChangeArrowheads="1"/>
          </p:cNvSpPr>
          <p:nvPr/>
        </p:nvSpPr>
        <p:spPr bwMode="auto">
          <a:xfrm>
            <a:off x="5715000" y="2651125"/>
            <a:ext cx="2895600" cy="461963"/>
          </a:xfrm>
          <a:prstGeom prst="rect">
            <a:avLst/>
          </a:prstGeom>
          <a:noFill/>
          <a:ln w="9525">
            <a:noFill/>
            <a:miter lim="800000"/>
            <a:headEnd/>
            <a:tailEnd/>
          </a:ln>
        </p:spPr>
        <p:txBody>
          <a:bodyPr>
            <a:spAutoFit/>
          </a:bodyPr>
          <a:lstStyle/>
          <a:p>
            <a:r>
              <a:rPr lang="en-US" sz="2400" dirty="0">
                <a:latin typeface="Calibri" pitchFamily="34" charset="0"/>
              </a:rPr>
              <a:t>St. Louis (Mo.)</a:t>
            </a:r>
          </a:p>
        </p:txBody>
      </p:sp>
      <p:sp>
        <p:nvSpPr>
          <p:cNvPr id="13" name="TextBox 12"/>
          <p:cNvSpPr txBox="1">
            <a:spLocks noChangeArrowheads="1"/>
          </p:cNvSpPr>
          <p:nvPr/>
        </p:nvSpPr>
        <p:spPr bwMode="auto">
          <a:xfrm>
            <a:off x="5715000" y="3017838"/>
            <a:ext cx="2895600" cy="461962"/>
          </a:xfrm>
          <a:prstGeom prst="rect">
            <a:avLst/>
          </a:prstGeom>
          <a:noFill/>
          <a:ln w="9525">
            <a:noFill/>
            <a:miter lim="800000"/>
            <a:headEnd/>
            <a:tailEnd/>
          </a:ln>
        </p:spPr>
        <p:txBody>
          <a:bodyPr>
            <a:spAutoFit/>
          </a:bodyPr>
          <a:lstStyle/>
          <a:p>
            <a:r>
              <a:rPr lang="en-US" sz="2400" dirty="0">
                <a:latin typeface="Calibri" pitchFamily="34" charset="0"/>
              </a:rPr>
              <a:t>City of St. Louis (Mo.)</a:t>
            </a:r>
          </a:p>
        </p:txBody>
      </p:sp>
      <p:sp>
        <p:nvSpPr>
          <p:cNvPr id="14" name="TextBox 13"/>
          <p:cNvSpPr txBox="1">
            <a:spLocks noChangeArrowheads="1"/>
          </p:cNvSpPr>
          <p:nvPr/>
        </p:nvSpPr>
        <p:spPr bwMode="auto">
          <a:xfrm>
            <a:off x="1694023" y="3749676"/>
            <a:ext cx="3048000" cy="830262"/>
          </a:xfrm>
          <a:prstGeom prst="rect">
            <a:avLst/>
          </a:prstGeom>
          <a:noFill/>
          <a:ln w="9525">
            <a:noFill/>
            <a:miter lim="800000"/>
            <a:headEnd/>
            <a:tailEnd/>
          </a:ln>
        </p:spPr>
        <p:txBody>
          <a:bodyPr>
            <a:spAutoFit/>
          </a:bodyPr>
          <a:lstStyle/>
          <a:p>
            <a:r>
              <a:rPr lang="en-US" sz="2400" i="1" dirty="0">
                <a:latin typeface="Calibri" pitchFamily="34" charset="0"/>
              </a:rPr>
              <a:t>City of Mount Healthy (Ohio)</a:t>
            </a:r>
          </a:p>
        </p:txBody>
      </p:sp>
      <p:sp>
        <p:nvSpPr>
          <p:cNvPr id="15" name="TextBox 14"/>
          <p:cNvSpPr txBox="1">
            <a:spLocks noChangeArrowheads="1"/>
          </p:cNvSpPr>
          <p:nvPr/>
        </p:nvSpPr>
        <p:spPr bwMode="auto">
          <a:xfrm>
            <a:off x="5715000" y="3390434"/>
            <a:ext cx="3124200" cy="461665"/>
          </a:xfrm>
          <a:prstGeom prst="rect">
            <a:avLst/>
          </a:prstGeom>
          <a:noFill/>
          <a:ln w="9525">
            <a:noFill/>
            <a:miter lim="800000"/>
            <a:headEnd/>
            <a:tailEnd/>
          </a:ln>
        </p:spPr>
        <p:txBody>
          <a:bodyPr wrap="square">
            <a:spAutoFit/>
          </a:bodyPr>
          <a:lstStyle/>
          <a:p>
            <a:r>
              <a:rPr lang="en-US" sz="2400" i="1" dirty="0">
                <a:latin typeface="Calibri" pitchFamily="34" charset="0"/>
              </a:rPr>
              <a:t>City of Saint Louis (Mo.)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heckerboard(across)">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heckerboard(across)">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checkerboard(across)">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rtlCol="0">
            <a:normAutofit fontScale="90000"/>
          </a:bodyPr>
          <a:lstStyle/>
          <a:p>
            <a:pPr eaLnBrk="1" fontAlgn="auto" hangingPunct="1">
              <a:spcAft>
                <a:spcPts val="0"/>
              </a:spcAft>
              <a:defRPr/>
            </a:pPr>
            <a:r>
              <a:rPr lang="en-US" sz="3000" dirty="0"/>
              <a:t>Determine the preferred name and authorized access point for this place - ANSWER</a:t>
            </a:r>
            <a:br>
              <a:rPr lang="en-US" sz="3000" dirty="0"/>
            </a:br>
            <a:endParaRPr lang="en-US" sz="3000" dirty="0"/>
          </a:p>
        </p:txBody>
      </p:sp>
      <p:sp>
        <p:nvSpPr>
          <p:cNvPr id="250882" name="Content Placeholder 2"/>
          <p:cNvSpPr>
            <a:spLocks noGrp="1"/>
          </p:cNvSpPr>
          <p:nvPr>
            <p:ph idx="1"/>
          </p:nvPr>
        </p:nvSpPr>
        <p:spPr>
          <a:xfrm>
            <a:off x="457200" y="1219200"/>
            <a:ext cx="8458200" cy="5638800"/>
          </a:xfrm>
        </p:spPr>
        <p:txBody>
          <a:bodyPr/>
          <a:lstStyle/>
          <a:p>
            <a:pPr eaLnBrk="1" hangingPunct="1">
              <a:lnSpc>
                <a:spcPct val="90000"/>
              </a:lnSpc>
              <a:buFont typeface="Arial" charset="0"/>
              <a:buNone/>
            </a:pPr>
            <a:r>
              <a:rPr lang="en-US" sz="3000" dirty="0"/>
              <a:t>Preferred name for the place: </a:t>
            </a:r>
          </a:p>
          <a:p>
            <a:pPr eaLnBrk="1" hangingPunct="1">
              <a:lnSpc>
                <a:spcPct val="90000"/>
              </a:lnSpc>
              <a:spcBef>
                <a:spcPct val="0"/>
              </a:spcBef>
              <a:buFont typeface="Arial" charset="0"/>
              <a:buNone/>
            </a:pPr>
            <a:endParaRPr lang="en-US" sz="3000" dirty="0"/>
          </a:p>
          <a:p>
            <a:pPr eaLnBrk="1" hangingPunct="1">
              <a:lnSpc>
                <a:spcPct val="90000"/>
              </a:lnSpc>
              <a:buFont typeface="Arial" charset="0"/>
              <a:buNone/>
            </a:pPr>
            <a:r>
              <a:rPr lang="en-US" sz="3000" dirty="0"/>
              <a:t>151   </a:t>
            </a:r>
          </a:p>
          <a:p>
            <a:pPr eaLnBrk="1" hangingPunct="1">
              <a:lnSpc>
                <a:spcPct val="90000"/>
              </a:lnSpc>
              <a:buFont typeface="Arial" charset="0"/>
              <a:buNone/>
            </a:pPr>
            <a:r>
              <a:rPr lang="en-US" sz="3000" dirty="0"/>
              <a:t>451   </a:t>
            </a:r>
          </a:p>
          <a:p>
            <a:pPr eaLnBrk="1" hangingPunct="1">
              <a:lnSpc>
                <a:spcPct val="90000"/>
              </a:lnSpc>
              <a:buFont typeface="Arial" charset="0"/>
              <a:buNone/>
            </a:pPr>
            <a:r>
              <a:rPr lang="en-US" sz="3000" dirty="0"/>
              <a:t>670    Evaluation of district credit plan, 1979: $b </a:t>
            </a:r>
            <a:r>
              <a:rPr lang="en-US" sz="3000" dirty="0" err="1"/>
              <a:t>t.p.</a:t>
            </a:r>
            <a:r>
              <a:rPr lang="en-US" sz="3000" dirty="0"/>
              <a:t> 	(Ujjain District, Madhya Pradesh)</a:t>
            </a:r>
          </a:p>
          <a:p>
            <a:pPr eaLnBrk="1" hangingPunct="1">
              <a:lnSpc>
                <a:spcPct val="90000"/>
              </a:lnSpc>
              <a:buFont typeface="Arial" charset="0"/>
              <a:buNone/>
            </a:pPr>
            <a:r>
              <a:rPr lang="en-US" sz="3000" dirty="0"/>
              <a:t>670    GNS, Feb. 16, 2013 $b (Ujjain (approved);  	Ujjain District (variant); second-order 	administrative division; India; ADM1: Madhya 	Pradesh; 23°25’00”N 075°30’00”E; also lists a 	populated place in Madhya Pradesh with same 	approved name)</a:t>
            </a:r>
          </a:p>
        </p:txBody>
      </p:sp>
      <p:sp>
        <p:nvSpPr>
          <p:cNvPr id="6" name="Slide Number Placeholder 5"/>
          <p:cNvSpPr>
            <a:spLocks noGrp="1"/>
          </p:cNvSpPr>
          <p:nvPr>
            <p:ph type="sldNum" sz="quarter" idx="12"/>
          </p:nvPr>
        </p:nvSpPr>
        <p:spPr/>
        <p:txBody>
          <a:bodyPr/>
          <a:lstStyle/>
          <a:p>
            <a:pPr>
              <a:defRPr/>
            </a:pPr>
            <a:fld id="{A484CB21-1E10-49F9-9E6F-0263A416042D}" type="slidenum">
              <a:rPr lang="en-US"/>
              <a:pPr>
                <a:defRPr/>
              </a:pPr>
              <a:t>123</a:t>
            </a:fld>
            <a:endParaRPr lang="en-US"/>
          </a:p>
        </p:txBody>
      </p:sp>
      <p:sp>
        <p:nvSpPr>
          <p:cNvPr id="5" name="TextBox 4"/>
          <p:cNvSpPr txBox="1">
            <a:spLocks noChangeArrowheads="1"/>
          </p:cNvSpPr>
          <p:nvPr/>
        </p:nvSpPr>
        <p:spPr bwMode="auto">
          <a:xfrm>
            <a:off x="5211763" y="1179513"/>
            <a:ext cx="2209800" cy="554037"/>
          </a:xfrm>
          <a:prstGeom prst="rect">
            <a:avLst/>
          </a:prstGeom>
          <a:noFill/>
          <a:ln w="9525">
            <a:noFill/>
            <a:miter lim="800000"/>
            <a:headEnd/>
            <a:tailEnd/>
          </a:ln>
        </p:spPr>
        <p:txBody>
          <a:bodyPr>
            <a:spAutoFit/>
          </a:bodyPr>
          <a:lstStyle/>
          <a:p>
            <a:r>
              <a:rPr lang="en-US" sz="3000">
                <a:latin typeface="Calibri" pitchFamily="34" charset="0"/>
              </a:rPr>
              <a:t>Ujjain (India)</a:t>
            </a:r>
          </a:p>
        </p:txBody>
      </p:sp>
      <p:sp>
        <p:nvSpPr>
          <p:cNvPr id="7" name="TextBox 6"/>
          <p:cNvSpPr txBox="1">
            <a:spLocks noChangeArrowheads="1"/>
          </p:cNvSpPr>
          <p:nvPr/>
        </p:nvSpPr>
        <p:spPr bwMode="auto">
          <a:xfrm>
            <a:off x="1371600" y="2093913"/>
            <a:ext cx="4495800" cy="554037"/>
          </a:xfrm>
          <a:prstGeom prst="rect">
            <a:avLst/>
          </a:prstGeom>
          <a:noFill/>
          <a:ln w="9525">
            <a:noFill/>
            <a:miter lim="800000"/>
            <a:headEnd/>
            <a:tailEnd/>
          </a:ln>
        </p:spPr>
        <p:txBody>
          <a:bodyPr>
            <a:spAutoFit/>
          </a:bodyPr>
          <a:lstStyle/>
          <a:p>
            <a:r>
              <a:rPr lang="en-US" sz="3000">
                <a:latin typeface="Calibri" pitchFamily="34" charset="0"/>
              </a:rPr>
              <a:t>Ujjain (India : District)</a:t>
            </a:r>
          </a:p>
        </p:txBody>
      </p:sp>
      <p:sp>
        <p:nvSpPr>
          <p:cNvPr id="8" name="TextBox 7"/>
          <p:cNvSpPr txBox="1">
            <a:spLocks noChangeArrowheads="1"/>
          </p:cNvSpPr>
          <p:nvPr/>
        </p:nvSpPr>
        <p:spPr bwMode="auto">
          <a:xfrm>
            <a:off x="1371600" y="2590800"/>
            <a:ext cx="4495800" cy="554038"/>
          </a:xfrm>
          <a:prstGeom prst="rect">
            <a:avLst/>
          </a:prstGeom>
          <a:noFill/>
          <a:ln w="9525">
            <a:noFill/>
            <a:miter lim="800000"/>
            <a:headEnd/>
            <a:tailEnd/>
          </a:ln>
        </p:spPr>
        <p:txBody>
          <a:bodyPr>
            <a:spAutoFit/>
          </a:bodyPr>
          <a:lstStyle/>
          <a:p>
            <a:r>
              <a:rPr lang="en-US" sz="3000">
                <a:latin typeface="Calibri" pitchFamily="34" charset="0"/>
              </a:rPr>
              <a:t>Ujjain District (India)</a:t>
            </a:r>
          </a:p>
        </p:txBody>
      </p:sp>
      <p:sp>
        <p:nvSpPr>
          <p:cNvPr id="9" name="Footer Placeholder 8"/>
          <p:cNvSpPr>
            <a:spLocks noGrp="1"/>
          </p:cNvSpPr>
          <p:nvPr>
            <p:ph type="ftr" sz="quarter" idx="11"/>
          </p:nvPr>
        </p:nvSpPr>
        <p:spPr/>
        <p:txBody>
          <a:bodyPr/>
          <a:lstStyle/>
          <a:p>
            <a:pPr>
              <a:defRPr/>
            </a:pPr>
            <a:r>
              <a:rPr lang="en-US"/>
              <a:t>Module 5. Describing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extBox 3"/>
          <p:cNvSpPr txBox="1">
            <a:spLocks noChangeArrowheads="1"/>
          </p:cNvSpPr>
          <p:nvPr/>
        </p:nvSpPr>
        <p:spPr bwMode="auto">
          <a:xfrm>
            <a:off x="381000" y="5410200"/>
            <a:ext cx="8458200" cy="1323975"/>
          </a:xfrm>
          <a:prstGeom prst="rect">
            <a:avLst/>
          </a:prstGeom>
          <a:noFill/>
          <a:ln w="9525">
            <a:noFill/>
            <a:miter lim="800000"/>
            <a:headEnd/>
            <a:tailEnd/>
          </a:ln>
        </p:spPr>
        <p:txBody>
          <a:bodyPr>
            <a:spAutoFit/>
          </a:bodyPr>
          <a:lstStyle/>
          <a:p>
            <a:r>
              <a:rPr lang="en-US" sz="2000" dirty="0">
                <a:latin typeface="Calibri" pitchFamily="34" charset="0"/>
              </a:rPr>
              <a:t>151   </a:t>
            </a:r>
          </a:p>
          <a:p>
            <a:r>
              <a:rPr lang="en-US" sz="2000" dirty="0">
                <a:latin typeface="Calibri" pitchFamily="34" charset="0"/>
              </a:rPr>
              <a:t>4__</a:t>
            </a:r>
          </a:p>
          <a:p>
            <a:r>
              <a:rPr lang="en-US" sz="2000" dirty="0">
                <a:latin typeface="Calibri" pitchFamily="34" charset="0"/>
              </a:rPr>
              <a:t>670    The </a:t>
            </a:r>
            <a:r>
              <a:rPr lang="en-US" sz="2000" dirty="0" err="1">
                <a:latin typeface="Calibri" pitchFamily="34" charset="0"/>
              </a:rPr>
              <a:t>Leslieville’r</a:t>
            </a:r>
            <a:r>
              <a:rPr lang="en-US" sz="2000" dirty="0">
                <a:latin typeface="Calibri" pitchFamily="34" charset="0"/>
              </a:rPr>
              <a:t> daily news, via WWW, April 25, 2013: $b home page (the </a:t>
            </a:r>
            <a:r>
              <a:rPr lang="en-US" sz="2000" dirty="0" err="1">
                <a:latin typeface="Calibri" pitchFamily="34" charset="0"/>
              </a:rPr>
              <a:t>Leslieville</a:t>
            </a:r>
            <a:r>
              <a:rPr lang="en-US" sz="2000" dirty="0">
                <a:latin typeface="Calibri" pitchFamily="34" charset="0"/>
              </a:rPr>
              <a:t> </a:t>
            </a:r>
            <a:r>
              <a:rPr lang="en-US" sz="2000" dirty="0" err="1">
                <a:latin typeface="Calibri" pitchFamily="34" charset="0"/>
              </a:rPr>
              <a:t>neighbourhood</a:t>
            </a:r>
            <a:r>
              <a:rPr lang="en-US" sz="2000" dirty="0">
                <a:latin typeface="Calibri" pitchFamily="34" charset="0"/>
              </a:rPr>
              <a:t> of Toronto) $u http://paper.li/leslieviller/1291175230</a:t>
            </a:r>
          </a:p>
        </p:txBody>
      </p:sp>
      <p:sp>
        <p:nvSpPr>
          <p:cNvPr id="5" name="Slide Number Placeholder 4"/>
          <p:cNvSpPr>
            <a:spLocks noGrp="1"/>
          </p:cNvSpPr>
          <p:nvPr>
            <p:ph type="sldNum" sz="quarter" idx="12"/>
          </p:nvPr>
        </p:nvSpPr>
        <p:spPr/>
        <p:txBody>
          <a:bodyPr/>
          <a:lstStyle/>
          <a:p>
            <a:pPr>
              <a:defRPr/>
            </a:pPr>
            <a:fld id="{A2D45E2F-F69B-4727-99C8-F6FFF721A2D9}" type="slidenum">
              <a:rPr lang="en-US"/>
              <a:pPr>
                <a:defRPr/>
              </a:pPr>
              <a:t>124</a:t>
            </a:fld>
            <a:endParaRPr lang="en-US"/>
          </a:p>
        </p:txBody>
      </p:sp>
      <p:pic>
        <p:nvPicPr>
          <p:cNvPr id="236547" name="Picture 7" descr="ScreenShot672.bmp"/>
          <p:cNvPicPr>
            <a:picLocks noChangeAspect="1"/>
          </p:cNvPicPr>
          <p:nvPr/>
        </p:nvPicPr>
        <p:blipFill>
          <a:blip r:embed="rId3"/>
          <a:srcRect/>
          <a:stretch>
            <a:fillRect/>
          </a:stretch>
        </p:blipFill>
        <p:spPr bwMode="auto">
          <a:xfrm>
            <a:off x="639763" y="0"/>
            <a:ext cx="7889875" cy="5337175"/>
          </a:xfrm>
          <a:prstGeom prst="rect">
            <a:avLst/>
          </a:prstGeom>
          <a:noFill/>
          <a:ln w="9525">
            <a:noFill/>
            <a:miter lim="800000"/>
            <a:headEnd/>
            <a:tailEnd/>
          </a:ln>
        </p:spPr>
      </p:pic>
      <p:sp>
        <p:nvSpPr>
          <p:cNvPr id="2" name="TextBox 1"/>
          <p:cNvSpPr txBox="1"/>
          <p:nvPr/>
        </p:nvSpPr>
        <p:spPr>
          <a:xfrm>
            <a:off x="1123165" y="5420110"/>
            <a:ext cx="3429000" cy="400110"/>
          </a:xfrm>
          <a:prstGeom prst="rect">
            <a:avLst/>
          </a:prstGeom>
          <a:noFill/>
        </p:spPr>
        <p:txBody>
          <a:bodyPr wrap="square" rtlCol="0">
            <a:spAutoFit/>
          </a:bodyPr>
          <a:lstStyle/>
          <a:p>
            <a:r>
              <a:rPr lang="en-US" sz="2000" dirty="0" err="1">
                <a:latin typeface="+mn-lt"/>
              </a:rPr>
              <a:t>Leslieville</a:t>
            </a:r>
            <a:r>
              <a:rPr lang="en-US" sz="2000" dirty="0">
                <a:latin typeface="+mn-lt"/>
              </a:rPr>
              <a:t> (Toronto, Ont.)</a:t>
            </a:r>
          </a:p>
        </p:txBody>
      </p:sp>
      <p:sp>
        <p:nvSpPr>
          <p:cNvPr id="6" name="TextBox 5"/>
          <p:cNvSpPr txBox="1"/>
          <p:nvPr/>
        </p:nvSpPr>
        <p:spPr>
          <a:xfrm>
            <a:off x="493776" y="5715000"/>
            <a:ext cx="4794607" cy="400110"/>
          </a:xfrm>
          <a:prstGeom prst="rect">
            <a:avLst/>
          </a:prstGeom>
          <a:noFill/>
        </p:spPr>
        <p:txBody>
          <a:bodyPr wrap="square" rtlCol="0">
            <a:spAutoFit/>
          </a:bodyPr>
          <a:lstStyle/>
          <a:p>
            <a:r>
              <a:rPr lang="en-US" sz="2000" dirty="0">
                <a:latin typeface="+mn-lt"/>
              </a:rPr>
              <a:t>10 1_ Toronto (Ont.). $b </a:t>
            </a:r>
            <a:r>
              <a:rPr lang="en-US" sz="2000" dirty="0" err="1">
                <a:latin typeface="+mn-lt"/>
              </a:rPr>
              <a:t>Leslieville</a:t>
            </a:r>
            <a:endParaRPr lang="en-US" sz="2000" dirty="0">
              <a:latin typeface="+mn-lt"/>
            </a:endParaRPr>
          </a:p>
        </p:txBody>
      </p:sp>
    </p:spTree>
    <p:extLst>
      <p:ext uri="{BB962C8B-B14F-4D97-AF65-F5344CB8AC3E}">
        <p14:creationId xmlns:p14="http://schemas.microsoft.com/office/powerpoint/2010/main" val="52572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F74E01E-C355-4632-8455-5F5DCEF0B18A}" type="slidenum">
              <a:rPr lang="en-US" sz="1200">
                <a:solidFill>
                  <a:schemeClr val="tx1">
                    <a:tint val="75000"/>
                  </a:schemeClr>
                </a:solidFill>
                <a:latin typeface="+mn-lt"/>
                <a:cs typeface="+mn-cs"/>
              </a:rPr>
              <a:pPr algn="r" fontAlgn="auto">
                <a:spcBef>
                  <a:spcPts val="0"/>
                </a:spcBef>
                <a:spcAft>
                  <a:spcPts val="0"/>
                </a:spcAft>
                <a:defRPr/>
              </a:pPr>
              <a:t>125</a:t>
            </a:fld>
            <a:endParaRPr lang="en-US" sz="1200">
              <a:solidFill>
                <a:schemeClr val="tx1">
                  <a:tint val="75000"/>
                </a:schemeClr>
              </a:solidFill>
              <a:latin typeface="+mn-lt"/>
              <a:cs typeface="+mn-cs"/>
            </a:endParaRPr>
          </a:p>
        </p:txBody>
      </p:sp>
      <p:sp>
        <p:nvSpPr>
          <p:cNvPr id="252930" name="TextBox 4"/>
          <p:cNvSpPr txBox="1">
            <a:spLocks noChangeArrowheads="1"/>
          </p:cNvSpPr>
          <p:nvPr/>
        </p:nvSpPr>
        <p:spPr bwMode="auto">
          <a:xfrm>
            <a:off x="304800" y="304800"/>
            <a:ext cx="3962400" cy="6524625"/>
          </a:xfrm>
          <a:prstGeom prst="rect">
            <a:avLst/>
          </a:prstGeom>
          <a:noFill/>
          <a:ln w="9525">
            <a:noFill/>
            <a:miter lim="800000"/>
            <a:headEnd/>
            <a:tailEnd/>
          </a:ln>
        </p:spPr>
        <p:txBody>
          <a:bodyPr>
            <a:spAutoFit/>
          </a:bodyPr>
          <a:lstStyle/>
          <a:p>
            <a:r>
              <a:rPr lang="en-US" sz="1900">
                <a:latin typeface="Calibri" pitchFamily="34" charset="0"/>
              </a:rPr>
              <a:t>151</a:t>
            </a:r>
          </a:p>
          <a:p>
            <a:r>
              <a:rPr lang="en-US" sz="1900">
                <a:latin typeface="Calibri" pitchFamily="34" charset="0"/>
              </a:rPr>
              <a:t>4__</a:t>
            </a:r>
          </a:p>
          <a:p>
            <a:r>
              <a:rPr lang="en-US" sz="1900">
                <a:latin typeface="Calibri" pitchFamily="34" charset="0"/>
              </a:rPr>
              <a:t>4__</a:t>
            </a:r>
          </a:p>
          <a:p>
            <a:r>
              <a:rPr lang="en-US" sz="1900">
                <a:latin typeface="Calibri" pitchFamily="34" charset="0"/>
              </a:rPr>
              <a:t>4__</a:t>
            </a:r>
          </a:p>
          <a:p>
            <a:endParaRPr lang="en-US" sz="1900">
              <a:latin typeface="Calibri" pitchFamily="34" charset="0"/>
            </a:endParaRPr>
          </a:p>
          <a:p>
            <a:r>
              <a:rPr lang="en-US" sz="1900">
                <a:latin typeface="Calibri" pitchFamily="34" charset="0"/>
              </a:rPr>
              <a:t>670    NODO : creating destination at </a:t>
            </a:r>
          </a:p>
          <a:p>
            <a:r>
              <a:rPr lang="en-US" sz="1900">
                <a:latin typeface="Calibri" pitchFamily="34" charset="0"/>
              </a:rPr>
              <a:t>  the pedestrian scale, 2007: $b page ii</a:t>
            </a:r>
          </a:p>
          <a:p>
            <a:r>
              <a:rPr lang="en-US" sz="1900">
                <a:latin typeface="Calibri" pitchFamily="34" charset="0"/>
              </a:rPr>
              <a:t>  (North Downtown; evolving into one</a:t>
            </a:r>
          </a:p>
          <a:p>
            <a:r>
              <a:rPr lang="en-US" sz="1900">
                <a:latin typeface="Calibri" pitchFamily="34" charset="0"/>
              </a:rPr>
              <a:t>  of Omaha’s most exciting  and active</a:t>
            </a:r>
          </a:p>
          <a:p>
            <a:r>
              <a:rPr lang="en-US" sz="1900">
                <a:latin typeface="Calibri" pitchFamily="34" charset="0"/>
              </a:rPr>
              <a:t>  neighborhoods) page 1 (North</a:t>
            </a:r>
          </a:p>
          <a:p>
            <a:r>
              <a:rPr lang="en-US" sz="1900">
                <a:latin typeface="Calibri" pitchFamily="34" charset="0"/>
              </a:rPr>
              <a:t>  Downtown Omaha (NODO))</a:t>
            </a:r>
          </a:p>
          <a:p>
            <a:r>
              <a:rPr lang="en-US" sz="1900">
                <a:latin typeface="Calibri" pitchFamily="34" charset="0"/>
              </a:rPr>
              <a:t>670    North Downtown : Omaha’s</a:t>
            </a:r>
          </a:p>
          <a:p>
            <a:r>
              <a:rPr lang="en-US" sz="1900">
                <a:latin typeface="Calibri" pitchFamily="34" charset="0"/>
              </a:rPr>
              <a:t>  new urban neighborhood, 2006?</a:t>
            </a:r>
          </a:p>
          <a:p>
            <a:r>
              <a:rPr lang="en-US" sz="1900">
                <a:latin typeface="Calibri" pitchFamily="34" charset="0"/>
              </a:rPr>
              <a:t>670    Wikipedia, April 25, 2013 $b</a:t>
            </a:r>
          </a:p>
          <a:p>
            <a:r>
              <a:rPr lang="en-US" sz="1900">
                <a:latin typeface="Calibri" pitchFamily="34" charset="0"/>
              </a:rPr>
              <a:t>  (under Downtown Omaha: North</a:t>
            </a:r>
          </a:p>
          <a:p>
            <a:r>
              <a:rPr lang="en-US" sz="1900">
                <a:latin typeface="Calibri" pitchFamily="34" charset="0"/>
              </a:rPr>
              <a:t>  Downtown extends 80 blocks, from</a:t>
            </a:r>
          </a:p>
          <a:p>
            <a:r>
              <a:rPr lang="en-US" sz="1900">
                <a:latin typeface="Calibri" pitchFamily="34" charset="0"/>
              </a:rPr>
              <a:t>  the campus of Creighton University</a:t>
            </a:r>
          </a:p>
          <a:p>
            <a:r>
              <a:rPr lang="en-US" sz="1900">
                <a:latin typeface="Calibri" pitchFamily="34" charset="0"/>
              </a:rPr>
              <a:t>  to the CenturyLink Center and new</a:t>
            </a:r>
          </a:p>
          <a:p>
            <a:r>
              <a:rPr lang="en-US" sz="1900">
                <a:latin typeface="Calibri" pitchFamily="34" charset="0"/>
              </a:rPr>
              <a:t>  developments along the Missouri</a:t>
            </a:r>
          </a:p>
          <a:p>
            <a:r>
              <a:rPr lang="en-US" sz="1900">
                <a:latin typeface="Calibri" pitchFamily="34" charset="0"/>
              </a:rPr>
              <a:t>  River; area comprising NoDo is</a:t>
            </a:r>
          </a:p>
          <a:p>
            <a:r>
              <a:rPr lang="en-US" sz="1900">
                <a:latin typeface="Calibri" pitchFamily="34" charset="0"/>
              </a:rPr>
              <a:t>  central to the history of Omaha)</a:t>
            </a:r>
          </a:p>
          <a:p>
            <a:r>
              <a:rPr lang="en-US" sz="1900">
                <a:latin typeface="Calibri" pitchFamily="34" charset="0"/>
              </a:rPr>
              <a:t>675    GNIS, April 25, 2013</a:t>
            </a:r>
          </a:p>
        </p:txBody>
      </p:sp>
      <p:sp>
        <p:nvSpPr>
          <p:cNvPr id="252931" name="TextBox 7"/>
          <p:cNvSpPr txBox="1">
            <a:spLocks noChangeArrowheads="1"/>
          </p:cNvSpPr>
          <p:nvPr/>
        </p:nvSpPr>
        <p:spPr bwMode="auto">
          <a:xfrm>
            <a:off x="4724400" y="304800"/>
            <a:ext cx="3962400" cy="6524625"/>
          </a:xfrm>
          <a:prstGeom prst="rect">
            <a:avLst/>
          </a:prstGeom>
          <a:noFill/>
          <a:ln w="9525">
            <a:noFill/>
            <a:miter lim="800000"/>
            <a:headEnd/>
            <a:tailEnd/>
          </a:ln>
        </p:spPr>
        <p:txBody>
          <a:bodyPr>
            <a:spAutoFit/>
          </a:bodyPr>
          <a:lstStyle/>
          <a:p>
            <a:r>
              <a:rPr lang="en-US" sz="1900">
                <a:latin typeface="Calibri" pitchFamily="34" charset="0"/>
              </a:rPr>
              <a:t>151</a:t>
            </a:r>
          </a:p>
          <a:p>
            <a:r>
              <a:rPr lang="en-US" sz="1900">
                <a:latin typeface="Calibri" pitchFamily="34" charset="0"/>
              </a:rPr>
              <a:t>4__</a:t>
            </a:r>
          </a:p>
          <a:p>
            <a:r>
              <a:rPr lang="en-US" sz="1900">
                <a:latin typeface="Calibri" pitchFamily="34" charset="0"/>
              </a:rPr>
              <a:t>4__</a:t>
            </a:r>
          </a:p>
          <a:p>
            <a:r>
              <a:rPr lang="en-US" sz="1900">
                <a:latin typeface="Calibri" pitchFamily="34" charset="0"/>
              </a:rPr>
              <a:t>4__</a:t>
            </a:r>
          </a:p>
          <a:p>
            <a:endParaRPr lang="en-US" sz="1900">
              <a:latin typeface="Calibri" pitchFamily="34" charset="0"/>
            </a:endParaRPr>
          </a:p>
          <a:p>
            <a:r>
              <a:rPr lang="en-US" sz="1900">
                <a:latin typeface="Calibri" pitchFamily="34" charset="0"/>
              </a:rPr>
              <a:t>670    NODO : creating destination at </a:t>
            </a:r>
          </a:p>
          <a:p>
            <a:r>
              <a:rPr lang="en-US" sz="1900">
                <a:latin typeface="Calibri" pitchFamily="34" charset="0"/>
              </a:rPr>
              <a:t>  the pedestrian scale, 2007: $b page ii</a:t>
            </a:r>
          </a:p>
          <a:p>
            <a:r>
              <a:rPr lang="en-US" sz="1900">
                <a:latin typeface="Calibri" pitchFamily="34" charset="0"/>
              </a:rPr>
              <a:t>  (North Downtown; evolving into one</a:t>
            </a:r>
          </a:p>
          <a:p>
            <a:r>
              <a:rPr lang="en-US" sz="1900">
                <a:latin typeface="Calibri" pitchFamily="34" charset="0"/>
              </a:rPr>
              <a:t>  of Omaha’s most exciting  and active</a:t>
            </a:r>
          </a:p>
          <a:p>
            <a:r>
              <a:rPr lang="en-US" sz="1900">
                <a:latin typeface="Calibri" pitchFamily="34" charset="0"/>
              </a:rPr>
              <a:t>  neighborhoods) page 1 (North</a:t>
            </a:r>
          </a:p>
          <a:p>
            <a:r>
              <a:rPr lang="en-US" sz="1900">
                <a:latin typeface="Calibri" pitchFamily="34" charset="0"/>
              </a:rPr>
              <a:t>  Downtown Omaha (NODO))</a:t>
            </a:r>
          </a:p>
          <a:p>
            <a:r>
              <a:rPr lang="en-US" sz="1900">
                <a:latin typeface="Calibri" pitchFamily="34" charset="0"/>
              </a:rPr>
              <a:t>670    North Downtown : Omaha’s</a:t>
            </a:r>
          </a:p>
          <a:p>
            <a:r>
              <a:rPr lang="en-US" sz="1900">
                <a:latin typeface="Calibri" pitchFamily="34" charset="0"/>
              </a:rPr>
              <a:t>  new urban neighborhood, 2006?</a:t>
            </a:r>
          </a:p>
          <a:p>
            <a:r>
              <a:rPr lang="en-US" sz="1900">
                <a:latin typeface="Calibri" pitchFamily="34" charset="0"/>
              </a:rPr>
              <a:t>670    Wikipedia, April 25, 2013 $b</a:t>
            </a:r>
          </a:p>
          <a:p>
            <a:r>
              <a:rPr lang="en-US" sz="1900">
                <a:latin typeface="Calibri" pitchFamily="34" charset="0"/>
              </a:rPr>
              <a:t>  (under Downtown Omaha: North</a:t>
            </a:r>
          </a:p>
          <a:p>
            <a:r>
              <a:rPr lang="en-US" sz="1900">
                <a:latin typeface="Calibri" pitchFamily="34" charset="0"/>
              </a:rPr>
              <a:t>  Downtown extends 80 blocks, from</a:t>
            </a:r>
          </a:p>
          <a:p>
            <a:r>
              <a:rPr lang="en-US" sz="1900">
                <a:latin typeface="Calibri" pitchFamily="34" charset="0"/>
              </a:rPr>
              <a:t>  the campus of Creighton University</a:t>
            </a:r>
          </a:p>
          <a:p>
            <a:r>
              <a:rPr lang="en-US" sz="1900">
                <a:latin typeface="Calibri" pitchFamily="34" charset="0"/>
              </a:rPr>
              <a:t>  to the CenturyLink Center and new</a:t>
            </a:r>
          </a:p>
          <a:p>
            <a:r>
              <a:rPr lang="en-US" sz="1900">
                <a:latin typeface="Calibri" pitchFamily="34" charset="0"/>
              </a:rPr>
              <a:t>  developments along the Missouri</a:t>
            </a:r>
          </a:p>
          <a:p>
            <a:r>
              <a:rPr lang="en-US" sz="1900">
                <a:latin typeface="Calibri" pitchFamily="34" charset="0"/>
              </a:rPr>
              <a:t>  River; area comprising NoDo is</a:t>
            </a:r>
          </a:p>
          <a:p>
            <a:r>
              <a:rPr lang="en-US" sz="1900">
                <a:latin typeface="Calibri" pitchFamily="34" charset="0"/>
              </a:rPr>
              <a:t>  central to the history of Omaha)</a:t>
            </a:r>
          </a:p>
          <a:p>
            <a:r>
              <a:rPr lang="en-US" sz="1900">
                <a:latin typeface="Calibri" pitchFamily="34" charset="0"/>
              </a:rPr>
              <a:t>675    GNIS, April 25, 2013</a:t>
            </a:r>
          </a:p>
        </p:txBody>
      </p:sp>
      <p:sp>
        <p:nvSpPr>
          <p:cNvPr id="9" name="TextBox 8"/>
          <p:cNvSpPr txBox="1">
            <a:spLocks noChangeArrowheads="1"/>
          </p:cNvSpPr>
          <p:nvPr/>
        </p:nvSpPr>
        <p:spPr bwMode="auto">
          <a:xfrm>
            <a:off x="430213" y="304800"/>
            <a:ext cx="4217987" cy="1554163"/>
          </a:xfrm>
          <a:prstGeom prst="rect">
            <a:avLst/>
          </a:prstGeom>
          <a:noFill/>
          <a:ln w="9525">
            <a:noFill/>
            <a:miter lim="800000"/>
            <a:headEnd/>
            <a:tailEnd/>
          </a:ln>
        </p:spPr>
        <p:txBody>
          <a:bodyPr>
            <a:spAutoFit/>
          </a:bodyPr>
          <a:lstStyle/>
          <a:p>
            <a:r>
              <a:rPr lang="en-US" sz="1900">
                <a:latin typeface="Calibri" pitchFamily="34" charset="0"/>
              </a:rPr>
              <a:t>           NODO (Omaha, Neb.)</a:t>
            </a:r>
          </a:p>
          <a:p>
            <a:r>
              <a:rPr lang="en-US" sz="1900">
                <a:latin typeface="Calibri" pitchFamily="34" charset="0"/>
              </a:rPr>
              <a:t>10 1_ Omaha (Neb.). $b NODO</a:t>
            </a:r>
          </a:p>
          <a:p>
            <a:r>
              <a:rPr lang="en-US" sz="1900">
                <a:latin typeface="Calibri" pitchFamily="34" charset="0"/>
              </a:rPr>
              <a:t>51       North Downtown (Omaha, Neb.)</a:t>
            </a:r>
          </a:p>
          <a:p>
            <a:r>
              <a:rPr lang="en-US" sz="1900">
                <a:latin typeface="Calibri" pitchFamily="34" charset="0"/>
              </a:rPr>
              <a:t>51       North Downtown Omaha (Omaha,</a:t>
            </a:r>
          </a:p>
          <a:p>
            <a:r>
              <a:rPr lang="en-US" sz="1900">
                <a:latin typeface="Calibri" pitchFamily="34" charset="0"/>
              </a:rPr>
              <a:t>            Neb.)</a:t>
            </a:r>
          </a:p>
        </p:txBody>
      </p:sp>
      <p:sp>
        <p:nvSpPr>
          <p:cNvPr id="10" name="TextBox 9"/>
          <p:cNvSpPr txBox="1">
            <a:spLocks noChangeArrowheads="1"/>
          </p:cNvSpPr>
          <p:nvPr/>
        </p:nvSpPr>
        <p:spPr bwMode="auto">
          <a:xfrm>
            <a:off x="4846638" y="304800"/>
            <a:ext cx="4297362" cy="1554163"/>
          </a:xfrm>
          <a:prstGeom prst="rect">
            <a:avLst/>
          </a:prstGeom>
          <a:noFill/>
          <a:ln w="9525">
            <a:noFill/>
            <a:miter lim="800000"/>
            <a:headEnd/>
            <a:tailEnd/>
          </a:ln>
        </p:spPr>
        <p:txBody>
          <a:bodyPr>
            <a:spAutoFit/>
          </a:bodyPr>
          <a:lstStyle/>
          <a:p>
            <a:r>
              <a:rPr lang="en-US" sz="1900">
                <a:latin typeface="Calibri" pitchFamily="34" charset="0"/>
              </a:rPr>
              <a:t>           North Downtown (Omaha, Neb.)</a:t>
            </a:r>
          </a:p>
          <a:p>
            <a:r>
              <a:rPr lang="en-US" sz="1900">
                <a:latin typeface="Calibri" pitchFamily="34" charset="0"/>
              </a:rPr>
              <a:t>10 1_ Omaha (Neb.). $b North Downtown</a:t>
            </a:r>
          </a:p>
          <a:p>
            <a:r>
              <a:rPr lang="en-US" sz="1900">
                <a:latin typeface="Calibri" pitchFamily="34" charset="0"/>
              </a:rPr>
              <a:t>51       NODO (Omaha, Neb.)</a:t>
            </a:r>
          </a:p>
          <a:p>
            <a:r>
              <a:rPr lang="en-US" sz="1900">
                <a:latin typeface="Calibri" pitchFamily="34" charset="0"/>
              </a:rPr>
              <a:t>51       North Downtown Omaha (Omaha,</a:t>
            </a:r>
          </a:p>
          <a:p>
            <a:r>
              <a:rPr lang="en-US" sz="1900">
                <a:latin typeface="Calibri" pitchFamily="34" charset="0"/>
              </a:rPr>
              <a:t>            Neb.)</a:t>
            </a:r>
          </a:p>
        </p:txBody>
      </p:sp>
      <p:sp>
        <p:nvSpPr>
          <p:cNvPr id="11" name="TextBox 10"/>
          <p:cNvSpPr txBox="1">
            <a:spLocks noChangeArrowheads="1"/>
          </p:cNvSpPr>
          <p:nvPr/>
        </p:nvSpPr>
        <p:spPr bwMode="auto">
          <a:xfrm>
            <a:off x="4038600" y="3048000"/>
            <a:ext cx="990600" cy="461963"/>
          </a:xfrm>
          <a:prstGeom prst="rect">
            <a:avLst/>
          </a:prstGeom>
          <a:noFill/>
          <a:ln w="9525">
            <a:noFill/>
            <a:miter lim="800000"/>
            <a:headEnd/>
            <a:tailEnd/>
          </a:ln>
        </p:spPr>
        <p:txBody>
          <a:bodyPr>
            <a:spAutoFit/>
          </a:bodyPr>
          <a:lstStyle/>
          <a:p>
            <a:r>
              <a:rPr lang="en-US" sz="2400" b="1" i="1">
                <a:solidFill>
                  <a:srgbClr val="FF0000"/>
                </a:solidFill>
                <a:latin typeface="Calibri" pitchFamily="34" charset="0"/>
              </a:rPr>
              <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p:txBody>
          <a:bodyPr/>
          <a:lstStyle/>
          <a:p>
            <a:pPr eaLnBrk="1" hangingPunct="1"/>
            <a:r>
              <a:rPr lang="en-US"/>
              <a:t>Change of Name (16.2.2.7)</a:t>
            </a:r>
          </a:p>
        </p:txBody>
      </p:sp>
      <p:sp>
        <p:nvSpPr>
          <p:cNvPr id="254978" name="Content Placeholder 2"/>
          <p:cNvSpPr>
            <a:spLocks noGrp="1"/>
          </p:cNvSpPr>
          <p:nvPr>
            <p:ph idx="1"/>
          </p:nvPr>
        </p:nvSpPr>
        <p:spPr>
          <a:xfrm>
            <a:off x="152400" y="1295400"/>
            <a:ext cx="8991600" cy="5181600"/>
          </a:xfrm>
        </p:spPr>
        <p:txBody>
          <a:bodyPr/>
          <a:lstStyle/>
          <a:p>
            <a:pPr eaLnBrk="1" hangingPunct="1">
              <a:spcAft>
                <a:spcPts val="600"/>
              </a:spcAft>
            </a:pPr>
            <a:r>
              <a:rPr lang="en-US" sz="3100" dirty="0"/>
              <a:t>Generally, when name of a place changes, make separate NARs, linking earlier/later names</a:t>
            </a:r>
          </a:p>
          <a:p>
            <a:pPr eaLnBrk="1" hangingPunct="1">
              <a:buFont typeface="Arial" charset="0"/>
              <a:buNone/>
            </a:pPr>
            <a:r>
              <a:rPr lang="en-US" sz="3100" dirty="0"/>
              <a:t>		151 	</a:t>
            </a:r>
            <a:r>
              <a:rPr lang="en-US" sz="3100" dirty="0" err="1"/>
              <a:t>Kristiania</a:t>
            </a:r>
            <a:r>
              <a:rPr lang="en-US" sz="3100" dirty="0"/>
              <a:t> (Norway)</a:t>
            </a:r>
          </a:p>
          <a:p>
            <a:pPr eaLnBrk="1" hangingPunct="1">
              <a:buFont typeface="Arial" charset="0"/>
              <a:buNone/>
            </a:pPr>
            <a:r>
              <a:rPr lang="en-US" sz="3100" dirty="0"/>
              <a:t>		451 	Christiania (Norway)</a:t>
            </a:r>
          </a:p>
          <a:p>
            <a:pPr eaLnBrk="1" hangingPunct="1">
              <a:buFont typeface="Arial" charset="0"/>
              <a:buNone/>
            </a:pPr>
            <a:r>
              <a:rPr lang="en-US" sz="3100" dirty="0"/>
              <a:t>		551 	$w r $</a:t>
            </a:r>
            <a:r>
              <a:rPr lang="en-US" sz="3100" dirty="0" err="1"/>
              <a:t>i</a:t>
            </a:r>
            <a:r>
              <a:rPr lang="en-US" sz="3100" dirty="0"/>
              <a:t> Successor: $a Oslo (Norway)</a:t>
            </a:r>
          </a:p>
          <a:p>
            <a:pPr eaLnBrk="1" hangingPunct="1">
              <a:buFont typeface="Arial" charset="0"/>
              <a:buNone/>
            </a:pPr>
            <a:r>
              <a:rPr lang="en-US" sz="3100" dirty="0"/>
              <a:t>	</a:t>
            </a:r>
            <a:r>
              <a:rPr lang="en-US" sz="3100" i="1" dirty="0">
                <a:solidFill>
                  <a:schemeClr val="tx2"/>
                </a:solidFill>
              </a:rPr>
              <a:t>and</a:t>
            </a:r>
          </a:p>
          <a:p>
            <a:pPr eaLnBrk="1" hangingPunct="1">
              <a:buFont typeface="Arial" charset="0"/>
              <a:buNone/>
            </a:pPr>
            <a:r>
              <a:rPr lang="en-US" sz="3100" dirty="0"/>
              <a:t>		151 	Oslo (Norway)</a:t>
            </a:r>
          </a:p>
          <a:p>
            <a:pPr eaLnBrk="1" hangingPunct="1">
              <a:buFont typeface="Arial" charset="0"/>
              <a:buNone/>
            </a:pPr>
            <a:r>
              <a:rPr lang="en-US" sz="3100" dirty="0"/>
              <a:t>		551 	$w r $</a:t>
            </a:r>
            <a:r>
              <a:rPr lang="en-US" sz="3100" dirty="0" err="1"/>
              <a:t>i</a:t>
            </a:r>
            <a:r>
              <a:rPr lang="en-US" sz="3100" dirty="0"/>
              <a:t> Predecessor: $a Kristiania (Norway)</a:t>
            </a:r>
          </a:p>
          <a:p>
            <a:pPr eaLnBrk="1" hangingPunct="1">
              <a:buFont typeface="Arial" charset="0"/>
              <a:buNone/>
            </a:pPr>
            <a:r>
              <a:rPr lang="en-US" sz="3100" dirty="0"/>
              <a:t>	</a:t>
            </a:r>
          </a:p>
        </p:txBody>
      </p:sp>
      <p:sp>
        <p:nvSpPr>
          <p:cNvPr id="6" name="Slide Number Placeholder 5"/>
          <p:cNvSpPr>
            <a:spLocks noGrp="1"/>
          </p:cNvSpPr>
          <p:nvPr>
            <p:ph type="sldNum" sz="quarter" idx="12"/>
          </p:nvPr>
        </p:nvSpPr>
        <p:spPr/>
        <p:txBody>
          <a:bodyPr/>
          <a:lstStyle/>
          <a:p>
            <a:pPr>
              <a:defRPr/>
            </a:pPr>
            <a:fld id="{4BD73D8A-63F6-430F-8155-E24446526576}" type="slidenum">
              <a:rPr lang="en-US"/>
              <a:pPr>
                <a:defRPr/>
              </a:pPr>
              <a:t>126</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a:xfrm>
            <a:off x="457200" y="152400"/>
            <a:ext cx="8229600" cy="838200"/>
          </a:xfrm>
        </p:spPr>
        <p:txBody>
          <a:bodyPr/>
          <a:lstStyle/>
          <a:p>
            <a:pPr eaLnBrk="1" hangingPunct="1"/>
            <a:r>
              <a:rPr lang="en-US"/>
              <a:t>Change of Name - Subject Policy</a:t>
            </a:r>
          </a:p>
        </p:txBody>
      </p:sp>
      <p:sp>
        <p:nvSpPr>
          <p:cNvPr id="261122" name="Content Placeholder 2"/>
          <p:cNvSpPr>
            <a:spLocks noGrp="1"/>
          </p:cNvSpPr>
          <p:nvPr>
            <p:ph idx="1"/>
          </p:nvPr>
        </p:nvSpPr>
        <p:spPr>
          <a:xfrm>
            <a:off x="457200" y="1066800"/>
            <a:ext cx="8382000" cy="5791200"/>
          </a:xfrm>
        </p:spPr>
        <p:txBody>
          <a:bodyPr/>
          <a:lstStyle/>
          <a:p>
            <a:pPr eaLnBrk="1" hangingPunct="1">
              <a:lnSpc>
                <a:spcPct val="90000"/>
              </a:lnSpc>
            </a:pPr>
            <a:r>
              <a:rPr lang="en-US" sz="2700" dirty="0"/>
              <a:t>SHM H 708/DCM Z1 667 NARs and subject usage: Only the latest name of a political jurisdiction that has had one or more earlier names may be used as a subject or subject subdivision, </a:t>
            </a:r>
            <a:r>
              <a:rPr lang="en-US" sz="2700" i="1" dirty="0"/>
              <a:t>as long as the territorial identity remains essentially unchanged</a:t>
            </a:r>
            <a:r>
              <a:rPr lang="en-US" sz="2700" dirty="0"/>
              <a:t>.  Add 667 note to the record for earlier name to state this.  Also code the 008/11 “n” and the 008/15 “b”.</a:t>
            </a:r>
          </a:p>
          <a:p>
            <a:pPr eaLnBrk="1" hangingPunct="1">
              <a:lnSpc>
                <a:spcPct val="90000"/>
              </a:lnSpc>
            </a:pPr>
            <a:endParaRPr lang="en-US" sz="2700" dirty="0"/>
          </a:p>
          <a:p>
            <a:pPr eaLnBrk="1" hangingPunct="1">
              <a:lnSpc>
                <a:spcPct val="90000"/>
              </a:lnSpc>
              <a:spcBef>
                <a:spcPct val="0"/>
              </a:spcBef>
              <a:buFont typeface="Arial" charset="0"/>
              <a:buNone/>
            </a:pPr>
            <a:r>
              <a:rPr lang="en-US" sz="2700" dirty="0"/>
              <a:t>		151 	</a:t>
            </a:r>
            <a:r>
              <a:rPr lang="en-US" sz="2700" dirty="0" err="1"/>
              <a:t>Kristiania</a:t>
            </a:r>
            <a:r>
              <a:rPr lang="en-US" sz="2700" dirty="0"/>
              <a:t> (Norway)</a:t>
            </a:r>
          </a:p>
          <a:p>
            <a:pPr eaLnBrk="1" hangingPunct="1">
              <a:lnSpc>
                <a:spcPct val="90000"/>
              </a:lnSpc>
              <a:buFont typeface="Arial" charset="0"/>
              <a:buNone/>
            </a:pPr>
            <a:r>
              <a:rPr lang="en-US" sz="2700" dirty="0"/>
              <a:t>		451 	Christiania (Norway)</a:t>
            </a:r>
          </a:p>
          <a:p>
            <a:pPr eaLnBrk="1" hangingPunct="1">
              <a:lnSpc>
                <a:spcPct val="90000"/>
              </a:lnSpc>
              <a:buFont typeface="Arial" charset="0"/>
              <a:buNone/>
            </a:pPr>
            <a:r>
              <a:rPr lang="en-US" sz="2700" dirty="0"/>
              <a:t>		551 	$w r $</a:t>
            </a:r>
            <a:r>
              <a:rPr lang="en-US" sz="2700" dirty="0" err="1"/>
              <a:t>i</a:t>
            </a:r>
            <a:r>
              <a:rPr lang="en-US" sz="2700" dirty="0"/>
              <a:t> Successor: $a Oslo (Norway)</a:t>
            </a:r>
          </a:p>
          <a:p>
            <a:pPr eaLnBrk="1" hangingPunct="1">
              <a:lnSpc>
                <a:spcPct val="90000"/>
              </a:lnSpc>
              <a:buFont typeface="Arial" charset="0"/>
              <a:buNone/>
            </a:pPr>
            <a:r>
              <a:rPr lang="en-US" sz="2700" dirty="0"/>
              <a:t>		667 	SUBJECT USAGE: This name is not valid for		use as a subject. Works about this place are 		entered under Oslo (Norway).	</a:t>
            </a:r>
          </a:p>
        </p:txBody>
      </p:sp>
      <p:sp>
        <p:nvSpPr>
          <p:cNvPr id="6" name="Slide Number Placeholder 5"/>
          <p:cNvSpPr>
            <a:spLocks noGrp="1"/>
          </p:cNvSpPr>
          <p:nvPr>
            <p:ph type="sldNum" sz="quarter" idx="12"/>
          </p:nvPr>
        </p:nvSpPr>
        <p:spPr/>
        <p:txBody>
          <a:bodyPr/>
          <a:lstStyle/>
          <a:p>
            <a:pPr>
              <a:defRPr/>
            </a:pPr>
            <a:fld id="{1183CBC3-0908-4974-A488-CDEFF53DE7F8}" type="slidenum">
              <a:rPr lang="en-US"/>
              <a:pPr>
                <a:defRPr/>
              </a:pPr>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B18A36-5169-7777-8587-D6B0BD1858A5}"/>
              </a:ext>
            </a:extLst>
          </p:cNvPr>
          <p:cNvPicPr>
            <a:picLocks noChangeAspect="1"/>
          </p:cNvPicPr>
          <p:nvPr/>
        </p:nvPicPr>
        <p:blipFill>
          <a:blip r:embed="rId3"/>
          <a:stretch>
            <a:fillRect/>
          </a:stretch>
        </p:blipFill>
        <p:spPr>
          <a:xfrm>
            <a:off x="0" y="228600"/>
            <a:ext cx="9144000" cy="6399100"/>
          </a:xfrm>
          <a:prstGeom prst="rect">
            <a:avLst/>
          </a:prstGeom>
          <a:ln>
            <a:solidFill>
              <a:schemeClr val="tx1"/>
            </a:solidFill>
          </a:ln>
        </p:spPr>
      </p:pic>
      <p:sp>
        <p:nvSpPr>
          <p:cNvPr id="6" name="Slide Number Placeholder 5"/>
          <p:cNvSpPr>
            <a:spLocks noGrp="1"/>
          </p:cNvSpPr>
          <p:nvPr>
            <p:ph type="sldNum" sz="quarter" idx="12"/>
          </p:nvPr>
        </p:nvSpPr>
        <p:spPr/>
        <p:txBody>
          <a:bodyPr/>
          <a:lstStyle/>
          <a:p>
            <a:pPr>
              <a:defRPr/>
            </a:pPr>
            <a:fld id="{3E8F00DD-1E7B-4E6A-868C-80A6CE749AB6}" type="slidenum">
              <a:rPr lang="en-US"/>
              <a:pPr>
                <a:defRPr/>
              </a:pPr>
              <a:t>128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
        <p:nvSpPr>
          <p:cNvPr id="9" name="Oval 8"/>
          <p:cNvSpPr/>
          <p:nvPr/>
        </p:nvSpPr>
        <p:spPr>
          <a:xfrm>
            <a:off x="4613031" y="838200"/>
            <a:ext cx="5334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3264877" y="838200"/>
            <a:ext cx="5334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76200" y="4737100"/>
            <a:ext cx="8359642" cy="292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457200" y="152400"/>
            <a:ext cx="8229600" cy="838200"/>
          </a:xfrm>
        </p:spPr>
        <p:txBody>
          <a:bodyPr/>
          <a:lstStyle/>
          <a:p>
            <a:pPr eaLnBrk="1" hangingPunct="1"/>
            <a:r>
              <a:rPr lang="en-US"/>
              <a:t>Change of Name - Subject Policy</a:t>
            </a:r>
          </a:p>
        </p:txBody>
      </p:sp>
      <p:sp>
        <p:nvSpPr>
          <p:cNvPr id="265218" name="Content Placeholder 2"/>
          <p:cNvSpPr>
            <a:spLocks noGrp="1"/>
          </p:cNvSpPr>
          <p:nvPr>
            <p:ph idx="1"/>
          </p:nvPr>
        </p:nvSpPr>
        <p:spPr>
          <a:xfrm>
            <a:off x="0" y="1066800"/>
            <a:ext cx="9144000" cy="5791200"/>
          </a:xfrm>
        </p:spPr>
        <p:txBody>
          <a:bodyPr/>
          <a:lstStyle/>
          <a:p>
            <a:pPr eaLnBrk="1" hangingPunct="1"/>
            <a:r>
              <a:rPr lang="en-US" dirty="0"/>
              <a:t>SHM H 710 Jurisdictional Mergers and Splits</a:t>
            </a:r>
          </a:p>
          <a:p>
            <a:pPr eaLnBrk="1" hangingPunct="1"/>
            <a:r>
              <a:rPr lang="en-US" dirty="0"/>
              <a:t>For mergers and splits, where the territorial identity has changed, all names are valid for use as subjects and geographic subdivisions</a:t>
            </a:r>
          </a:p>
          <a:p>
            <a:pPr eaLnBrk="1" hangingPunct="1">
              <a:spcBef>
                <a:spcPct val="0"/>
              </a:spcBef>
              <a:buFont typeface="Arial" charset="0"/>
              <a:buNone/>
            </a:pPr>
            <a:r>
              <a:rPr lang="en-US" dirty="0"/>
              <a:t>			</a:t>
            </a:r>
          </a:p>
          <a:p>
            <a:pPr eaLnBrk="1" hangingPunct="1">
              <a:spcBef>
                <a:spcPct val="0"/>
              </a:spcBef>
              <a:buFont typeface="Arial" charset="0"/>
              <a:buNone/>
            </a:pPr>
            <a:r>
              <a:rPr lang="en-US" dirty="0"/>
              <a:t>	Subj: a	Subj use: a		Subj: a   Subj use: a</a:t>
            </a:r>
          </a:p>
          <a:p>
            <a:pPr eaLnBrk="1" hangingPunct="1">
              <a:spcBef>
                <a:spcPct val="0"/>
              </a:spcBef>
              <a:buFont typeface="Arial" charset="0"/>
              <a:buNone/>
            </a:pPr>
            <a:r>
              <a:rPr lang="en-US" dirty="0"/>
              <a:t>	151      Czechoslovakia	151      Germany (East)</a:t>
            </a:r>
          </a:p>
          <a:p>
            <a:pPr eaLnBrk="1" hangingPunct="1">
              <a:spcBef>
                <a:spcPct val="0"/>
              </a:spcBef>
              <a:buFont typeface="Arial" charset="0"/>
              <a:buNone/>
            </a:pPr>
            <a:r>
              <a:rPr lang="en-US" dirty="0"/>
              <a:t>	551      Czech Republic	551      Germany</a:t>
            </a:r>
          </a:p>
          <a:p>
            <a:pPr eaLnBrk="1" hangingPunct="1">
              <a:spcBef>
                <a:spcPct val="0"/>
              </a:spcBef>
              <a:buFont typeface="Arial" charset="0"/>
              <a:buNone/>
            </a:pPr>
            <a:r>
              <a:rPr lang="en-US" dirty="0"/>
              <a:t>	551      Slovakia		781 _0 $z Germany (East)</a:t>
            </a:r>
          </a:p>
          <a:p>
            <a:pPr eaLnBrk="1" hangingPunct="1">
              <a:spcBef>
                <a:spcPct val="0"/>
              </a:spcBef>
              <a:buFont typeface="Arial" charset="0"/>
              <a:buNone/>
            </a:pPr>
            <a:r>
              <a:rPr lang="en-US" dirty="0"/>
              <a:t>   	781 _0 $z Czechoslovakia</a:t>
            </a:r>
          </a:p>
        </p:txBody>
      </p:sp>
      <p:sp>
        <p:nvSpPr>
          <p:cNvPr id="6" name="Slide Number Placeholder 5"/>
          <p:cNvSpPr>
            <a:spLocks noGrp="1"/>
          </p:cNvSpPr>
          <p:nvPr>
            <p:ph type="sldNum" sz="quarter" idx="12"/>
          </p:nvPr>
        </p:nvSpPr>
        <p:spPr/>
        <p:txBody>
          <a:bodyPr/>
          <a:lstStyle/>
          <a:p>
            <a:pPr>
              <a:defRPr/>
            </a:pPr>
            <a:fld id="{3E8F00DD-1E7B-4E6A-868C-80A6CE749AB6}" type="slidenum">
              <a:rPr lang="en-US"/>
              <a:pPr>
                <a:defRPr/>
              </a:pPr>
              <a:t>129</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extLst>
      <p:ext uri="{BB962C8B-B14F-4D97-AF65-F5344CB8AC3E}">
        <p14:creationId xmlns:p14="http://schemas.microsoft.com/office/powerpoint/2010/main" val="20716939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5" name="Picture 2" descr="ScreenShot563.bmp"/>
          <p:cNvPicPr>
            <a:picLocks noChangeAspect="1"/>
          </p:cNvPicPr>
          <p:nvPr/>
        </p:nvPicPr>
        <p:blipFill>
          <a:blip r:embed="rId3"/>
          <a:srcRect/>
          <a:stretch>
            <a:fillRect/>
          </a:stretch>
        </p:blipFill>
        <p:spPr bwMode="auto">
          <a:xfrm>
            <a:off x="4953000" y="904875"/>
            <a:ext cx="1119188" cy="82550"/>
          </a:xfrm>
          <a:prstGeom prst="rect">
            <a:avLst/>
          </a:prstGeom>
          <a:noFill/>
          <a:ln w="9525">
            <a:noFill/>
            <a:miter lim="800000"/>
            <a:headEnd/>
            <a:tailEnd/>
          </a:ln>
        </p:spPr>
      </p:pic>
      <p:pic>
        <p:nvPicPr>
          <p:cNvPr id="267266" name="Picture 3" descr="ScreenShot564.bmp"/>
          <p:cNvPicPr>
            <a:picLocks noChangeAspect="1"/>
          </p:cNvPicPr>
          <p:nvPr/>
        </p:nvPicPr>
        <p:blipFill>
          <a:blip r:embed="rId4"/>
          <a:srcRect/>
          <a:stretch>
            <a:fillRect/>
          </a:stretch>
        </p:blipFill>
        <p:spPr bwMode="auto">
          <a:xfrm>
            <a:off x="0" y="573088"/>
            <a:ext cx="9144000" cy="5711825"/>
          </a:xfrm>
          <a:prstGeom prst="rect">
            <a:avLst/>
          </a:prstGeom>
          <a:noFill/>
          <a:ln w="9525">
            <a:noFill/>
            <a:miter lim="800000"/>
            <a:headEnd/>
            <a:tailEnd/>
          </a:ln>
        </p:spPr>
      </p:pic>
      <p:sp>
        <p:nvSpPr>
          <p:cNvPr id="5" name="Oval 4"/>
          <p:cNvSpPr/>
          <p:nvPr/>
        </p:nvSpPr>
        <p:spPr>
          <a:xfrm>
            <a:off x="3657600" y="13716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5105400" y="13716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2400" y="6019800"/>
            <a:ext cx="1828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lide Number Placeholder 9"/>
          <p:cNvSpPr>
            <a:spLocks noGrp="1"/>
          </p:cNvSpPr>
          <p:nvPr>
            <p:ph type="sldNum" sz="quarter" idx="12"/>
          </p:nvPr>
        </p:nvSpPr>
        <p:spPr/>
        <p:txBody>
          <a:bodyPr/>
          <a:lstStyle/>
          <a:p>
            <a:pPr>
              <a:defRPr/>
            </a:pPr>
            <a:fld id="{6C2C64B3-5641-4F60-BBF7-B9AF06E79D05}" type="slidenum">
              <a:rPr lang="en-US"/>
              <a:pPr>
                <a:defRPr/>
              </a:pPr>
              <a:t>130</a:t>
            </a:fld>
            <a:endParaRPr lang="en-US"/>
          </a:p>
        </p:txBody>
      </p:sp>
      <p:sp>
        <p:nvSpPr>
          <p:cNvPr id="8" name="Footer Placeholder 7"/>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a:xfrm>
            <a:off x="457200" y="152400"/>
            <a:ext cx="8229600" cy="868362"/>
          </a:xfrm>
        </p:spPr>
        <p:txBody>
          <a:bodyPr/>
          <a:lstStyle/>
          <a:p>
            <a:pPr eaLnBrk="1" hangingPunct="1"/>
            <a:r>
              <a:rPr lang="en-US" dirty="0"/>
              <a:t>Optional Fields</a:t>
            </a:r>
          </a:p>
        </p:txBody>
      </p:sp>
      <p:sp>
        <p:nvSpPr>
          <p:cNvPr id="3" name="Content Placeholder 2"/>
          <p:cNvSpPr>
            <a:spLocks noGrp="1"/>
          </p:cNvSpPr>
          <p:nvPr>
            <p:ph idx="1"/>
          </p:nvPr>
        </p:nvSpPr>
        <p:spPr>
          <a:xfrm>
            <a:off x="157537" y="1103687"/>
            <a:ext cx="8991600" cy="5257800"/>
          </a:xfrm>
        </p:spPr>
        <p:txBody>
          <a:bodyPr rtlCol="0">
            <a:normAutofit fontScale="92500" lnSpcReduction="10000"/>
          </a:bodyPr>
          <a:lstStyle/>
          <a:p>
            <a:pPr eaLnBrk="1" fontAlgn="auto" hangingPunct="1">
              <a:spcAft>
                <a:spcPts val="0"/>
              </a:spcAft>
              <a:buFont typeface="Arial" pitchFamily="34" charset="0"/>
              <a:buChar char="•"/>
              <a:defRPr/>
            </a:pPr>
            <a:r>
              <a:rPr lang="en-US" dirty="0"/>
              <a:t>Used only with geographic places: </a:t>
            </a:r>
          </a:p>
          <a:p>
            <a:pPr lvl="1" eaLnBrk="1" fontAlgn="auto" hangingPunct="1">
              <a:spcAft>
                <a:spcPts val="0"/>
              </a:spcAft>
              <a:buFont typeface="Arial" pitchFamily="34" charset="0"/>
              <a:buChar char="–"/>
              <a:defRPr/>
            </a:pPr>
            <a:r>
              <a:rPr lang="en-US" dirty="0"/>
              <a:t>034  (coded geographic coordinates)</a:t>
            </a:r>
          </a:p>
          <a:p>
            <a:pPr lvl="1" eaLnBrk="1" fontAlgn="auto" hangingPunct="1">
              <a:spcAft>
                <a:spcPts val="0"/>
              </a:spcAft>
              <a:buFont typeface="Arial" pitchFamily="34" charset="0"/>
              <a:buChar char="–"/>
              <a:defRPr/>
            </a:pPr>
            <a:r>
              <a:rPr lang="en-US" dirty="0"/>
              <a:t>043  (geographic area code)</a:t>
            </a:r>
          </a:p>
          <a:p>
            <a:pPr lvl="1" eaLnBrk="1" fontAlgn="auto" hangingPunct="1">
              <a:spcAft>
                <a:spcPts val="0"/>
              </a:spcAft>
              <a:buFont typeface="Arial" pitchFamily="34" charset="0"/>
              <a:buChar char="–"/>
              <a:defRPr/>
            </a:pPr>
            <a:r>
              <a:rPr lang="en-US" dirty="0"/>
              <a:t>781  (form of geographic subdivision)</a:t>
            </a:r>
          </a:p>
          <a:p>
            <a:pPr lvl="1"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en-US" dirty="0"/>
              <a:t>Also available: </a:t>
            </a:r>
          </a:p>
          <a:p>
            <a:pPr lvl="1" eaLnBrk="1" fontAlgn="auto" hangingPunct="1">
              <a:spcAft>
                <a:spcPts val="0"/>
              </a:spcAft>
              <a:buFont typeface="Arial" pitchFamily="34" charset="0"/>
              <a:buChar char="–"/>
              <a:defRPr/>
            </a:pPr>
            <a:r>
              <a:rPr lang="en-US" dirty="0"/>
              <a:t>024  (other standard identifiers)</a:t>
            </a:r>
          </a:p>
          <a:p>
            <a:pPr lvl="1" eaLnBrk="1" fontAlgn="auto" hangingPunct="1">
              <a:spcAft>
                <a:spcPts val="0"/>
              </a:spcAft>
              <a:buFont typeface="Arial" pitchFamily="34" charset="0"/>
              <a:buChar char="–"/>
              <a:defRPr/>
            </a:pPr>
            <a:r>
              <a:rPr lang="en-US" dirty="0"/>
              <a:t>046  (start and termination dates)</a:t>
            </a:r>
          </a:p>
          <a:p>
            <a:pPr lvl="1" eaLnBrk="1" fontAlgn="auto" hangingPunct="1">
              <a:spcAft>
                <a:spcPts val="0"/>
              </a:spcAft>
              <a:buFont typeface="Arial" pitchFamily="34" charset="0"/>
              <a:buChar char="–"/>
              <a:defRPr/>
            </a:pPr>
            <a:r>
              <a:rPr lang="en-US" dirty="0"/>
              <a:t>3XXs  (type of jurisdiction; other designation; 		         associated country; other associated place; 		         address; associated language; etc.)</a:t>
            </a:r>
          </a:p>
          <a:p>
            <a:pPr lvl="1" eaLnBrk="1" fontAlgn="auto" hangingPunct="1">
              <a:spcAft>
                <a:spcPts val="0"/>
              </a:spcAft>
              <a:buFont typeface="Arial" pitchFamily="34" charset="0"/>
              <a:buChar char="–"/>
              <a:defRPr/>
            </a:pPr>
            <a:r>
              <a:rPr lang="en-US" dirty="0"/>
              <a:t>678  (historical note)</a:t>
            </a:r>
          </a:p>
        </p:txBody>
      </p:sp>
      <p:sp>
        <p:nvSpPr>
          <p:cNvPr id="6" name="Slide Number Placeholder 5"/>
          <p:cNvSpPr>
            <a:spLocks noGrp="1"/>
          </p:cNvSpPr>
          <p:nvPr>
            <p:ph type="sldNum" sz="quarter" idx="12"/>
          </p:nvPr>
        </p:nvSpPr>
        <p:spPr/>
        <p:txBody>
          <a:bodyPr/>
          <a:lstStyle/>
          <a:p>
            <a:pPr>
              <a:defRPr/>
            </a:pPr>
            <a:fld id="{2DF00594-5EC0-460C-9C67-E9C047967793}" type="slidenum">
              <a:rPr lang="en-US"/>
              <a:pPr>
                <a:defRPr/>
              </a:pPr>
              <a:t>131</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TextBox 19"/>
          <p:cNvSpPr txBox="1">
            <a:spLocks noChangeArrowheads="1"/>
          </p:cNvSpPr>
          <p:nvPr/>
        </p:nvSpPr>
        <p:spPr bwMode="auto">
          <a:xfrm>
            <a:off x="1066800" y="420128"/>
            <a:ext cx="6858000" cy="600075"/>
          </a:xfrm>
          <a:prstGeom prst="rect">
            <a:avLst/>
          </a:prstGeom>
          <a:noFill/>
          <a:ln w="9525">
            <a:noFill/>
            <a:miter lim="800000"/>
            <a:headEnd/>
            <a:tailEnd/>
          </a:ln>
        </p:spPr>
        <p:txBody>
          <a:bodyPr>
            <a:spAutoFit/>
          </a:bodyPr>
          <a:lstStyle/>
          <a:p>
            <a:pPr algn="ctr"/>
            <a:r>
              <a:rPr lang="en-US" sz="3300" dirty="0">
                <a:latin typeface="Calibri" pitchFamily="34" charset="0"/>
              </a:rPr>
              <a:t>024 *</a:t>
            </a:r>
          </a:p>
        </p:txBody>
      </p:sp>
      <p:sp>
        <p:nvSpPr>
          <p:cNvPr id="271363" name="TextBox 20"/>
          <p:cNvSpPr txBox="1">
            <a:spLocks noChangeArrowheads="1"/>
          </p:cNvSpPr>
          <p:nvPr/>
        </p:nvSpPr>
        <p:spPr bwMode="auto">
          <a:xfrm>
            <a:off x="5562600" y="451036"/>
            <a:ext cx="2209800" cy="477837"/>
          </a:xfrm>
          <a:prstGeom prst="rect">
            <a:avLst/>
          </a:prstGeom>
          <a:no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24" name="Slide Number Placeholder 23"/>
          <p:cNvSpPr>
            <a:spLocks noGrp="1"/>
          </p:cNvSpPr>
          <p:nvPr>
            <p:ph type="sldNum" sz="quarter" idx="12"/>
          </p:nvPr>
        </p:nvSpPr>
        <p:spPr/>
        <p:txBody>
          <a:bodyPr/>
          <a:lstStyle/>
          <a:p>
            <a:pPr>
              <a:defRPr/>
            </a:pPr>
            <a:fld id="{0F4080A0-4A65-4C1F-85D7-9E6E50C93E6E}" type="slidenum">
              <a:rPr lang="en-US"/>
              <a:pPr>
                <a:defRPr/>
              </a:pPr>
              <a:t>132</a:t>
            </a:fld>
            <a:endParaRPr lang="en-US"/>
          </a:p>
        </p:txBody>
      </p:sp>
      <p:pic>
        <p:nvPicPr>
          <p:cNvPr id="5" name="Picture 4">
            <a:extLst>
              <a:ext uri="{FF2B5EF4-FFF2-40B4-BE49-F238E27FC236}">
                <a16:creationId xmlns:a16="http://schemas.microsoft.com/office/drawing/2014/main" id="{10A6B13E-2E60-4E29-BC6C-F0CB62A8D63F}"/>
              </a:ext>
            </a:extLst>
          </p:cNvPr>
          <p:cNvPicPr>
            <a:picLocks noChangeAspect="1"/>
          </p:cNvPicPr>
          <p:nvPr/>
        </p:nvPicPr>
        <p:blipFill>
          <a:blip r:embed="rId3"/>
          <a:stretch>
            <a:fillRect/>
          </a:stretch>
        </p:blipFill>
        <p:spPr>
          <a:xfrm>
            <a:off x="0" y="1070899"/>
            <a:ext cx="9144000" cy="5336065"/>
          </a:xfrm>
          <a:prstGeom prst="rect">
            <a:avLst/>
          </a:prstGeom>
        </p:spPr>
      </p:pic>
      <p:sp>
        <p:nvSpPr>
          <p:cNvPr id="6" name="Rectangle 5">
            <a:extLst>
              <a:ext uri="{FF2B5EF4-FFF2-40B4-BE49-F238E27FC236}">
                <a16:creationId xmlns:a16="http://schemas.microsoft.com/office/drawing/2014/main" id="{BA2FBBBC-5F14-460B-97C2-6C1428443026}"/>
              </a:ext>
            </a:extLst>
          </p:cNvPr>
          <p:cNvSpPr/>
          <p:nvPr/>
        </p:nvSpPr>
        <p:spPr>
          <a:xfrm>
            <a:off x="0" y="1709928"/>
            <a:ext cx="8686800" cy="135331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5493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1" name="Picture 2"/>
          <p:cNvPicPr>
            <a:picLocks noChangeAspect="1" noChangeArrowheads="1"/>
          </p:cNvPicPr>
          <p:nvPr/>
        </p:nvPicPr>
        <p:blipFill>
          <a:blip r:embed="rId3"/>
          <a:srcRect/>
          <a:stretch>
            <a:fillRect/>
          </a:stretch>
        </p:blipFill>
        <p:spPr bwMode="auto">
          <a:xfrm>
            <a:off x="304800" y="1066800"/>
            <a:ext cx="8488363" cy="5364163"/>
          </a:xfrm>
          <a:prstGeom prst="rect">
            <a:avLst/>
          </a:prstGeom>
          <a:noFill/>
          <a:ln w="9525">
            <a:noFill/>
            <a:miter lim="800000"/>
            <a:headEnd/>
            <a:tailEnd/>
          </a:ln>
        </p:spPr>
      </p:pic>
      <p:sp>
        <p:nvSpPr>
          <p:cNvPr id="271362" name="TextBox 19"/>
          <p:cNvSpPr txBox="1">
            <a:spLocks noChangeArrowheads="1"/>
          </p:cNvSpPr>
          <p:nvPr/>
        </p:nvSpPr>
        <p:spPr bwMode="auto">
          <a:xfrm>
            <a:off x="1143000" y="228600"/>
            <a:ext cx="6858000" cy="600075"/>
          </a:xfrm>
          <a:prstGeom prst="rect">
            <a:avLst/>
          </a:prstGeom>
          <a:noFill/>
          <a:ln w="9525">
            <a:noFill/>
            <a:miter lim="800000"/>
            <a:headEnd/>
            <a:tailEnd/>
          </a:ln>
        </p:spPr>
        <p:txBody>
          <a:bodyPr>
            <a:spAutoFit/>
          </a:bodyPr>
          <a:lstStyle/>
          <a:p>
            <a:pPr algn="ctr"/>
            <a:r>
              <a:rPr lang="en-US" sz="3300">
                <a:latin typeface="Calibri" pitchFamily="34" charset="0"/>
              </a:rPr>
              <a:t>034, 043</a:t>
            </a:r>
          </a:p>
        </p:txBody>
      </p:sp>
      <p:sp>
        <p:nvSpPr>
          <p:cNvPr id="271363" name="TextBox 20"/>
          <p:cNvSpPr txBox="1">
            <a:spLocks noChangeArrowheads="1"/>
          </p:cNvSpPr>
          <p:nvPr/>
        </p:nvSpPr>
        <p:spPr bwMode="auto">
          <a:xfrm>
            <a:off x="6237288" y="528638"/>
            <a:ext cx="2209800" cy="477837"/>
          </a:xfrm>
          <a:prstGeom prst="rect">
            <a:avLst/>
          </a:prstGeom>
          <a:no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24" name="Slide Number Placeholder 23"/>
          <p:cNvSpPr>
            <a:spLocks noGrp="1"/>
          </p:cNvSpPr>
          <p:nvPr>
            <p:ph type="sldNum" sz="quarter" idx="12"/>
          </p:nvPr>
        </p:nvSpPr>
        <p:spPr/>
        <p:txBody>
          <a:bodyPr/>
          <a:lstStyle/>
          <a:p>
            <a:pPr>
              <a:defRPr/>
            </a:pPr>
            <a:fld id="{0F4080A0-4A65-4C1F-85D7-9E6E50C93E6E}" type="slidenum">
              <a:rPr lang="en-US"/>
              <a:pPr>
                <a:defRPr/>
              </a:pPr>
              <a:t>133</a:t>
            </a:fld>
            <a:endParaRPr lang="en-US"/>
          </a:p>
        </p:txBody>
      </p:sp>
      <p:sp>
        <p:nvSpPr>
          <p:cNvPr id="14" name="Rectangle 13"/>
          <p:cNvSpPr/>
          <p:nvPr/>
        </p:nvSpPr>
        <p:spPr>
          <a:xfrm>
            <a:off x="228600" y="1600200"/>
            <a:ext cx="56388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p:nvPr/>
        </p:nvSpPr>
        <p:spPr>
          <a:xfrm>
            <a:off x="228600" y="2500313"/>
            <a:ext cx="1524000" cy="304800"/>
          </a:xfrm>
          <a:prstGeom prst="rect">
            <a:avLst/>
          </a:prstGeom>
          <a:noFill/>
          <a:ln>
            <a:solidFill>
              <a:srgbClr val="451BF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07514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extBox 10"/>
          <p:cNvSpPr txBox="1">
            <a:spLocks noChangeArrowheads="1"/>
          </p:cNvSpPr>
          <p:nvPr/>
        </p:nvSpPr>
        <p:spPr bwMode="auto">
          <a:xfrm>
            <a:off x="3200400" y="144155"/>
            <a:ext cx="2209800" cy="600075"/>
          </a:xfrm>
          <a:prstGeom prst="rect">
            <a:avLst/>
          </a:prstGeom>
          <a:noFill/>
          <a:ln w="9525">
            <a:noFill/>
            <a:miter lim="800000"/>
            <a:headEnd/>
            <a:tailEnd/>
          </a:ln>
        </p:spPr>
        <p:txBody>
          <a:bodyPr>
            <a:spAutoFit/>
          </a:bodyPr>
          <a:lstStyle/>
          <a:p>
            <a:pPr algn="ctr"/>
            <a:r>
              <a:rPr lang="en-US" sz="3300" dirty="0">
                <a:latin typeface="Calibri" pitchFamily="34" charset="0"/>
              </a:rPr>
              <a:t>034</a:t>
            </a:r>
          </a:p>
        </p:txBody>
      </p:sp>
      <p:sp>
        <p:nvSpPr>
          <p:cNvPr id="8" name="Slide Number Placeholder 7"/>
          <p:cNvSpPr>
            <a:spLocks noGrp="1"/>
          </p:cNvSpPr>
          <p:nvPr>
            <p:ph type="sldNum" sz="quarter" idx="12"/>
          </p:nvPr>
        </p:nvSpPr>
        <p:spPr/>
        <p:txBody>
          <a:bodyPr/>
          <a:lstStyle/>
          <a:p>
            <a:pPr>
              <a:defRPr/>
            </a:pPr>
            <a:fld id="{CD61B347-67A7-490D-9B6C-7C7900C3E262}" type="slidenum">
              <a:rPr lang="en-US"/>
              <a:pPr>
                <a:defRPr/>
              </a:pPr>
              <a:t>134</a:t>
            </a:fld>
            <a:endParaRPr lang="en-US"/>
          </a:p>
        </p:txBody>
      </p:sp>
      <p:pic>
        <p:nvPicPr>
          <p:cNvPr id="3" name="Picture 2">
            <a:extLst>
              <a:ext uri="{FF2B5EF4-FFF2-40B4-BE49-F238E27FC236}">
                <a16:creationId xmlns:a16="http://schemas.microsoft.com/office/drawing/2014/main" id="{35DEBE47-3F32-7DFA-DFE7-1D5EFA62D0F8}"/>
              </a:ext>
            </a:extLst>
          </p:cNvPr>
          <p:cNvPicPr>
            <a:picLocks noChangeAspect="1"/>
          </p:cNvPicPr>
          <p:nvPr/>
        </p:nvPicPr>
        <p:blipFill>
          <a:blip r:embed="rId3"/>
          <a:stretch>
            <a:fillRect/>
          </a:stretch>
        </p:blipFill>
        <p:spPr>
          <a:xfrm>
            <a:off x="0" y="762000"/>
            <a:ext cx="9144000" cy="3802855"/>
          </a:xfrm>
          <a:prstGeom prst="rect">
            <a:avLst/>
          </a:prstGeom>
        </p:spPr>
      </p:pic>
      <p:pic>
        <p:nvPicPr>
          <p:cNvPr id="5" name="Picture 4">
            <a:extLst>
              <a:ext uri="{FF2B5EF4-FFF2-40B4-BE49-F238E27FC236}">
                <a16:creationId xmlns:a16="http://schemas.microsoft.com/office/drawing/2014/main" id="{6E9710CF-DAB0-C859-B5D4-F42AC363D2EA}"/>
              </a:ext>
            </a:extLst>
          </p:cNvPr>
          <p:cNvPicPr>
            <a:picLocks noChangeAspect="1"/>
          </p:cNvPicPr>
          <p:nvPr/>
        </p:nvPicPr>
        <p:blipFill>
          <a:blip r:embed="rId4"/>
          <a:stretch>
            <a:fillRect/>
          </a:stretch>
        </p:blipFill>
        <p:spPr>
          <a:xfrm>
            <a:off x="0" y="4882662"/>
            <a:ext cx="9144000" cy="1213338"/>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991600" cy="6553200"/>
          </a:xfrm>
        </p:spPr>
        <p:txBody>
          <a:bodyPr rtlCol="0">
            <a:normAutofit fontScale="70000" lnSpcReduction="20000"/>
          </a:bodyPr>
          <a:lstStyle/>
          <a:p>
            <a:pPr eaLnBrk="1" fontAlgn="auto" hangingPunct="1">
              <a:spcAft>
                <a:spcPts val="0"/>
              </a:spcAft>
              <a:buFont typeface="Arial" pitchFamily="34" charset="0"/>
              <a:buNone/>
              <a:defRPr/>
            </a:pPr>
            <a:r>
              <a:rPr lang="en-US" dirty="0"/>
              <a:t>     $d	Coordinates - westernmost longitude</a:t>
            </a:r>
          </a:p>
          <a:p>
            <a:pPr eaLnBrk="1" fontAlgn="auto" hangingPunct="1">
              <a:spcAft>
                <a:spcPts val="0"/>
              </a:spcAft>
              <a:buFont typeface="Arial" pitchFamily="34" charset="0"/>
              <a:buNone/>
              <a:defRPr/>
            </a:pPr>
            <a:r>
              <a:rPr lang="en-US" dirty="0"/>
              <a:t>     $e	Coordinates - easternmost longitude</a:t>
            </a:r>
          </a:p>
          <a:p>
            <a:pPr eaLnBrk="1" fontAlgn="auto" hangingPunct="1">
              <a:spcAft>
                <a:spcPts val="0"/>
              </a:spcAft>
              <a:buFont typeface="Arial" pitchFamily="34" charset="0"/>
              <a:buNone/>
              <a:defRPr/>
            </a:pPr>
            <a:r>
              <a:rPr lang="en-US" dirty="0"/>
              <a:t>     $f	Coordinates - northernmost latitude</a:t>
            </a:r>
          </a:p>
          <a:p>
            <a:pPr eaLnBrk="1" fontAlgn="auto" hangingPunct="1">
              <a:spcAft>
                <a:spcPts val="600"/>
              </a:spcAft>
              <a:buFont typeface="Arial" pitchFamily="34" charset="0"/>
              <a:buNone/>
              <a:defRPr/>
            </a:pPr>
            <a:r>
              <a:rPr lang="en-US" dirty="0"/>
              <a:t>     $g	Coordinates - southernmost latitude</a:t>
            </a:r>
          </a:p>
          <a:p>
            <a:pPr eaLnBrk="1" fontAlgn="auto" hangingPunct="1">
              <a:spcAft>
                <a:spcPts val="600"/>
              </a:spcAft>
              <a:buFont typeface="Arial" pitchFamily="34" charset="0"/>
              <a:buNone/>
              <a:defRPr/>
            </a:pPr>
            <a:r>
              <a:rPr lang="en-US" dirty="0"/>
              <a:t>Abbreviations for the hemispheres:  </a:t>
            </a:r>
            <a:r>
              <a:rPr lang="en-US" i="1" dirty="0"/>
              <a:t>N = North</a:t>
            </a:r>
            <a:r>
              <a:rPr lang="en-US" dirty="0"/>
              <a:t>, </a:t>
            </a:r>
            <a:r>
              <a:rPr lang="en-US" i="1" dirty="0"/>
              <a:t>S = South</a:t>
            </a:r>
            <a:r>
              <a:rPr lang="en-US" dirty="0"/>
              <a:t>, </a:t>
            </a:r>
            <a:r>
              <a:rPr lang="en-US" i="1" dirty="0"/>
              <a:t>E = East</a:t>
            </a:r>
            <a:r>
              <a:rPr lang="en-US" dirty="0"/>
              <a:t>, </a:t>
            </a:r>
            <a:r>
              <a:rPr lang="en-US" i="1" dirty="0"/>
              <a:t>W = West</a:t>
            </a:r>
          </a:p>
          <a:p>
            <a:pPr eaLnBrk="1" fontAlgn="auto" hangingPunct="1">
              <a:spcAft>
                <a:spcPts val="0"/>
              </a:spcAft>
              <a:buFont typeface="Arial" pitchFamily="34" charset="0"/>
              <a:buNone/>
              <a:defRPr/>
            </a:pPr>
            <a:r>
              <a:rPr lang="en-US" dirty="0"/>
              <a:t>Coordinates may be recorded various forms: </a:t>
            </a:r>
          </a:p>
          <a:p>
            <a:pPr eaLnBrk="1" fontAlgn="auto" hangingPunct="1">
              <a:spcAft>
                <a:spcPts val="0"/>
              </a:spcAft>
              <a:buFont typeface="Arial" pitchFamily="34" charset="0"/>
              <a:buNone/>
              <a:defRPr/>
            </a:pPr>
            <a:r>
              <a:rPr lang="en-US" i="1" dirty="0"/>
              <a:t>	</a:t>
            </a:r>
            <a:r>
              <a:rPr lang="en-US" i="1" dirty="0" err="1"/>
              <a:t>hdddmmss</a:t>
            </a:r>
            <a:r>
              <a:rPr lang="en-US" i="1" dirty="0"/>
              <a:t>  </a:t>
            </a:r>
            <a:r>
              <a:rPr lang="en-US" dirty="0"/>
              <a:t>(hemisphere-degrees-minutes-seconds)</a:t>
            </a:r>
            <a:endParaRPr lang="en-US" i="1" dirty="0"/>
          </a:p>
          <a:p>
            <a:pPr eaLnBrk="1" fontAlgn="auto" hangingPunct="1">
              <a:spcAft>
                <a:spcPts val="0"/>
              </a:spcAft>
              <a:buFont typeface="Arial" pitchFamily="34" charset="0"/>
              <a:buNone/>
              <a:defRPr/>
            </a:pPr>
            <a:r>
              <a:rPr lang="en-US" dirty="0"/>
              <a:t> 	</a:t>
            </a:r>
            <a:r>
              <a:rPr lang="en-US" i="1" dirty="0" err="1"/>
              <a:t>hddd.dddddd</a:t>
            </a:r>
            <a:r>
              <a:rPr lang="en-US" dirty="0"/>
              <a:t>  (hemisphere-</a:t>
            </a:r>
            <a:r>
              <a:rPr lang="en-US" dirty="0" err="1"/>
              <a:t>degrees.decimal</a:t>
            </a:r>
            <a:r>
              <a:rPr lang="en-US" dirty="0"/>
              <a:t> degrees)</a:t>
            </a:r>
          </a:p>
          <a:p>
            <a:pPr eaLnBrk="1" fontAlgn="auto" hangingPunct="1">
              <a:spcAft>
                <a:spcPts val="0"/>
              </a:spcAft>
              <a:buFont typeface="Arial" pitchFamily="34" charset="0"/>
              <a:buNone/>
              <a:defRPr/>
            </a:pPr>
            <a:r>
              <a:rPr lang="en-US" dirty="0"/>
              <a:t>	+/</a:t>
            </a:r>
            <a:r>
              <a:rPr lang="en-US" i="1" dirty="0"/>
              <a:t>-</a:t>
            </a:r>
            <a:r>
              <a:rPr lang="en-US" i="1" dirty="0" err="1"/>
              <a:t>ddd.dddddd</a:t>
            </a:r>
            <a:r>
              <a:rPr lang="en-US" dirty="0"/>
              <a:t>  (decimal degrees, preceded by + for N and E and by - for S and W; the + is optional however)</a:t>
            </a:r>
          </a:p>
          <a:p>
            <a:pPr eaLnBrk="1" fontAlgn="auto" hangingPunct="1">
              <a:spcAft>
                <a:spcPts val="600"/>
              </a:spcAft>
              <a:buFont typeface="Arial" pitchFamily="34" charset="0"/>
              <a:buNone/>
              <a:defRPr/>
            </a:pPr>
            <a:r>
              <a:rPr lang="en-US" dirty="0"/>
              <a:t>	also other forms (see DCM Z1 034)</a:t>
            </a:r>
          </a:p>
          <a:p>
            <a:pPr eaLnBrk="1" fontAlgn="auto" hangingPunct="1">
              <a:spcAft>
                <a:spcPts val="0"/>
              </a:spcAft>
              <a:buFont typeface="Arial" pitchFamily="34" charset="0"/>
              <a:buNone/>
              <a:defRPr/>
            </a:pPr>
            <a:r>
              <a:rPr lang="en-US" dirty="0"/>
              <a:t>     $2 - Source of data code     </a:t>
            </a:r>
          </a:p>
          <a:p>
            <a:pPr eaLnBrk="1" fontAlgn="auto" hangingPunct="1">
              <a:spcAft>
                <a:spcPts val="0"/>
              </a:spcAft>
              <a:buFont typeface="Arial" pitchFamily="34" charset="0"/>
              <a:buNone/>
              <a:defRPr/>
            </a:pPr>
            <a:r>
              <a:rPr lang="en-US" dirty="0"/>
              <a:t>	</a:t>
            </a:r>
            <a:r>
              <a:rPr lang="en-US" i="1" dirty="0" err="1"/>
              <a:t>gnis</a:t>
            </a:r>
            <a:r>
              <a:rPr lang="en-US" dirty="0"/>
              <a:t>, </a:t>
            </a:r>
            <a:r>
              <a:rPr lang="en-US" i="1" dirty="0" err="1"/>
              <a:t>geonet</a:t>
            </a:r>
            <a:r>
              <a:rPr lang="en-US" dirty="0"/>
              <a:t>, </a:t>
            </a:r>
            <a:r>
              <a:rPr lang="en-US" i="1" dirty="0" err="1"/>
              <a:t>geonames</a:t>
            </a:r>
            <a:r>
              <a:rPr lang="en-US" dirty="0"/>
              <a:t>, </a:t>
            </a:r>
            <a:r>
              <a:rPr lang="en-US" i="1" dirty="0" err="1"/>
              <a:t>wikiped</a:t>
            </a:r>
            <a:r>
              <a:rPr lang="en-US" dirty="0"/>
              <a:t>, and many others are defined.  See the </a:t>
            </a:r>
            <a:r>
              <a:rPr lang="en-US" i="1" dirty="0"/>
              <a:t>Cartographic Data Source Codes </a:t>
            </a:r>
            <a:r>
              <a:rPr lang="en-US" dirty="0"/>
              <a:t>web page </a:t>
            </a:r>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dirty="0"/>
              <a:t>41°18′52″N 122°18′41″W is usually coded as:</a:t>
            </a:r>
          </a:p>
          <a:p>
            <a:pPr eaLnBrk="1" fontAlgn="auto" hangingPunct="1">
              <a:spcAft>
                <a:spcPts val="0"/>
              </a:spcAft>
              <a:buFont typeface="Arial" pitchFamily="34" charset="0"/>
              <a:buNone/>
              <a:defRPr/>
            </a:pPr>
            <a:r>
              <a:rPr lang="en-US" dirty="0"/>
              <a:t>	034    $d W1221841 $e W1221841 $f N0411852 $g N0411852</a:t>
            </a:r>
          </a:p>
          <a:p>
            <a:pPr eaLnBrk="1" fontAlgn="auto" hangingPunct="1">
              <a:spcAft>
                <a:spcPts val="0"/>
              </a:spcAft>
              <a:buFont typeface="Arial" pitchFamily="34" charset="0"/>
              <a:buNone/>
              <a:defRPr/>
            </a:pPr>
            <a:r>
              <a:rPr lang="en-US" dirty="0"/>
              <a:t>41.314444, -122.311389 is usually coded as:</a:t>
            </a:r>
          </a:p>
          <a:p>
            <a:pPr eaLnBrk="1" fontAlgn="auto" hangingPunct="1">
              <a:spcAft>
                <a:spcPts val="0"/>
              </a:spcAft>
              <a:buFont typeface="Arial" pitchFamily="34" charset="0"/>
              <a:buNone/>
              <a:defRPr/>
            </a:pPr>
            <a:r>
              <a:rPr lang="en-US" dirty="0"/>
              <a:t>      034   $d -122.311389  $e -122.311389  $f 41.314444 $g 41.314444	</a:t>
            </a:r>
          </a:p>
          <a:p>
            <a:pPr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B3265C3B-79F4-4AC4-B0C1-53AD126BB2F0}" type="slidenum">
              <a:rPr lang="en-US"/>
              <a:pPr>
                <a:defRPr/>
              </a:pPr>
              <a:t>135</a:t>
            </a:fld>
            <a:endParaRPr lang="en-US" dirty="0"/>
          </a:p>
        </p:txBody>
      </p:sp>
      <p:sp>
        <p:nvSpPr>
          <p:cNvPr id="277507" name="TextBox 6"/>
          <p:cNvSpPr txBox="1">
            <a:spLocks noChangeArrowheads="1"/>
          </p:cNvSpPr>
          <p:nvPr/>
        </p:nvSpPr>
        <p:spPr bwMode="auto">
          <a:xfrm>
            <a:off x="6858000" y="152400"/>
            <a:ext cx="1066800" cy="677863"/>
          </a:xfrm>
          <a:prstGeom prst="rect">
            <a:avLst/>
          </a:prstGeom>
          <a:noFill/>
          <a:ln w="9525">
            <a:noFill/>
            <a:miter lim="800000"/>
            <a:headEnd/>
            <a:tailEnd/>
          </a:ln>
        </p:spPr>
        <p:txBody>
          <a:bodyPr>
            <a:spAutoFit/>
          </a:bodyPr>
          <a:lstStyle/>
          <a:p>
            <a:r>
              <a:rPr lang="en-US" sz="3800">
                <a:latin typeface="Calibri" pitchFamily="34" charset="0"/>
              </a:rPr>
              <a:t>034</a:t>
            </a:r>
          </a:p>
        </p:txBody>
      </p:sp>
      <p:pic>
        <p:nvPicPr>
          <p:cNvPr id="277508" name="Picture 2"/>
          <p:cNvPicPr>
            <a:picLocks noChangeAspect="1" noChangeArrowheads="1"/>
          </p:cNvPicPr>
          <p:nvPr/>
        </p:nvPicPr>
        <p:blipFill>
          <a:blip r:embed="rId3"/>
          <a:srcRect/>
          <a:stretch>
            <a:fillRect/>
          </a:stretch>
        </p:blipFill>
        <p:spPr bwMode="auto">
          <a:xfrm>
            <a:off x="6096000" y="914400"/>
            <a:ext cx="2613025" cy="585788"/>
          </a:xfrm>
          <a:prstGeom prst="rect">
            <a:avLst/>
          </a:prstGeom>
          <a:noFill/>
          <a:ln w="9525">
            <a:noFill/>
            <a:miter lim="800000"/>
            <a:headEnd/>
            <a:tailEnd/>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3" name="Picture 4" descr="ScreenShot480.bmp"/>
          <p:cNvPicPr>
            <a:picLocks noChangeAspect="1"/>
          </p:cNvPicPr>
          <p:nvPr/>
        </p:nvPicPr>
        <p:blipFill>
          <a:blip r:embed="rId3"/>
          <a:srcRect/>
          <a:stretch>
            <a:fillRect/>
          </a:stretch>
        </p:blipFill>
        <p:spPr bwMode="auto">
          <a:xfrm>
            <a:off x="2743200" y="0"/>
            <a:ext cx="5688013" cy="6858000"/>
          </a:xfrm>
          <a:prstGeom prst="rect">
            <a:avLst/>
          </a:prstGeom>
          <a:noFill/>
          <a:ln w="9525">
            <a:noFill/>
            <a:miter lim="800000"/>
            <a:headEnd/>
            <a:tailEnd/>
          </a:ln>
        </p:spPr>
      </p:pic>
      <p:sp>
        <p:nvSpPr>
          <p:cNvPr id="7" name="Title 1"/>
          <p:cNvSpPr>
            <a:spLocks noGrp="1"/>
          </p:cNvSpPr>
          <p:nvPr>
            <p:ph type="ctrTitle"/>
          </p:nvPr>
        </p:nvSpPr>
        <p:spPr>
          <a:xfrm>
            <a:off x="0" y="457200"/>
            <a:ext cx="2667000" cy="1295400"/>
          </a:xfrm>
        </p:spPr>
        <p:txBody>
          <a:bodyPr rtlCol="0">
            <a:normAutofit fontScale="90000"/>
          </a:bodyPr>
          <a:lstStyle/>
          <a:p>
            <a:pPr eaLnBrk="1" fontAlgn="auto" hangingPunct="1">
              <a:spcAft>
                <a:spcPts val="0"/>
              </a:spcAft>
              <a:defRPr/>
            </a:pPr>
            <a:r>
              <a:rPr lang="en-US" sz="4000" dirty="0"/>
              <a:t>034/043 Exercise</a:t>
            </a:r>
            <a:br>
              <a:rPr lang="en-US" sz="4000" dirty="0"/>
            </a:br>
            <a:br>
              <a:rPr lang="en-US" sz="2400" dirty="0"/>
            </a:br>
            <a:endParaRPr lang="en-US" sz="4000" dirty="0"/>
          </a:p>
        </p:txBody>
      </p:sp>
      <p:sp>
        <p:nvSpPr>
          <p:cNvPr id="279555" name="TextBox 7"/>
          <p:cNvSpPr txBox="1">
            <a:spLocks noChangeArrowheads="1"/>
          </p:cNvSpPr>
          <p:nvPr/>
        </p:nvSpPr>
        <p:spPr bwMode="auto">
          <a:xfrm>
            <a:off x="381000" y="1600200"/>
            <a:ext cx="2057400" cy="3140075"/>
          </a:xfrm>
          <a:prstGeom prst="rect">
            <a:avLst/>
          </a:prstGeom>
          <a:noFill/>
          <a:ln w="9525">
            <a:noFill/>
            <a:miter lim="800000"/>
            <a:headEnd/>
            <a:tailEnd/>
          </a:ln>
        </p:spPr>
        <p:txBody>
          <a:bodyPr>
            <a:spAutoFit/>
          </a:bodyPr>
          <a:lstStyle/>
          <a:p>
            <a:r>
              <a:rPr lang="en-US">
                <a:latin typeface="Calibri" pitchFamily="34" charset="0"/>
              </a:rPr>
              <a:t>Earlier, you determined the preferred name for this place.  Now add fields 034 and 043 to the NAR being created for it.</a:t>
            </a:r>
          </a:p>
          <a:p>
            <a:endParaRPr lang="en-US">
              <a:latin typeface="Calibri" pitchFamily="34" charset="0"/>
            </a:endParaRPr>
          </a:p>
          <a:p>
            <a:r>
              <a:rPr lang="en-US">
                <a:latin typeface="Calibri" pitchFamily="34" charset="0"/>
              </a:rPr>
              <a:t>Cartographic source code for this resource is </a:t>
            </a:r>
            <a:r>
              <a:rPr lang="en-US" b="1" i="1">
                <a:latin typeface="Calibri" pitchFamily="34" charset="0"/>
              </a:rPr>
              <a:t>gnis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Title 1"/>
          <p:cNvSpPr>
            <a:spLocks noGrp="1"/>
          </p:cNvSpPr>
          <p:nvPr>
            <p:ph type="title"/>
          </p:nvPr>
        </p:nvSpPr>
        <p:spPr>
          <a:xfrm>
            <a:off x="228600" y="1066800"/>
            <a:ext cx="8686800" cy="4419600"/>
          </a:xfrm>
        </p:spPr>
        <p:txBody>
          <a:bodyPr/>
          <a:lstStyle/>
          <a:p>
            <a:pPr algn="l" eaLnBrk="1" hangingPunct="1"/>
            <a:r>
              <a:rPr lang="en-US" sz="2600"/>
              <a:t>034    $d                   $e                   $f                   $g                   $2</a:t>
            </a:r>
            <a:br>
              <a:rPr lang="en-US" sz="2600"/>
            </a:br>
            <a:r>
              <a:rPr lang="en-US" sz="2600"/>
              <a:t>034    $d                   $e                   $f                   $g                   $2</a:t>
            </a:r>
            <a:br>
              <a:rPr lang="en-US" sz="2600"/>
            </a:br>
            <a:r>
              <a:rPr lang="en-US" sz="2600"/>
              <a:t>043  </a:t>
            </a:r>
            <a:br>
              <a:rPr lang="en-US" sz="2600"/>
            </a:br>
            <a:r>
              <a:rPr lang="en-US" sz="2600"/>
              <a:t>151     La Paloma (Tex.)</a:t>
            </a:r>
            <a:br>
              <a:rPr lang="en-US" sz="2600"/>
            </a:br>
            <a:r>
              <a:rPr lang="en-US" sz="2600"/>
              <a:t>451     Paloma (Tex.)</a:t>
            </a:r>
            <a:br>
              <a:rPr lang="en-US" sz="2600"/>
            </a:br>
            <a:r>
              <a:rPr lang="en-US" sz="2600"/>
              <a:t>670     GNIS, April 26, 2013 $b (La Paloma, populated place,</a:t>
            </a:r>
            <a:br>
              <a:rPr lang="en-US" sz="2600"/>
            </a:br>
            <a:r>
              <a:rPr lang="en-US" sz="2600"/>
              <a:t>            Cameron County, Texas, 26.0459111° -97.6674910°, </a:t>
            </a:r>
            <a:br>
              <a:rPr lang="en-US" sz="2600"/>
            </a:br>
            <a:r>
              <a:rPr lang="en-US" sz="2600"/>
              <a:t>            26°02ʹ45ʺN 097°40ʹ03ʺW)</a:t>
            </a:r>
            <a:br>
              <a:rPr lang="en-US" sz="2000"/>
            </a:br>
            <a:endParaRPr lang="en-US" sz="2000"/>
          </a:p>
        </p:txBody>
      </p:sp>
      <p:sp>
        <p:nvSpPr>
          <p:cNvPr id="3" name="Slide Number Placeholder 2"/>
          <p:cNvSpPr>
            <a:spLocks noGrp="1"/>
          </p:cNvSpPr>
          <p:nvPr>
            <p:ph type="sldNum" sz="quarter" idx="12"/>
          </p:nvPr>
        </p:nvSpPr>
        <p:spPr/>
        <p:txBody>
          <a:bodyPr/>
          <a:lstStyle/>
          <a:p>
            <a:pPr>
              <a:defRPr/>
            </a:pPr>
            <a:fld id="{BE429C86-7771-4D96-9093-D64E0B27ACBF}" type="slidenum">
              <a:rPr lang="en-US"/>
              <a:pPr>
                <a:defRPr/>
              </a:pPr>
              <a:t>137</a:t>
            </a:fld>
            <a:endParaRPr lang="en-US"/>
          </a:p>
        </p:txBody>
      </p:sp>
      <p:sp>
        <p:nvSpPr>
          <p:cNvPr id="4" name="Footer Placeholder 3"/>
          <p:cNvSpPr>
            <a:spLocks noGrp="1"/>
          </p:cNvSpPr>
          <p:nvPr>
            <p:ph type="ftr" sz="quarter" idx="11"/>
          </p:nvPr>
        </p:nvSpPr>
        <p:spPr/>
        <p:txBody>
          <a:bodyPr/>
          <a:lstStyle/>
          <a:p>
            <a:pPr>
              <a:defRPr/>
            </a:pPr>
            <a:r>
              <a:rPr lang="en-US"/>
              <a:t>Module 5. Describing Places</a:t>
            </a:r>
          </a:p>
        </p:txBody>
      </p:sp>
      <p:sp>
        <p:nvSpPr>
          <p:cNvPr id="281604" name="TextBox 4"/>
          <p:cNvSpPr txBox="1">
            <a:spLocks noChangeArrowheads="1"/>
          </p:cNvSpPr>
          <p:nvPr/>
        </p:nvSpPr>
        <p:spPr bwMode="auto">
          <a:xfrm>
            <a:off x="2743200" y="228600"/>
            <a:ext cx="4114800" cy="492125"/>
          </a:xfrm>
          <a:prstGeom prst="rect">
            <a:avLst/>
          </a:prstGeom>
          <a:noFill/>
          <a:ln w="9525">
            <a:noFill/>
            <a:miter lim="800000"/>
            <a:headEnd/>
            <a:tailEnd/>
          </a:ln>
        </p:spPr>
        <p:txBody>
          <a:bodyPr>
            <a:spAutoFit/>
          </a:bodyPr>
          <a:lstStyle/>
          <a:p>
            <a:r>
              <a:rPr lang="en-US" sz="2600">
                <a:latin typeface="Calibri" pitchFamily="34" charset="0"/>
              </a:rPr>
              <a:t>Record fields 034 and 043</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228600" y="1066800"/>
            <a:ext cx="8686800" cy="4419600"/>
          </a:xfrm>
        </p:spPr>
        <p:txBody>
          <a:bodyPr/>
          <a:lstStyle/>
          <a:p>
            <a:pPr algn="l" eaLnBrk="1" hangingPunct="1"/>
            <a:r>
              <a:rPr lang="en-US" sz="2600" dirty="0"/>
              <a:t>034    $d                   $e                   $f                   $g                 $2</a:t>
            </a:r>
            <a:br>
              <a:rPr lang="en-US" sz="2600" dirty="0"/>
            </a:br>
            <a:r>
              <a:rPr lang="en-US" sz="2600" dirty="0"/>
              <a:t>034    $d                   $e                   $f                   $g                 $2</a:t>
            </a:r>
            <a:br>
              <a:rPr lang="en-US" sz="2600" dirty="0"/>
            </a:br>
            <a:r>
              <a:rPr lang="en-US" sz="2600" dirty="0"/>
              <a:t>043  </a:t>
            </a:r>
            <a:br>
              <a:rPr lang="en-US" sz="2600" dirty="0"/>
            </a:br>
            <a:r>
              <a:rPr lang="en-US" sz="2600" dirty="0"/>
              <a:t>151     La Paloma (Tex.)</a:t>
            </a:r>
            <a:br>
              <a:rPr lang="en-US" sz="2600" dirty="0"/>
            </a:br>
            <a:r>
              <a:rPr lang="en-US" sz="2600" dirty="0"/>
              <a:t>451     Paloma (Tex.)</a:t>
            </a:r>
            <a:br>
              <a:rPr lang="en-US" sz="2600" dirty="0"/>
            </a:br>
            <a:r>
              <a:rPr lang="en-US" sz="2600" dirty="0"/>
              <a:t>670     GNIS, April 26, 2013 $b (La Paloma, populated place,</a:t>
            </a:r>
            <a:br>
              <a:rPr lang="en-US" sz="2600" dirty="0"/>
            </a:br>
            <a:r>
              <a:rPr lang="en-US" sz="2600" dirty="0"/>
              <a:t>            Cameron County, Texas, 26.0459111° -97.6674910°, </a:t>
            </a:r>
            <a:br>
              <a:rPr lang="en-US" sz="2600" dirty="0"/>
            </a:br>
            <a:r>
              <a:rPr lang="en-US" sz="2600" dirty="0"/>
              <a:t>            26°02ʹ45ʺN 097°40ʹ03ʺW)</a:t>
            </a:r>
            <a:br>
              <a:rPr lang="en-US" sz="2000" dirty="0"/>
            </a:br>
            <a:endParaRPr lang="en-US" sz="2000" dirty="0"/>
          </a:p>
        </p:txBody>
      </p:sp>
      <p:sp>
        <p:nvSpPr>
          <p:cNvPr id="3" name="Slide Number Placeholder 2"/>
          <p:cNvSpPr>
            <a:spLocks noGrp="1"/>
          </p:cNvSpPr>
          <p:nvPr>
            <p:ph type="sldNum" sz="quarter" idx="12"/>
          </p:nvPr>
        </p:nvSpPr>
        <p:spPr/>
        <p:txBody>
          <a:bodyPr/>
          <a:lstStyle/>
          <a:p>
            <a:pPr>
              <a:defRPr/>
            </a:pPr>
            <a:fld id="{F4E1DDF3-E4F6-4B78-BBD8-2D1F679D0DC6}" type="slidenum">
              <a:rPr lang="en-US"/>
              <a:pPr>
                <a:defRPr/>
              </a:pPr>
              <a:t>138</a:t>
            </a:fld>
            <a:endParaRPr lang="en-US"/>
          </a:p>
        </p:txBody>
      </p:sp>
      <p:sp>
        <p:nvSpPr>
          <p:cNvPr id="4" name="Footer Placeholder 3"/>
          <p:cNvSpPr>
            <a:spLocks noGrp="1"/>
          </p:cNvSpPr>
          <p:nvPr>
            <p:ph type="ftr" sz="quarter" idx="11"/>
          </p:nvPr>
        </p:nvSpPr>
        <p:spPr/>
        <p:txBody>
          <a:bodyPr/>
          <a:lstStyle/>
          <a:p>
            <a:pPr>
              <a:defRPr/>
            </a:pPr>
            <a:r>
              <a:rPr lang="en-US"/>
              <a:t>Module 5. Describing Places</a:t>
            </a:r>
          </a:p>
        </p:txBody>
      </p:sp>
      <p:sp>
        <p:nvSpPr>
          <p:cNvPr id="5" name="TextBox 4"/>
          <p:cNvSpPr txBox="1">
            <a:spLocks noChangeArrowheads="1"/>
          </p:cNvSpPr>
          <p:nvPr/>
        </p:nvSpPr>
        <p:spPr bwMode="auto">
          <a:xfrm>
            <a:off x="1447800" y="1563688"/>
            <a:ext cx="7696200" cy="384175"/>
          </a:xfrm>
          <a:prstGeom prst="rect">
            <a:avLst/>
          </a:prstGeom>
          <a:noFill/>
          <a:ln w="9525">
            <a:noFill/>
            <a:miter lim="800000"/>
            <a:headEnd/>
            <a:tailEnd/>
          </a:ln>
        </p:spPr>
        <p:txBody>
          <a:bodyPr>
            <a:spAutoFit/>
          </a:bodyPr>
          <a:lstStyle/>
          <a:p>
            <a:r>
              <a:rPr lang="en-US" sz="1900" dirty="0">
                <a:latin typeface="Calibri" pitchFamily="34" charset="0"/>
              </a:rPr>
              <a:t>-97.6674910         -97.6674910         26.0459111           26.045911           </a:t>
            </a:r>
            <a:r>
              <a:rPr lang="en-US" sz="1900" dirty="0" err="1">
                <a:latin typeface="Calibri" pitchFamily="34" charset="0"/>
              </a:rPr>
              <a:t>gnis</a:t>
            </a:r>
            <a:endParaRPr lang="en-US" sz="1900" dirty="0">
              <a:latin typeface="Calibri" pitchFamily="34" charset="0"/>
            </a:endParaRPr>
          </a:p>
        </p:txBody>
      </p:sp>
      <p:sp>
        <p:nvSpPr>
          <p:cNvPr id="6" name="TextBox 5"/>
          <p:cNvSpPr txBox="1">
            <a:spLocks noChangeArrowheads="1"/>
          </p:cNvSpPr>
          <p:nvPr/>
        </p:nvSpPr>
        <p:spPr bwMode="auto">
          <a:xfrm>
            <a:off x="1481138" y="1974850"/>
            <a:ext cx="7620000" cy="385763"/>
          </a:xfrm>
          <a:prstGeom prst="rect">
            <a:avLst/>
          </a:prstGeom>
          <a:noFill/>
          <a:ln w="9525">
            <a:noFill/>
            <a:miter lim="800000"/>
            <a:headEnd/>
            <a:tailEnd/>
          </a:ln>
        </p:spPr>
        <p:txBody>
          <a:bodyPr>
            <a:spAutoFit/>
          </a:bodyPr>
          <a:lstStyle/>
          <a:p>
            <a:r>
              <a:rPr lang="en-US" sz="1900" dirty="0">
                <a:latin typeface="Calibri" pitchFamily="34" charset="0"/>
              </a:rPr>
              <a:t>W0974003            </a:t>
            </a:r>
            <a:r>
              <a:rPr lang="en-US" sz="1900" dirty="0" err="1">
                <a:latin typeface="Calibri" pitchFamily="34" charset="0"/>
              </a:rPr>
              <a:t>W0974003</a:t>
            </a:r>
            <a:r>
              <a:rPr lang="en-US" sz="1900" dirty="0">
                <a:latin typeface="Calibri" pitchFamily="34" charset="0"/>
              </a:rPr>
              <a:t>            N0260245             </a:t>
            </a:r>
            <a:r>
              <a:rPr lang="en-US" sz="1900" dirty="0" err="1">
                <a:latin typeface="Calibri" pitchFamily="34" charset="0"/>
              </a:rPr>
              <a:t>N0260245</a:t>
            </a:r>
            <a:r>
              <a:rPr lang="en-US" sz="1900" dirty="0">
                <a:latin typeface="Calibri" pitchFamily="34" charset="0"/>
              </a:rPr>
              <a:t>            </a:t>
            </a:r>
            <a:r>
              <a:rPr lang="en-US" sz="1900" dirty="0" err="1">
                <a:latin typeface="Calibri" pitchFamily="34" charset="0"/>
              </a:rPr>
              <a:t>gnis</a:t>
            </a:r>
            <a:r>
              <a:rPr lang="en-US" dirty="0">
                <a:latin typeface="Calibri" pitchFamily="34" charset="0"/>
              </a:rPr>
              <a:t>          </a:t>
            </a:r>
          </a:p>
        </p:txBody>
      </p:sp>
      <p:sp>
        <p:nvSpPr>
          <p:cNvPr id="7" name="TextBox 6"/>
          <p:cNvSpPr txBox="1">
            <a:spLocks noChangeArrowheads="1"/>
          </p:cNvSpPr>
          <p:nvPr/>
        </p:nvSpPr>
        <p:spPr bwMode="auto">
          <a:xfrm>
            <a:off x="1087438" y="2312988"/>
            <a:ext cx="1600200" cy="461962"/>
          </a:xfrm>
          <a:prstGeom prst="rect">
            <a:avLst/>
          </a:prstGeom>
          <a:noFill/>
          <a:ln w="9525">
            <a:noFill/>
            <a:miter lim="800000"/>
            <a:headEnd/>
            <a:tailEnd/>
          </a:ln>
        </p:spPr>
        <p:txBody>
          <a:bodyPr>
            <a:spAutoFit/>
          </a:bodyPr>
          <a:lstStyle/>
          <a:p>
            <a:r>
              <a:rPr lang="en-US" sz="2400">
                <a:latin typeface="Calibri" pitchFamily="34" charset="0"/>
              </a:rPr>
              <a:t>n-us-tx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1656C-B882-4837-95DD-A5D9DF5F101D}"/>
              </a:ext>
            </a:extLst>
          </p:cNvPr>
          <p:cNvSpPr>
            <a:spLocks noGrp="1"/>
          </p:cNvSpPr>
          <p:nvPr>
            <p:ph type="title"/>
          </p:nvPr>
        </p:nvSpPr>
        <p:spPr/>
        <p:txBody>
          <a:bodyPr/>
          <a:lstStyle/>
          <a:p>
            <a:r>
              <a:rPr lang="en-US" dirty="0"/>
              <a:t>Bounding Box Coordinates</a:t>
            </a:r>
          </a:p>
        </p:txBody>
      </p:sp>
      <p:sp>
        <p:nvSpPr>
          <p:cNvPr id="3" name="Content Placeholder 2">
            <a:extLst>
              <a:ext uri="{FF2B5EF4-FFF2-40B4-BE49-F238E27FC236}">
                <a16:creationId xmlns:a16="http://schemas.microsoft.com/office/drawing/2014/main" id="{FD72FEAC-6473-4A12-8829-70FE7C166B1A}"/>
              </a:ext>
            </a:extLst>
          </p:cNvPr>
          <p:cNvSpPr>
            <a:spLocks noGrp="1"/>
          </p:cNvSpPr>
          <p:nvPr>
            <p:ph idx="1"/>
          </p:nvPr>
        </p:nvSpPr>
        <p:spPr/>
        <p:txBody>
          <a:bodyPr/>
          <a:lstStyle/>
          <a:p>
            <a:r>
              <a:rPr lang="en-US" dirty="0"/>
              <a:t>Bounding Box Tool can be used to obtain coordinates in the form of a square or rectangle that encompasses the place</a:t>
            </a:r>
          </a:p>
          <a:p>
            <a:pPr>
              <a:spcAft>
                <a:spcPts val="1800"/>
              </a:spcAft>
            </a:pPr>
            <a:r>
              <a:rPr lang="en-US" dirty="0">
                <a:hlinkClick r:id="rId3"/>
              </a:rPr>
              <a:t>https://boundingbox.klokantech.com/</a:t>
            </a:r>
            <a:endParaRPr lang="en-US" dirty="0"/>
          </a:p>
          <a:p>
            <a:pPr marL="0" indent="0">
              <a:buNone/>
            </a:pPr>
            <a:r>
              <a:rPr lang="en-US" dirty="0"/>
              <a:t>034   $</a:t>
            </a:r>
            <a:r>
              <a:rPr lang="pl-PL" dirty="0"/>
              <a:t>d W0875624 </a:t>
            </a:r>
            <a:r>
              <a:rPr lang="en-US" dirty="0"/>
              <a:t>$</a:t>
            </a:r>
            <a:r>
              <a:rPr lang="pl-PL" dirty="0"/>
              <a:t>e W0873126 </a:t>
            </a:r>
            <a:r>
              <a:rPr lang="en-US" dirty="0"/>
              <a:t>$</a:t>
            </a:r>
            <a:r>
              <a:rPr lang="pl-PL" dirty="0"/>
              <a:t>f N0420122 </a:t>
            </a:r>
            <a:r>
              <a:rPr lang="en-US" dirty="0"/>
              <a:t>	$</a:t>
            </a:r>
            <a:r>
              <a:rPr lang="pl-PL" dirty="0"/>
              <a:t>g N0413838</a:t>
            </a:r>
            <a:r>
              <a:rPr lang="en-US" dirty="0"/>
              <a:t> $2 bound</a:t>
            </a:r>
          </a:p>
          <a:p>
            <a:pPr marL="0" indent="0">
              <a:buNone/>
            </a:pPr>
            <a:r>
              <a:rPr lang="en-US" dirty="0"/>
              <a:t>034   $d -087.940101 $e -087.523984 $f 	042.023022 $g 041.643919 $2 bound</a:t>
            </a:r>
          </a:p>
        </p:txBody>
      </p:sp>
      <p:sp>
        <p:nvSpPr>
          <p:cNvPr id="4" name="Footer Placeholder 3">
            <a:extLst>
              <a:ext uri="{FF2B5EF4-FFF2-40B4-BE49-F238E27FC236}">
                <a16:creationId xmlns:a16="http://schemas.microsoft.com/office/drawing/2014/main" id="{74D67C25-535F-4B9E-A80A-2247863C20B1}"/>
              </a:ext>
            </a:extLst>
          </p:cNvPr>
          <p:cNvSpPr>
            <a:spLocks noGrp="1"/>
          </p:cNvSpPr>
          <p:nvPr>
            <p:ph type="ftr" sz="quarter" idx="11"/>
          </p:nvPr>
        </p:nvSpPr>
        <p:spPr/>
        <p:txBody>
          <a:bodyPr/>
          <a:lstStyle/>
          <a:p>
            <a:pPr>
              <a:defRPr/>
            </a:pPr>
            <a:r>
              <a:rPr lang="en-US"/>
              <a:t>Module 5. Describing Places</a:t>
            </a:r>
          </a:p>
        </p:txBody>
      </p:sp>
      <p:sp>
        <p:nvSpPr>
          <p:cNvPr id="5" name="Slide Number Placeholder 4">
            <a:extLst>
              <a:ext uri="{FF2B5EF4-FFF2-40B4-BE49-F238E27FC236}">
                <a16:creationId xmlns:a16="http://schemas.microsoft.com/office/drawing/2014/main" id="{D0EEC8D0-BB18-4167-9CBB-DF6B1243FB40}"/>
              </a:ext>
            </a:extLst>
          </p:cNvPr>
          <p:cNvSpPr>
            <a:spLocks noGrp="1"/>
          </p:cNvSpPr>
          <p:nvPr>
            <p:ph type="sldNum" sz="quarter" idx="12"/>
          </p:nvPr>
        </p:nvSpPr>
        <p:spPr/>
        <p:txBody>
          <a:bodyPr/>
          <a:lstStyle/>
          <a:p>
            <a:pPr>
              <a:defRPr/>
            </a:pPr>
            <a:fld id="{92135909-15FE-45DF-A2E9-AE5BA8F4F659}" type="slidenum">
              <a:rPr lang="en-US" smtClean="0"/>
              <a:pPr>
                <a:defRPr/>
              </a:pPr>
              <a:t>139</a:t>
            </a:fld>
            <a:endParaRPr lang="en-US"/>
          </a:p>
        </p:txBody>
      </p:sp>
    </p:spTree>
    <p:extLst>
      <p:ext uri="{BB962C8B-B14F-4D97-AF65-F5344CB8AC3E}">
        <p14:creationId xmlns:p14="http://schemas.microsoft.com/office/powerpoint/2010/main" val="6719590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DD464F0-3291-4AC0-BC01-E7D361D35256}"/>
              </a:ext>
            </a:extLst>
          </p:cNvPr>
          <p:cNvSpPr>
            <a:spLocks noGrp="1"/>
          </p:cNvSpPr>
          <p:nvPr>
            <p:ph type="ftr" sz="quarter" idx="11"/>
          </p:nvPr>
        </p:nvSpPr>
        <p:spPr/>
        <p:txBody>
          <a:bodyPr/>
          <a:lstStyle/>
          <a:p>
            <a:pPr>
              <a:defRPr/>
            </a:pPr>
            <a:r>
              <a:rPr lang="en-US"/>
              <a:t>Module 5. Describing Places</a:t>
            </a:r>
          </a:p>
        </p:txBody>
      </p:sp>
      <p:sp>
        <p:nvSpPr>
          <p:cNvPr id="3" name="Slide Number Placeholder 2">
            <a:extLst>
              <a:ext uri="{FF2B5EF4-FFF2-40B4-BE49-F238E27FC236}">
                <a16:creationId xmlns:a16="http://schemas.microsoft.com/office/drawing/2014/main" id="{BBA1760F-13AA-4EA0-8461-DF390532C733}"/>
              </a:ext>
            </a:extLst>
          </p:cNvPr>
          <p:cNvSpPr>
            <a:spLocks noGrp="1"/>
          </p:cNvSpPr>
          <p:nvPr>
            <p:ph type="sldNum" sz="quarter" idx="12"/>
          </p:nvPr>
        </p:nvSpPr>
        <p:spPr/>
        <p:txBody>
          <a:bodyPr/>
          <a:lstStyle/>
          <a:p>
            <a:pPr>
              <a:defRPr/>
            </a:pPr>
            <a:fld id="{F70C99AD-777A-474C-936B-2281545374E2}" type="slidenum">
              <a:rPr lang="en-US" smtClean="0"/>
              <a:pPr>
                <a:defRPr/>
              </a:pPr>
              <a:t>140</a:t>
            </a:fld>
            <a:endParaRPr lang="en-US"/>
          </a:p>
        </p:txBody>
      </p:sp>
      <p:pic>
        <p:nvPicPr>
          <p:cNvPr id="4" name="Picture 3">
            <a:extLst>
              <a:ext uri="{FF2B5EF4-FFF2-40B4-BE49-F238E27FC236}">
                <a16:creationId xmlns:a16="http://schemas.microsoft.com/office/drawing/2014/main" id="{6F8509ED-459A-4ECC-BBF1-6480B9F750FA}"/>
              </a:ext>
            </a:extLst>
          </p:cNvPr>
          <p:cNvPicPr>
            <a:picLocks noChangeAspect="1"/>
          </p:cNvPicPr>
          <p:nvPr/>
        </p:nvPicPr>
        <p:blipFill>
          <a:blip r:embed="rId3"/>
          <a:stretch>
            <a:fillRect/>
          </a:stretch>
        </p:blipFill>
        <p:spPr>
          <a:xfrm>
            <a:off x="40954" y="0"/>
            <a:ext cx="9062091" cy="6858000"/>
          </a:xfrm>
          <a:prstGeom prst="rect">
            <a:avLst/>
          </a:prstGeom>
        </p:spPr>
      </p:pic>
    </p:spTree>
    <p:extLst>
      <p:ext uri="{BB962C8B-B14F-4D97-AF65-F5344CB8AC3E}">
        <p14:creationId xmlns:p14="http://schemas.microsoft.com/office/powerpoint/2010/main" val="222070031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TextBox 3"/>
          <p:cNvSpPr txBox="1">
            <a:spLocks noChangeArrowheads="1"/>
          </p:cNvSpPr>
          <p:nvPr/>
        </p:nvSpPr>
        <p:spPr bwMode="auto">
          <a:xfrm>
            <a:off x="609600" y="152400"/>
            <a:ext cx="8229600" cy="6570663"/>
          </a:xfrm>
          <a:prstGeom prst="rect">
            <a:avLst/>
          </a:prstGeom>
          <a:noFill/>
          <a:ln w="9525">
            <a:noFill/>
            <a:miter lim="800000"/>
            <a:headEnd/>
            <a:tailEnd/>
          </a:ln>
        </p:spPr>
        <p:txBody>
          <a:bodyPr>
            <a:spAutoFit/>
          </a:bodyPr>
          <a:lstStyle/>
          <a:p>
            <a:pPr algn="ctr">
              <a:spcAft>
                <a:spcPts val="1200"/>
              </a:spcAft>
            </a:pPr>
            <a:r>
              <a:rPr lang="en-US" sz="3300" dirty="0">
                <a:latin typeface="Calibri" pitchFamily="34" charset="0"/>
              </a:rPr>
              <a:t>781</a:t>
            </a:r>
          </a:p>
          <a:p>
            <a:pPr>
              <a:buFont typeface="Arial" charset="0"/>
              <a:buChar char="•"/>
            </a:pPr>
            <a:r>
              <a:rPr lang="en-US" sz="2700" dirty="0">
                <a:latin typeface="Calibri" pitchFamily="34" charset="0"/>
              </a:rPr>
              <a:t>  Geographic subdivision form</a:t>
            </a:r>
          </a:p>
          <a:p>
            <a:pPr>
              <a:buFont typeface="Arial" charset="0"/>
              <a:buChar char="•"/>
            </a:pPr>
            <a:r>
              <a:rPr lang="en-US" sz="2700" dirty="0">
                <a:latin typeface="Calibri" pitchFamily="34" charset="0"/>
              </a:rPr>
              <a:t>  DCM Z1 781</a:t>
            </a:r>
          </a:p>
          <a:p>
            <a:pPr>
              <a:buFont typeface="Arial" charset="0"/>
              <a:buChar char="•"/>
            </a:pPr>
            <a:r>
              <a:rPr lang="en-US" sz="2700" dirty="0">
                <a:latin typeface="Calibri" pitchFamily="34" charset="0"/>
              </a:rPr>
              <a:t>  Follow SHM H 830 to determine the form</a:t>
            </a:r>
          </a:p>
          <a:p>
            <a:pPr>
              <a:buFont typeface="Arial" charset="0"/>
              <a:buChar char="•"/>
            </a:pPr>
            <a:r>
              <a:rPr lang="en-US" sz="2700" dirty="0">
                <a:latin typeface="Calibri" pitchFamily="34" charset="0"/>
              </a:rPr>
              <a:t>  See also SHM H 835 Geographic Subdivision</a:t>
            </a:r>
          </a:p>
          <a:p>
            <a:r>
              <a:rPr lang="en-US" sz="2700" dirty="0">
                <a:latin typeface="Calibri" pitchFamily="34" charset="0"/>
              </a:rPr>
              <a:t>    Information in Name Authority Records</a:t>
            </a:r>
          </a:p>
          <a:p>
            <a:pPr>
              <a:buFont typeface="Arial" charset="0"/>
              <a:buChar char="•"/>
            </a:pPr>
            <a:r>
              <a:rPr lang="en-US" sz="2700" dirty="0">
                <a:latin typeface="Calibri" pitchFamily="34" charset="0"/>
              </a:rPr>
              <a:t>  Be aware which kinds of places are appropriate for</a:t>
            </a:r>
          </a:p>
          <a:p>
            <a:r>
              <a:rPr lang="en-US" sz="2700" dirty="0">
                <a:latin typeface="Calibri" pitchFamily="34" charset="0"/>
              </a:rPr>
              <a:t>    use as geographic subdivisions and which are not</a:t>
            </a:r>
          </a:p>
          <a:p>
            <a:pPr>
              <a:buFont typeface="Arial" charset="0"/>
              <a:buChar char="•"/>
            </a:pPr>
            <a:r>
              <a:rPr lang="en-US" sz="2700" dirty="0">
                <a:latin typeface="Calibri" pitchFamily="34" charset="0"/>
              </a:rPr>
              <a:t>  Be aware of unusual situations (e.g., ancient or</a:t>
            </a:r>
          </a:p>
          <a:p>
            <a:r>
              <a:rPr lang="en-US" sz="2700" dirty="0">
                <a:latin typeface="Calibri" pitchFamily="34" charset="0"/>
              </a:rPr>
              <a:t>    obsolete jurisdictions such as historic kingdoms,</a:t>
            </a:r>
          </a:p>
          <a:p>
            <a:r>
              <a:rPr lang="en-US" sz="2700" dirty="0">
                <a:latin typeface="Calibri" pitchFamily="34" charset="0"/>
              </a:rPr>
              <a:t>    duchies, etc.; Australian places; complicated qualifiers;</a:t>
            </a:r>
          </a:p>
          <a:p>
            <a:r>
              <a:rPr lang="en-US" sz="2700" dirty="0">
                <a:latin typeface="Calibri" pitchFamily="34" charset="0"/>
              </a:rPr>
              <a:t>    Indian tribes)</a:t>
            </a:r>
          </a:p>
          <a:p>
            <a:pPr>
              <a:buFont typeface="Arial" charset="0"/>
              <a:buChar char="•"/>
            </a:pPr>
            <a:r>
              <a:rPr lang="en-US" sz="2700" dirty="0">
                <a:latin typeface="Calibri" pitchFamily="34" charset="0"/>
              </a:rPr>
              <a:t>  Remember the “division of the world” and which</a:t>
            </a:r>
          </a:p>
          <a:p>
            <a:r>
              <a:rPr lang="en-US" sz="2700" dirty="0">
                <a:latin typeface="Calibri" pitchFamily="34" charset="0"/>
              </a:rPr>
              <a:t>    places are established as name authorities and which </a:t>
            </a:r>
          </a:p>
          <a:p>
            <a:r>
              <a:rPr lang="en-US" sz="2700" dirty="0">
                <a:latin typeface="Calibri" pitchFamily="34" charset="0"/>
              </a:rPr>
              <a:t>    as subjects</a:t>
            </a:r>
          </a:p>
        </p:txBody>
      </p:sp>
      <p:sp>
        <p:nvSpPr>
          <p:cNvPr id="285698" name="TextBox 2"/>
          <p:cNvSpPr txBox="1">
            <a:spLocks noChangeArrowheads="1"/>
          </p:cNvSpPr>
          <p:nvPr/>
        </p:nvSpPr>
        <p:spPr bwMode="auto">
          <a:xfrm>
            <a:off x="6248400" y="457200"/>
            <a:ext cx="2209800" cy="477838"/>
          </a:xfrm>
          <a:prstGeom prst="rect">
            <a:avLst/>
          </a:prstGeom>
          <a:no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7" name="Slide Number Placeholder 6"/>
          <p:cNvSpPr>
            <a:spLocks noGrp="1"/>
          </p:cNvSpPr>
          <p:nvPr>
            <p:ph type="sldNum" sz="quarter" idx="12"/>
          </p:nvPr>
        </p:nvSpPr>
        <p:spPr/>
        <p:txBody>
          <a:bodyPr/>
          <a:lstStyle/>
          <a:p>
            <a:pPr>
              <a:defRPr/>
            </a:pPr>
            <a:fld id="{E0A6174D-AD8E-4A9A-8599-8778DB70365E}" type="slidenum">
              <a:rPr lang="en-US"/>
              <a:pPr>
                <a:defRPr/>
              </a:pPr>
              <a:t>141</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5" name="Picture 2"/>
          <p:cNvPicPr>
            <a:picLocks noChangeAspect="1" noChangeArrowheads="1"/>
          </p:cNvPicPr>
          <p:nvPr/>
        </p:nvPicPr>
        <p:blipFill>
          <a:blip r:embed="rId3"/>
          <a:srcRect/>
          <a:stretch>
            <a:fillRect/>
          </a:stretch>
        </p:blipFill>
        <p:spPr bwMode="auto">
          <a:xfrm>
            <a:off x="381000" y="1295400"/>
            <a:ext cx="8458200" cy="4543425"/>
          </a:xfrm>
          <a:prstGeom prst="rect">
            <a:avLst/>
          </a:prstGeom>
          <a:noFill/>
          <a:ln w="9525">
            <a:noFill/>
            <a:miter lim="800000"/>
            <a:headEnd/>
            <a:tailEnd/>
          </a:ln>
        </p:spPr>
      </p:pic>
      <p:sp>
        <p:nvSpPr>
          <p:cNvPr id="287746" name="TextBox 3"/>
          <p:cNvSpPr txBox="1">
            <a:spLocks noChangeArrowheads="1"/>
          </p:cNvSpPr>
          <p:nvPr/>
        </p:nvSpPr>
        <p:spPr bwMode="auto">
          <a:xfrm>
            <a:off x="6781800" y="685800"/>
            <a:ext cx="2209800" cy="477838"/>
          </a:xfrm>
          <a:prstGeom prst="rect">
            <a:avLst/>
          </a:prstGeom>
          <a:solidFill>
            <a:schemeClr val="bg1"/>
          </a:solidFill>
          <a:ln w="25400">
            <a:solidFill>
              <a:srgbClr val="00B0F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7" name="Slide Number Placeholder 6"/>
          <p:cNvSpPr>
            <a:spLocks noGrp="1"/>
          </p:cNvSpPr>
          <p:nvPr>
            <p:ph type="sldNum" sz="quarter" idx="12"/>
          </p:nvPr>
        </p:nvSpPr>
        <p:spPr/>
        <p:txBody>
          <a:bodyPr/>
          <a:lstStyle/>
          <a:p>
            <a:pPr>
              <a:defRPr/>
            </a:pPr>
            <a:fld id="{50CC82C8-2561-4F56-BE4E-6C879E065DDE}" type="slidenum">
              <a:rPr lang="en-US"/>
              <a:pPr>
                <a:defRPr/>
              </a:pPr>
              <a:t>142</a:t>
            </a:fld>
            <a:endParaRPr lang="en-US"/>
          </a:p>
        </p:txBody>
      </p:sp>
      <p:sp>
        <p:nvSpPr>
          <p:cNvPr id="2" name="Rectangle 1"/>
          <p:cNvSpPr/>
          <p:nvPr/>
        </p:nvSpPr>
        <p:spPr>
          <a:xfrm>
            <a:off x="381000" y="5486400"/>
            <a:ext cx="2286000" cy="28098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3" name="Picture 1" descr="ScreenShot575.bmp"/>
          <p:cNvPicPr>
            <a:picLocks noChangeAspect="1"/>
          </p:cNvPicPr>
          <p:nvPr/>
        </p:nvPicPr>
        <p:blipFill>
          <a:blip r:embed="rId3"/>
          <a:srcRect/>
          <a:stretch>
            <a:fillRect/>
          </a:stretch>
        </p:blipFill>
        <p:spPr bwMode="auto">
          <a:xfrm>
            <a:off x="0" y="11113"/>
            <a:ext cx="9144000" cy="6835775"/>
          </a:xfrm>
          <a:prstGeom prst="rect">
            <a:avLst/>
          </a:prstGeom>
          <a:noFill/>
          <a:ln w="9525">
            <a:noFill/>
            <a:miter lim="800000"/>
            <a:headEnd/>
            <a:tailEnd/>
          </a:ln>
        </p:spPr>
      </p:pic>
      <p:sp>
        <p:nvSpPr>
          <p:cNvPr id="289794" name="TextBox 2"/>
          <p:cNvSpPr txBox="1">
            <a:spLocks noChangeArrowheads="1"/>
          </p:cNvSpPr>
          <p:nvPr/>
        </p:nvSpPr>
        <p:spPr bwMode="auto">
          <a:xfrm>
            <a:off x="6324600" y="2819400"/>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6" name="Slide Number Placeholder 5"/>
          <p:cNvSpPr>
            <a:spLocks noGrp="1"/>
          </p:cNvSpPr>
          <p:nvPr>
            <p:ph type="sldNum" sz="quarter" idx="12"/>
          </p:nvPr>
        </p:nvSpPr>
        <p:spPr/>
        <p:txBody>
          <a:bodyPr/>
          <a:lstStyle/>
          <a:p>
            <a:pPr>
              <a:defRPr/>
            </a:pPr>
            <a:fld id="{A976F27B-AC7B-4E1D-9F87-57269BAA0EE6}" type="slidenum">
              <a:rPr lang="en-US"/>
              <a:pPr>
                <a:defRPr/>
              </a:pPr>
              <a:t>143</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258" y="935037"/>
            <a:ext cx="7943342" cy="5392347"/>
          </a:xfrm>
          <a:prstGeom prst="rect">
            <a:avLst/>
          </a:prstGeom>
        </p:spPr>
      </p:pic>
      <p:sp>
        <p:nvSpPr>
          <p:cNvPr id="291842" name="TextBox 2"/>
          <p:cNvSpPr txBox="1">
            <a:spLocks noChangeArrowheads="1"/>
          </p:cNvSpPr>
          <p:nvPr/>
        </p:nvSpPr>
        <p:spPr bwMode="auto">
          <a:xfrm>
            <a:off x="6172200" y="457200"/>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6" name="Slide Number Placeholder 5"/>
          <p:cNvSpPr>
            <a:spLocks noGrp="1"/>
          </p:cNvSpPr>
          <p:nvPr>
            <p:ph type="sldNum" sz="quarter" idx="12"/>
          </p:nvPr>
        </p:nvSpPr>
        <p:spPr/>
        <p:txBody>
          <a:bodyPr/>
          <a:lstStyle/>
          <a:p>
            <a:pPr>
              <a:defRPr/>
            </a:pPr>
            <a:fld id="{A06A8689-2827-4A29-BC41-21AB185B631E}" type="slidenum">
              <a:rPr lang="en-US"/>
              <a:pPr>
                <a:defRPr/>
              </a:pPr>
              <a:t>144</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
        <p:nvSpPr>
          <p:cNvPr id="4" name="Rectangle 3"/>
          <p:cNvSpPr/>
          <p:nvPr/>
        </p:nvSpPr>
        <p:spPr>
          <a:xfrm>
            <a:off x="653487" y="6022584"/>
            <a:ext cx="2935258" cy="3048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5. Describing Places</a:t>
            </a:r>
          </a:p>
        </p:txBody>
      </p:sp>
      <p:sp>
        <p:nvSpPr>
          <p:cNvPr id="3" name="Slide Number Placeholder 2"/>
          <p:cNvSpPr>
            <a:spLocks noGrp="1"/>
          </p:cNvSpPr>
          <p:nvPr>
            <p:ph type="sldNum" sz="quarter" idx="12"/>
          </p:nvPr>
        </p:nvSpPr>
        <p:spPr/>
        <p:txBody>
          <a:bodyPr/>
          <a:lstStyle/>
          <a:p>
            <a:pPr>
              <a:defRPr/>
            </a:pPr>
            <a:fld id="{95810590-981F-4949-ADBA-D087C54D11B1}" type="slidenum">
              <a:rPr lang="en-US"/>
              <a:pPr>
                <a:defRPr/>
              </a:pPr>
              <a:t>145</a:t>
            </a:fld>
            <a:endParaRPr lang="en-US"/>
          </a:p>
        </p:txBody>
      </p:sp>
      <p:sp>
        <p:nvSpPr>
          <p:cNvPr id="4" name="Title 1"/>
          <p:cNvSpPr txBox="1">
            <a:spLocks/>
          </p:cNvSpPr>
          <p:nvPr/>
        </p:nvSpPr>
        <p:spPr>
          <a:xfrm>
            <a:off x="228600" y="1371600"/>
            <a:ext cx="8686800" cy="4419600"/>
          </a:xfrm>
          <a:prstGeom prst="rect">
            <a:avLst/>
          </a:prstGeom>
        </p:spPr>
        <p:txBody>
          <a:bodyPr>
            <a:normAutofit lnSpcReduction="10000"/>
          </a:bodyPr>
          <a:lstStyle/>
          <a:p>
            <a:pPr fontAlgn="auto">
              <a:spcAft>
                <a:spcPts val="0"/>
              </a:spcAft>
              <a:defRPr/>
            </a:pPr>
            <a:r>
              <a:rPr lang="en-US" sz="2600" dirty="0">
                <a:latin typeface="+mj-lt"/>
                <a:ea typeface="+mj-ea"/>
                <a:cs typeface="+mj-cs"/>
              </a:rPr>
              <a:t>034      $d -97.6674910 $e -97.6674910 $f 26.0459111 $g</a:t>
            </a:r>
          </a:p>
          <a:p>
            <a:pPr fontAlgn="auto">
              <a:spcAft>
                <a:spcPts val="0"/>
              </a:spcAft>
              <a:defRPr/>
            </a:pPr>
            <a:r>
              <a:rPr lang="en-US" sz="2600" dirty="0">
                <a:latin typeface="+mj-lt"/>
                <a:ea typeface="+mj-ea"/>
                <a:cs typeface="+mj-cs"/>
              </a:rPr>
              <a:t>             26.0459111 $2 </a:t>
            </a:r>
            <a:r>
              <a:rPr lang="en-US" sz="2600" dirty="0" err="1">
                <a:latin typeface="+mj-lt"/>
                <a:ea typeface="+mj-ea"/>
                <a:cs typeface="+mj-cs"/>
              </a:rPr>
              <a:t>gnis</a:t>
            </a:r>
            <a:br>
              <a:rPr lang="en-US" sz="2600" dirty="0">
                <a:latin typeface="+mj-lt"/>
                <a:ea typeface="+mj-ea"/>
                <a:cs typeface="+mj-cs"/>
              </a:rPr>
            </a:br>
            <a:r>
              <a:rPr lang="en-US" sz="2600" dirty="0">
                <a:latin typeface="+mj-lt"/>
                <a:ea typeface="+mj-ea"/>
                <a:cs typeface="+mj-cs"/>
              </a:rPr>
              <a:t>034      $d W0974003 $e W0974003 $f N0260245 $g N0260245</a:t>
            </a:r>
          </a:p>
          <a:p>
            <a:pPr fontAlgn="auto">
              <a:spcAft>
                <a:spcPts val="0"/>
              </a:spcAft>
              <a:defRPr/>
            </a:pPr>
            <a:r>
              <a:rPr lang="en-US" sz="2600" dirty="0">
                <a:latin typeface="+mj-lt"/>
                <a:ea typeface="+mj-ea"/>
                <a:cs typeface="+mj-cs"/>
              </a:rPr>
              <a:t>             $2 </a:t>
            </a:r>
            <a:r>
              <a:rPr lang="en-US" sz="2600" dirty="0" err="1">
                <a:latin typeface="+mj-lt"/>
                <a:ea typeface="+mj-ea"/>
                <a:cs typeface="+mj-cs"/>
              </a:rPr>
              <a:t>gnis</a:t>
            </a:r>
            <a:br>
              <a:rPr lang="en-US" sz="2600" dirty="0">
                <a:latin typeface="+mj-lt"/>
                <a:ea typeface="+mj-ea"/>
                <a:cs typeface="+mj-cs"/>
              </a:rPr>
            </a:br>
            <a:r>
              <a:rPr lang="en-US" sz="2600" dirty="0">
                <a:latin typeface="+mj-lt"/>
                <a:ea typeface="+mj-ea"/>
                <a:cs typeface="+mj-cs"/>
              </a:rPr>
              <a:t>043       n-us-</a:t>
            </a:r>
            <a:r>
              <a:rPr lang="en-US" sz="2600" dirty="0" err="1">
                <a:latin typeface="+mj-lt"/>
                <a:ea typeface="+mj-ea"/>
                <a:cs typeface="+mj-cs"/>
              </a:rPr>
              <a:t>tx</a:t>
            </a:r>
            <a:br>
              <a:rPr lang="en-US" sz="2600" dirty="0">
                <a:latin typeface="+mj-lt"/>
                <a:ea typeface="+mj-ea"/>
                <a:cs typeface="+mj-cs"/>
              </a:rPr>
            </a:br>
            <a:r>
              <a:rPr lang="en-US" sz="2600" dirty="0">
                <a:latin typeface="+mj-lt"/>
                <a:ea typeface="+mj-ea"/>
                <a:cs typeface="+mj-cs"/>
              </a:rPr>
              <a:t>151       La </a:t>
            </a:r>
            <a:r>
              <a:rPr lang="en-US" sz="2600" dirty="0" err="1">
                <a:latin typeface="+mj-lt"/>
                <a:ea typeface="+mj-ea"/>
                <a:cs typeface="+mj-cs"/>
              </a:rPr>
              <a:t>Paloma</a:t>
            </a:r>
            <a:r>
              <a:rPr lang="en-US" sz="2600" dirty="0">
                <a:latin typeface="+mj-lt"/>
                <a:ea typeface="+mj-ea"/>
                <a:cs typeface="+mj-cs"/>
              </a:rPr>
              <a:t> (Tex.)</a:t>
            </a:r>
            <a:br>
              <a:rPr lang="en-US" sz="2600" dirty="0">
                <a:latin typeface="+mj-lt"/>
                <a:ea typeface="+mj-ea"/>
                <a:cs typeface="+mj-cs"/>
              </a:rPr>
            </a:br>
            <a:r>
              <a:rPr lang="en-US" sz="2600" dirty="0">
                <a:latin typeface="+mj-lt"/>
                <a:ea typeface="+mj-ea"/>
                <a:cs typeface="+mj-cs"/>
              </a:rPr>
              <a:t>451       </a:t>
            </a:r>
            <a:r>
              <a:rPr lang="en-US" sz="2600" dirty="0" err="1">
                <a:latin typeface="+mj-lt"/>
                <a:ea typeface="+mj-ea"/>
                <a:cs typeface="+mj-cs"/>
              </a:rPr>
              <a:t>Paloma</a:t>
            </a:r>
            <a:r>
              <a:rPr lang="en-US" sz="2600" dirty="0">
                <a:latin typeface="+mj-lt"/>
                <a:ea typeface="+mj-ea"/>
                <a:cs typeface="+mj-cs"/>
              </a:rPr>
              <a:t> (Tex.)</a:t>
            </a:r>
            <a:br>
              <a:rPr lang="en-US" sz="2600" dirty="0">
                <a:latin typeface="+mj-lt"/>
                <a:ea typeface="+mj-ea"/>
                <a:cs typeface="+mj-cs"/>
              </a:rPr>
            </a:br>
            <a:r>
              <a:rPr lang="en-US" sz="2600" dirty="0">
                <a:latin typeface="+mj-lt"/>
                <a:ea typeface="+mj-ea"/>
                <a:cs typeface="+mj-cs"/>
              </a:rPr>
              <a:t>670       GNIS, April 26, 2013 $b (La </a:t>
            </a:r>
            <a:r>
              <a:rPr lang="en-US" sz="2600" dirty="0" err="1">
                <a:latin typeface="+mj-lt"/>
                <a:ea typeface="+mj-ea"/>
                <a:cs typeface="+mj-cs"/>
              </a:rPr>
              <a:t>Paloma</a:t>
            </a:r>
            <a:r>
              <a:rPr lang="en-US" sz="2600" dirty="0">
                <a:latin typeface="+mj-lt"/>
                <a:ea typeface="+mj-ea"/>
                <a:cs typeface="+mj-cs"/>
              </a:rPr>
              <a:t>, populated place,</a:t>
            </a:r>
            <a:br>
              <a:rPr lang="en-US" sz="2600" dirty="0">
                <a:latin typeface="+mj-lt"/>
                <a:ea typeface="+mj-ea"/>
                <a:cs typeface="+mj-cs"/>
              </a:rPr>
            </a:br>
            <a:r>
              <a:rPr lang="en-US" sz="2600" dirty="0">
                <a:latin typeface="+mj-lt"/>
                <a:ea typeface="+mj-ea"/>
                <a:cs typeface="+mj-cs"/>
              </a:rPr>
              <a:t>              Cameron County, Texas, 26.0459111° -97.6674910°, </a:t>
            </a:r>
            <a:br>
              <a:rPr lang="en-US" sz="2600" dirty="0">
                <a:latin typeface="+mj-lt"/>
                <a:ea typeface="+mj-ea"/>
                <a:cs typeface="+mj-cs"/>
              </a:rPr>
            </a:br>
            <a:r>
              <a:rPr lang="en-US" sz="2600" dirty="0">
                <a:latin typeface="+mj-lt"/>
                <a:ea typeface="+mj-ea"/>
                <a:cs typeface="+mj-cs"/>
              </a:rPr>
              <a:t>              26°02ʹ45ʺN 097°40ʹ03ʺW)</a:t>
            </a:r>
          </a:p>
          <a:p>
            <a:pPr fontAlgn="auto">
              <a:spcAft>
                <a:spcPts val="0"/>
              </a:spcAft>
              <a:defRPr/>
            </a:pPr>
            <a:r>
              <a:rPr lang="en-US" sz="2600" dirty="0">
                <a:latin typeface="+mj-lt"/>
                <a:ea typeface="+mj-ea"/>
                <a:cs typeface="+mj-cs"/>
              </a:rPr>
              <a:t>781 _0  $z             $z</a:t>
            </a:r>
            <a:br>
              <a:rPr lang="en-US" sz="2000" dirty="0">
                <a:latin typeface="+mj-lt"/>
                <a:ea typeface="+mj-ea"/>
                <a:cs typeface="+mj-cs"/>
              </a:rPr>
            </a:br>
            <a:endParaRPr lang="en-US" sz="2000" dirty="0">
              <a:latin typeface="+mj-lt"/>
              <a:ea typeface="+mj-ea"/>
              <a:cs typeface="+mj-cs"/>
            </a:endParaRPr>
          </a:p>
        </p:txBody>
      </p:sp>
      <p:sp>
        <p:nvSpPr>
          <p:cNvPr id="293892" name="TextBox 4"/>
          <p:cNvSpPr txBox="1">
            <a:spLocks noChangeArrowheads="1"/>
          </p:cNvSpPr>
          <p:nvPr/>
        </p:nvSpPr>
        <p:spPr bwMode="auto">
          <a:xfrm>
            <a:off x="1524000" y="304800"/>
            <a:ext cx="6629400" cy="646113"/>
          </a:xfrm>
          <a:prstGeom prst="rect">
            <a:avLst/>
          </a:prstGeom>
          <a:noFill/>
          <a:ln w="9525">
            <a:noFill/>
            <a:miter lim="800000"/>
            <a:headEnd/>
            <a:tailEnd/>
          </a:ln>
        </p:spPr>
        <p:txBody>
          <a:bodyPr>
            <a:spAutoFit/>
          </a:bodyPr>
          <a:lstStyle/>
          <a:p>
            <a:r>
              <a:rPr lang="en-US" sz="3600">
                <a:latin typeface="Calibri" pitchFamily="34" charset="0"/>
              </a:rPr>
              <a:t>781 Exercise: Record the 781 Field</a:t>
            </a:r>
          </a:p>
        </p:txBody>
      </p:sp>
      <p:sp>
        <p:nvSpPr>
          <p:cNvPr id="6" name="TextBox 5"/>
          <p:cNvSpPr txBox="1">
            <a:spLocks noChangeArrowheads="1"/>
          </p:cNvSpPr>
          <p:nvPr/>
        </p:nvSpPr>
        <p:spPr bwMode="auto">
          <a:xfrm>
            <a:off x="1692275" y="4892675"/>
            <a:ext cx="1676400" cy="492125"/>
          </a:xfrm>
          <a:prstGeom prst="rect">
            <a:avLst/>
          </a:prstGeom>
          <a:noFill/>
          <a:ln w="9525">
            <a:noFill/>
            <a:miter lim="800000"/>
            <a:headEnd/>
            <a:tailEnd/>
          </a:ln>
        </p:spPr>
        <p:txBody>
          <a:bodyPr>
            <a:spAutoFit/>
          </a:bodyPr>
          <a:lstStyle/>
          <a:p>
            <a:r>
              <a:rPr lang="en-US" sz="2600">
                <a:latin typeface="Calibri" pitchFamily="34" charset="0"/>
              </a:rPr>
              <a:t>Texas</a:t>
            </a:r>
          </a:p>
        </p:txBody>
      </p:sp>
      <p:sp>
        <p:nvSpPr>
          <p:cNvPr id="7" name="TextBox 6"/>
          <p:cNvSpPr txBox="1">
            <a:spLocks noChangeArrowheads="1"/>
          </p:cNvSpPr>
          <p:nvPr/>
        </p:nvSpPr>
        <p:spPr bwMode="auto">
          <a:xfrm>
            <a:off x="2971800" y="4892675"/>
            <a:ext cx="1905000" cy="492125"/>
          </a:xfrm>
          <a:prstGeom prst="rect">
            <a:avLst/>
          </a:prstGeom>
          <a:noFill/>
          <a:ln w="9525">
            <a:noFill/>
            <a:miter lim="800000"/>
            <a:headEnd/>
            <a:tailEnd/>
          </a:ln>
        </p:spPr>
        <p:txBody>
          <a:bodyPr>
            <a:spAutoFit/>
          </a:bodyPr>
          <a:lstStyle/>
          <a:p>
            <a:r>
              <a:rPr lang="en-US" sz="2600">
                <a:latin typeface="Calibri" pitchFamily="34" charset="0"/>
              </a:rPr>
              <a:t>La Paloma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extBox 3"/>
          <p:cNvSpPr txBox="1">
            <a:spLocks noChangeArrowheads="1"/>
          </p:cNvSpPr>
          <p:nvPr/>
        </p:nvSpPr>
        <p:spPr bwMode="auto">
          <a:xfrm>
            <a:off x="533400" y="762000"/>
            <a:ext cx="8229600" cy="4340225"/>
          </a:xfrm>
          <a:prstGeom prst="rect">
            <a:avLst/>
          </a:prstGeom>
          <a:noFill/>
          <a:ln w="9525">
            <a:noFill/>
            <a:miter lim="800000"/>
            <a:headEnd/>
            <a:tailEnd/>
          </a:ln>
        </p:spPr>
        <p:txBody>
          <a:bodyPr>
            <a:spAutoFit/>
          </a:bodyPr>
          <a:lstStyle/>
          <a:p>
            <a:pPr algn="ctr">
              <a:spcBef>
                <a:spcPts val="1200"/>
              </a:spcBef>
            </a:pPr>
            <a:r>
              <a:rPr lang="en-US" sz="3300" dirty="0">
                <a:latin typeface="Calibri" pitchFamily="34" charset="0"/>
              </a:rPr>
              <a:t>046, 3XX, 678</a:t>
            </a:r>
          </a:p>
          <a:p>
            <a:pPr algn="ctr"/>
            <a:endParaRPr lang="en-US" sz="2700" dirty="0">
              <a:latin typeface="Calibri" pitchFamily="34" charset="0"/>
            </a:endParaRPr>
          </a:p>
          <a:p>
            <a:r>
              <a:rPr lang="en-US" sz="2700" dirty="0">
                <a:latin typeface="Calibri" pitchFamily="34" charset="0"/>
              </a:rPr>
              <a:t>Consider recording these fields as appropriate:</a:t>
            </a:r>
          </a:p>
          <a:p>
            <a:pPr>
              <a:buFont typeface="Arial" charset="0"/>
              <a:buChar char="•"/>
            </a:pPr>
            <a:r>
              <a:rPr lang="en-US" sz="2700" dirty="0">
                <a:latin typeface="Calibri" pitchFamily="34" charset="0"/>
              </a:rPr>
              <a:t>  046: dates of establishment/termination</a:t>
            </a:r>
          </a:p>
          <a:p>
            <a:pPr>
              <a:buFont typeface="Arial" charset="0"/>
              <a:buChar char="•"/>
            </a:pPr>
            <a:r>
              <a:rPr lang="en-US" sz="2700" dirty="0">
                <a:latin typeface="Calibri" pitchFamily="34" charset="0"/>
              </a:rPr>
              <a:t>  368: type of jurisdiction/other designation</a:t>
            </a:r>
          </a:p>
          <a:p>
            <a:pPr>
              <a:buFont typeface="Arial" charset="0"/>
              <a:buChar char="•"/>
            </a:pPr>
            <a:r>
              <a:rPr lang="en-US" sz="2700" dirty="0">
                <a:latin typeface="Calibri" pitchFamily="34" charset="0"/>
              </a:rPr>
              <a:t>  370: associated places</a:t>
            </a:r>
          </a:p>
          <a:p>
            <a:pPr>
              <a:buFont typeface="Arial" charset="0"/>
              <a:buChar char="•"/>
            </a:pPr>
            <a:r>
              <a:rPr lang="en-US" sz="2700" dirty="0">
                <a:latin typeface="Calibri" pitchFamily="34" charset="0"/>
              </a:rPr>
              <a:t>  371: address</a:t>
            </a:r>
          </a:p>
          <a:p>
            <a:pPr>
              <a:buFont typeface="Arial" charset="0"/>
              <a:buChar char="•"/>
            </a:pPr>
            <a:r>
              <a:rPr lang="en-US" sz="2700" dirty="0">
                <a:latin typeface="Calibri" pitchFamily="34" charset="0"/>
              </a:rPr>
              <a:t>  373: associated institution</a:t>
            </a:r>
          </a:p>
          <a:p>
            <a:pPr>
              <a:buFont typeface="Arial" charset="0"/>
              <a:buChar char="•"/>
            </a:pPr>
            <a:r>
              <a:rPr lang="en-US" sz="2700" dirty="0">
                <a:latin typeface="Calibri" pitchFamily="34" charset="0"/>
              </a:rPr>
              <a:t>  377: language code for resources issued by the place</a:t>
            </a:r>
          </a:p>
          <a:p>
            <a:pPr>
              <a:buFont typeface="Arial" charset="0"/>
              <a:buChar char="•"/>
            </a:pPr>
            <a:r>
              <a:rPr lang="en-US" sz="2700" dirty="0">
                <a:latin typeface="Calibri" pitchFamily="34" charset="0"/>
              </a:rPr>
              <a:t>  678: historical note</a:t>
            </a:r>
          </a:p>
        </p:txBody>
      </p:sp>
      <p:sp>
        <p:nvSpPr>
          <p:cNvPr id="295938" name="TextBox 2"/>
          <p:cNvSpPr txBox="1">
            <a:spLocks noChangeArrowheads="1"/>
          </p:cNvSpPr>
          <p:nvPr/>
        </p:nvSpPr>
        <p:spPr bwMode="auto">
          <a:xfrm>
            <a:off x="6400800" y="838200"/>
            <a:ext cx="2209800" cy="477838"/>
          </a:xfrm>
          <a:prstGeom prst="rect">
            <a:avLst/>
          </a:prstGeom>
          <a:no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7" name="Slide Number Placeholder 6"/>
          <p:cNvSpPr>
            <a:spLocks noGrp="1"/>
          </p:cNvSpPr>
          <p:nvPr>
            <p:ph type="sldNum" sz="quarter" idx="12"/>
          </p:nvPr>
        </p:nvSpPr>
        <p:spPr/>
        <p:txBody>
          <a:bodyPr/>
          <a:lstStyle/>
          <a:p>
            <a:pPr>
              <a:defRPr/>
            </a:pPr>
            <a:fld id="{1114C4D5-34C2-4497-B29C-4F30E19D41F4}" type="slidenum">
              <a:rPr lang="en-US"/>
              <a:pPr>
                <a:defRPr/>
              </a:pPr>
              <a:t>146</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a:defRPr/>
            </a:pPr>
            <a:fld id="{1114C4D5-34C2-4497-B29C-4F30E19D41F4}" type="slidenum">
              <a:rPr lang="en-US"/>
              <a:pPr>
                <a:defRPr/>
              </a:pPr>
              <a:t>147</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pic>
        <p:nvPicPr>
          <p:cNvPr id="6" name="Picture 5"/>
          <p:cNvPicPr>
            <a:picLocks noChangeAspect="1"/>
          </p:cNvPicPr>
          <p:nvPr/>
        </p:nvPicPr>
        <p:blipFill rotWithShape="1">
          <a:blip r:embed="rId3"/>
          <a:srcRect l="2585" t="16146" r="2585" b="16860"/>
          <a:stretch/>
        </p:blipFill>
        <p:spPr>
          <a:xfrm>
            <a:off x="165015" y="702303"/>
            <a:ext cx="8813970" cy="5640962"/>
          </a:xfrm>
          <a:prstGeom prst="rect">
            <a:avLst/>
          </a:prstGeom>
          <a:ln>
            <a:solidFill>
              <a:schemeClr val="tx1"/>
            </a:solidFill>
          </a:ln>
        </p:spPr>
      </p:pic>
      <p:sp>
        <p:nvSpPr>
          <p:cNvPr id="8" name="TextBox 5"/>
          <p:cNvSpPr txBox="1">
            <a:spLocks noChangeArrowheads="1"/>
          </p:cNvSpPr>
          <p:nvPr/>
        </p:nvSpPr>
        <p:spPr bwMode="auto">
          <a:xfrm>
            <a:off x="3467100" y="123092"/>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9" name="Rectangle 8"/>
          <p:cNvSpPr/>
          <p:nvPr/>
        </p:nvSpPr>
        <p:spPr>
          <a:xfrm>
            <a:off x="269630" y="3108255"/>
            <a:ext cx="2321169"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69630" y="3585442"/>
            <a:ext cx="3540369" cy="252000"/>
          </a:xfrm>
          <a:prstGeom prst="rect">
            <a:avLst/>
          </a:prstGeom>
          <a:noFill/>
          <a:ln>
            <a:solidFill>
              <a:srgbClr val="451BF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269631" y="3833446"/>
            <a:ext cx="1905000" cy="23774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1028218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a:defRPr/>
            </a:pPr>
            <a:fld id="{1114C4D5-34C2-4497-B29C-4F30E19D41F4}" type="slidenum">
              <a:rPr lang="en-US"/>
              <a:pPr>
                <a:defRPr/>
              </a:pPr>
              <a:t>148</a:t>
            </a:fld>
            <a:endParaRPr lang="en-US"/>
          </a:p>
        </p:txBody>
      </p:sp>
      <p:sp>
        <p:nvSpPr>
          <p:cNvPr id="5" name="Footer Placeholder 4"/>
          <p:cNvSpPr>
            <a:spLocks noGrp="1"/>
          </p:cNvSpPr>
          <p:nvPr>
            <p:ph type="ftr" sz="quarter" idx="11"/>
          </p:nvPr>
        </p:nvSpPr>
        <p:spPr/>
        <p:txBody>
          <a:bodyPr/>
          <a:lstStyle/>
          <a:p>
            <a:pPr>
              <a:defRPr/>
            </a:pPr>
            <a:r>
              <a:rPr lang="en-US"/>
              <a:t>Module 5. Describing Places</a:t>
            </a:r>
          </a:p>
        </p:txBody>
      </p:sp>
      <p:sp>
        <p:nvSpPr>
          <p:cNvPr id="8" name="TextBox 5"/>
          <p:cNvSpPr txBox="1">
            <a:spLocks noChangeArrowheads="1"/>
          </p:cNvSpPr>
          <p:nvPr/>
        </p:nvSpPr>
        <p:spPr bwMode="auto">
          <a:xfrm>
            <a:off x="3467100" y="123092"/>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pic>
        <p:nvPicPr>
          <p:cNvPr id="2" name="Picture 1"/>
          <p:cNvPicPr>
            <a:picLocks noChangeAspect="1"/>
          </p:cNvPicPr>
          <p:nvPr/>
        </p:nvPicPr>
        <p:blipFill>
          <a:blip r:embed="rId3"/>
          <a:stretch>
            <a:fillRect/>
          </a:stretch>
        </p:blipFill>
        <p:spPr>
          <a:xfrm>
            <a:off x="0" y="627229"/>
            <a:ext cx="9144000" cy="5755821"/>
          </a:xfrm>
          <a:prstGeom prst="rect">
            <a:avLst/>
          </a:prstGeom>
        </p:spPr>
      </p:pic>
      <p:sp>
        <p:nvSpPr>
          <p:cNvPr id="3" name="Rectangle 2"/>
          <p:cNvSpPr/>
          <p:nvPr/>
        </p:nvSpPr>
        <p:spPr>
          <a:xfrm>
            <a:off x="0" y="4114800"/>
            <a:ext cx="4648200" cy="990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090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3" name="Picture 2"/>
          <p:cNvPicPr>
            <a:picLocks noChangeAspect="1" noChangeArrowheads="1"/>
          </p:cNvPicPr>
          <p:nvPr/>
        </p:nvPicPr>
        <p:blipFill>
          <a:blip r:embed="rId3"/>
          <a:srcRect/>
          <a:stretch>
            <a:fillRect/>
          </a:stretch>
        </p:blipFill>
        <p:spPr bwMode="auto">
          <a:xfrm>
            <a:off x="304800" y="1073150"/>
            <a:ext cx="8397875" cy="5022850"/>
          </a:xfrm>
          <a:prstGeom prst="rect">
            <a:avLst/>
          </a:prstGeom>
          <a:noFill/>
          <a:ln w="9525">
            <a:noFill/>
            <a:miter lim="800000"/>
            <a:headEnd/>
            <a:tailEnd/>
          </a:ln>
        </p:spPr>
      </p:pic>
      <p:sp>
        <p:nvSpPr>
          <p:cNvPr id="300034" name="TextBox 4"/>
          <p:cNvSpPr txBox="1">
            <a:spLocks noChangeArrowheads="1"/>
          </p:cNvSpPr>
          <p:nvPr/>
        </p:nvSpPr>
        <p:spPr bwMode="auto">
          <a:xfrm>
            <a:off x="6324600" y="381000"/>
            <a:ext cx="2209800" cy="477838"/>
          </a:xfrm>
          <a:prstGeom prst="rect">
            <a:avLst/>
          </a:prstGeom>
          <a:noFill/>
          <a:ln w="25400">
            <a:solidFill>
              <a:srgbClr val="7030A0"/>
            </a:solidFill>
            <a:miter lim="800000"/>
            <a:headEnd/>
            <a:tailEnd/>
          </a:ln>
        </p:spPr>
        <p:txBody>
          <a:bodyPr>
            <a:spAutoFit/>
          </a:bodyPr>
          <a:lstStyle/>
          <a:p>
            <a:r>
              <a:rPr lang="en-US" sz="2500" b="1" i="1">
                <a:solidFill>
                  <a:srgbClr val="7030A0"/>
                </a:solidFill>
                <a:latin typeface="Calibri" pitchFamily="34" charset="0"/>
              </a:rPr>
              <a:t>Optional Fields</a:t>
            </a:r>
          </a:p>
        </p:txBody>
      </p:sp>
      <p:sp>
        <p:nvSpPr>
          <p:cNvPr id="300035" name="TextBox 5"/>
          <p:cNvSpPr txBox="1">
            <a:spLocks noChangeArrowheads="1"/>
          </p:cNvSpPr>
          <p:nvPr/>
        </p:nvSpPr>
        <p:spPr bwMode="auto">
          <a:xfrm>
            <a:off x="3200400" y="304800"/>
            <a:ext cx="2133600" cy="600075"/>
          </a:xfrm>
          <a:prstGeom prst="rect">
            <a:avLst/>
          </a:prstGeom>
          <a:noFill/>
          <a:ln w="9525">
            <a:noFill/>
            <a:miter lim="800000"/>
            <a:headEnd/>
            <a:tailEnd/>
          </a:ln>
        </p:spPr>
        <p:txBody>
          <a:bodyPr>
            <a:spAutoFit/>
          </a:bodyPr>
          <a:lstStyle/>
          <a:p>
            <a:pPr algn="ctr"/>
            <a:r>
              <a:rPr lang="en-US" sz="3300">
                <a:latin typeface="Calibri" pitchFamily="34" charset="0"/>
              </a:rPr>
              <a:t>371</a:t>
            </a:r>
          </a:p>
        </p:txBody>
      </p:sp>
      <p:sp>
        <p:nvSpPr>
          <p:cNvPr id="9" name="Slide Number Placeholder 8"/>
          <p:cNvSpPr>
            <a:spLocks noGrp="1"/>
          </p:cNvSpPr>
          <p:nvPr>
            <p:ph type="sldNum" sz="quarter" idx="12"/>
          </p:nvPr>
        </p:nvSpPr>
        <p:spPr/>
        <p:txBody>
          <a:bodyPr/>
          <a:lstStyle/>
          <a:p>
            <a:pPr>
              <a:defRPr/>
            </a:pPr>
            <a:fld id="{E97D599F-5C8A-442A-B448-5AF173C57EA8}" type="slidenum">
              <a:rPr lang="en-US"/>
              <a:pPr>
                <a:defRPr/>
              </a:pPr>
              <a:t>149</a:t>
            </a:fld>
            <a:endParaRPr lang="en-US"/>
          </a:p>
        </p:txBody>
      </p:sp>
      <p:sp>
        <p:nvSpPr>
          <p:cNvPr id="7" name="Footer Placeholder 6"/>
          <p:cNvSpPr>
            <a:spLocks noGrp="1"/>
          </p:cNvSpPr>
          <p:nvPr>
            <p:ph type="ftr" sz="quarter" idx="11"/>
          </p:nvPr>
        </p:nvSpPr>
        <p:spPr/>
        <p:txBody>
          <a:bodyPr/>
          <a:lstStyle/>
          <a:p>
            <a:pPr>
              <a:defRPr/>
            </a:pPr>
            <a:r>
              <a:rPr lang="en-US"/>
              <a:t>Module 5. Describing Places</a:t>
            </a:r>
          </a:p>
        </p:txBody>
      </p:sp>
      <p:sp>
        <p:nvSpPr>
          <p:cNvPr id="10" name="Rectangle 9"/>
          <p:cNvSpPr/>
          <p:nvPr/>
        </p:nvSpPr>
        <p:spPr>
          <a:xfrm>
            <a:off x="304800" y="2362200"/>
            <a:ext cx="84582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1" name="Picture 2" descr="ScreenShot580.bmp"/>
          <p:cNvPicPr>
            <a:picLocks noChangeAspect="1"/>
          </p:cNvPicPr>
          <p:nvPr/>
        </p:nvPicPr>
        <p:blipFill>
          <a:blip r:embed="rId3"/>
          <a:srcRect/>
          <a:stretch>
            <a:fillRect/>
          </a:stretch>
        </p:blipFill>
        <p:spPr bwMode="auto">
          <a:xfrm>
            <a:off x="0" y="536575"/>
            <a:ext cx="9144000" cy="57848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0545B819-653C-4F02-85F7-4BAA56A79D2E}" type="slidenum">
              <a:rPr lang="en-US"/>
              <a:pPr>
                <a:defRPr/>
              </a:pPr>
              <a:t>150</a:t>
            </a:fld>
            <a:endParaRPr lang="en-US"/>
          </a:p>
        </p:txBody>
      </p:sp>
      <p:sp>
        <p:nvSpPr>
          <p:cNvPr id="4" name="Footer Placeholder 3"/>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srcRect l="3341" t="16504" r="2547" b="6760"/>
          <a:stretch/>
        </p:blipFill>
        <p:spPr>
          <a:xfrm>
            <a:off x="135544" y="152400"/>
            <a:ext cx="8872913" cy="6157189"/>
          </a:xfrm>
          <a:prstGeom prst="rect">
            <a:avLst/>
          </a:prstGeom>
          <a:ln>
            <a:solidFill>
              <a:schemeClr val="tx1"/>
            </a:solidFill>
          </a:ln>
        </p:spPr>
      </p:pic>
      <p:sp>
        <p:nvSpPr>
          <p:cNvPr id="3" name="Rectangle 2"/>
          <p:cNvSpPr/>
          <p:nvPr/>
        </p:nvSpPr>
        <p:spPr>
          <a:xfrm>
            <a:off x="158990" y="1515566"/>
            <a:ext cx="2531456" cy="2377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2971800" y="2526323"/>
            <a:ext cx="4876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04132" name="TextBox 10"/>
          <p:cNvSpPr txBox="1">
            <a:spLocks noChangeArrowheads="1"/>
          </p:cNvSpPr>
          <p:nvPr/>
        </p:nvSpPr>
        <p:spPr bwMode="auto">
          <a:xfrm>
            <a:off x="4114800" y="119063"/>
            <a:ext cx="914400" cy="600075"/>
          </a:xfrm>
          <a:prstGeom prst="rect">
            <a:avLst/>
          </a:prstGeom>
          <a:noFill/>
          <a:ln w="9525">
            <a:noFill/>
            <a:miter lim="800000"/>
            <a:headEnd/>
            <a:tailEnd/>
          </a:ln>
        </p:spPr>
        <p:txBody>
          <a:bodyPr wrap="square">
            <a:spAutoFit/>
          </a:bodyPr>
          <a:lstStyle/>
          <a:p>
            <a:pPr algn="ctr"/>
            <a:r>
              <a:rPr lang="en-US" sz="3300" dirty="0">
                <a:latin typeface="Calibri" pitchFamily="34" charset="0"/>
              </a:rPr>
              <a:t>373</a:t>
            </a:r>
          </a:p>
        </p:txBody>
      </p:sp>
      <p:sp>
        <p:nvSpPr>
          <p:cNvPr id="304133" name="TextBox 7"/>
          <p:cNvSpPr txBox="1">
            <a:spLocks noChangeArrowheads="1"/>
          </p:cNvSpPr>
          <p:nvPr/>
        </p:nvSpPr>
        <p:spPr bwMode="auto">
          <a:xfrm>
            <a:off x="6096000" y="209550"/>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dirty="0">
                <a:solidFill>
                  <a:srgbClr val="7030A0"/>
                </a:solidFill>
                <a:latin typeface="Calibri" pitchFamily="34" charset="0"/>
              </a:rPr>
              <a:t>Optional Fields</a:t>
            </a:r>
          </a:p>
        </p:txBody>
      </p:sp>
      <p:cxnSp>
        <p:nvCxnSpPr>
          <p:cNvPr id="12" name="Straight Connector 11"/>
          <p:cNvCxnSpPr/>
          <p:nvPr/>
        </p:nvCxnSpPr>
        <p:spPr>
          <a:xfrm>
            <a:off x="5363308" y="3669323"/>
            <a:ext cx="233289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pPr>
              <a:defRPr/>
            </a:pPr>
            <a:fld id="{2B1E9B38-807D-471E-B832-F7C741F41812}" type="slidenum">
              <a:rPr lang="en-US"/>
              <a:pPr>
                <a:defRPr/>
              </a:pPr>
              <a:t>151</a:t>
            </a:fld>
            <a:endParaRPr lang="en-US"/>
          </a:p>
        </p:txBody>
      </p:sp>
      <p:sp>
        <p:nvSpPr>
          <p:cNvPr id="13" name="Footer Placeholder 12"/>
          <p:cNvSpPr>
            <a:spLocks noGrp="1"/>
          </p:cNvSpPr>
          <p:nvPr>
            <p:ph type="ftr" sz="quarter" idx="11"/>
          </p:nvPr>
        </p:nvSpPr>
        <p:spPr/>
        <p:txBody>
          <a:bodyPr/>
          <a:lstStyle/>
          <a:p>
            <a:pPr>
              <a:defRPr/>
            </a:pPr>
            <a:r>
              <a:rPr lang="en-US"/>
              <a:t>Module 5. Describing Places</a:t>
            </a:r>
          </a:p>
        </p:txBody>
      </p:sp>
    </p:spTree>
    <p:extLst>
      <p:ext uri="{BB962C8B-B14F-4D97-AF65-F5344CB8AC3E}">
        <p14:creationId xmlns:p14="http://schemas.microsoft.com/office/powerpoint/2010/main" val="172914370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7" name="Picture 2"/>
          <p:cNvPicPr>
            <a:picLocks noChangeAspect="1" noChangeArrowheads="1"/>
          </p:cNvPicPr>
          <p:nvPr/>
        </p:nvPicPr>
        <p:blipFill>
          <a:blip r:embed="rId3"/>
          <a:srcRect/>
          <a:stretch>
            <a:fillRect/>
          </a:stretch>
        </p:blipFill>
        <p:spPr bwMode="auto">
          <a:xfrm>
            <a:off x="4876800" y="1276350"/>
            <a:ext cx="4213225" cy="5124450"/>
          </a:xfrm>
          <a:prstGeom prst="rect">
            <a:avLst/>
          </a:prstGeom>
          <a:noFill/>
          <a:ln w="9525">
            <a:noFill/>
            <a:miter lim="800000"/>
            <a:headEnd/>
            <a:tailEnd/>
          </a:ln>
        </p:spPr>
      </p:pic>
      <p:pic>
        <p:nvPicPr>
          <p:cNvPr id="306178" name="Picture 1" descr="ScreenShot578.bmp"/>
          <p:cNvPicPr>
            <a:picLocks noChangeAspect="1"/>
          </p:cNvPicPr>
          <p:nvPr/>
        </p:nvPicPr>
        <p:blipFill>
          <a:blip r:embed="rId4"/>
          <a:srcRect/>
          <a:stretch>
            <a:fillRect/>
          </a:stretch>
        </p:blipFill>
        <p:spPr bwMode="auto">
          <a:xfrm>
            <a:off x="192088" y="0"/>
            <a:ext cx="4621212" cy="6858000"/>
          </a:xfrm>
          <a:prstGeom prst="rect">
            <a:avLst/>
          </a:prstGeom>
          <a:noFill/>
          <a:ln w="9525">
            <a:noFill/>
            <a:miter lim="800000"/>
            <a:headEnd/>
            <a:tailEnd/>
          </a:ln>
        </p:spPr>
      </p:pic>
      <p:sp>
        <p:nvSpPr>
          <p:cNvPr id="306179" name="TextBox 5"/>
          <p:cNvSpPr txBox="1">
            <a:spLocks noChangeArrowheads="1"/>
          </p:cNvSpPr>
          <p:nvPr/>
        </p:nvSpPr>
        <p:spPr bwMode="auto">
          <a:xfrm>
            <a:off x="5562600" y="304800"/>
            <a:ext cx="2438400" cy="600075"/>
          </a:xfrm>
          <a:prstGeom prst="rect">
            <a:avLst/>
          </a:prstGeom>
          <a:noFill/>
          <a:ln w="9525">
            <a:noFill/>
            <a:miter lim="800000"/>
            <a:headEnd/>
            <a:tailEnd/>
          </a:ln>
        </p:spPr>
        <p:txBody>
          <a:bodyPr>
            <a:spAutoFit/>
          </a:bodyPr>
          <a:lstStyle/>
          <a:p>
            <a:pPr algn="ctr"/>
            <a:r>
              <a:rPr lang="en-US" sz="3300">
                <a:latin typeface="Calibri" pitchFamily="34" charset="0"/>
              </a:rPr>
              <a:t>373</a:t>
            </a:r>
          </a:p>
        </p:txBody>
      </p:sp>
      <p:sp>
        <p:nvSpPr>
          <p:cNvPr id="10" name="Rectangle 9"/>
          <p:cNvSpPr/>
          <p:nvPr/>
        </p:nvSpPr>
        <p:spPr>
          <a:xfrm>
            <a:off x="4876800" y="2834640"/>
            <a:ext cx="4191000" cy="6400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Slide Number Placeholder 10"/>
          <p:cNvSpPr>
            <a:spLocks noGrp="1"/>
          </p:cNvSpPr>
          <p:nvPr>
            <p:ph type="sldNum" sz="quarter" idx="12"/>
          </p:nvPr>
        </p:nvSpPr>
        <p:spPr/>
        <p:txBody>
          <a:bodyPr/>
          <a:lstStyle/>
          <a:p>
            <a:pPr>
              <a:defRPr/>
            </a:pPr>
            <a:fld id="{DBB4E8C7-EEC2-4B1E-92D8-89625243FBE8}" type="slidenum">
              <a:rPr lang="en-US"/>
              <a:pPr>
                <a:defRPr/>
              </a:pPr>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3311" t="16504" r="2726" b="6573"/>
          <a:stretch/>
        </p:blipFill>
        <p:spPr>
          <a:xfrm>
            <a:off x="155858" y="190504"/>
            <a:ext cx="8832284" cy="6476993"/>
          </a:xfrm>
          <a:prstGeom prst="rect">
            <a:avLst/>
          </a:prstGeom>
          <a:ln>
            <a:solidFill>
              <a:schemeClr val="tx1"/>
            </a:solidFill>
          </a:ln>
        </p:spPr>
      </p:pic>
      <p:sp>
        <p:nvSpPr>
          <p:cNvPr id="9" name="Slide Number Placeholder 8"/>
          <p:cNvSpPr>
            <a:spLocks noGrp="1"/>
          </p:cNvSpPr>
          <p:nvPr>
            <p:ph type="sldNum" sz="quarter" idx="12"/>
          </p:nvPr>
        </p:nvSpPr>
        <p:spPr/>
        <p:txBody>
          <a:bodyPr/>
          <a:lstStyle/>
          <a:p>
            <a:pPr>
              <a:defRPr/>
            </a:pPr>
            <a:fld id="{1FBFD803-DDE4-45B6-9B59-804CF3EFF542}" type="slidenum">
              <a:rPr lang="en-US"/>
              <a:pPr>
                <a:defRPr/>
              </a:pPr>
              <a:t>153</a:t>
            </a:fld>
            <a:endParaRPr lang="en-US"/>
          </a:p>
        </p:txBody>
      </p:sp>
      <p:sp>
        <p:nvSpPr>
          <p:cNvPr id="12" name="TextBox 4"/>
          <p:cNvSpPr txBox="1">
            <a:spLocks noChangeArrowheads="1"/>
          </p:cNvSpPr>
          <p:nvPr/>
        </p:nvSpPr>
        <p:spPr bwMode="auto">
          <a:xfrm>
            <a:off x="5349240" y="314325"/>
            <a:ext cx="822960" cy="600075"/>
          </a:xfrm>
          <a:prstGeom prst="rect">
            <a:avLst/>
          </a:prstGeom>
          <a:solidFill>
            <a:schemeClr val="bg1"/>
          </a:solidFill>
          <a:ln w="9525">
            <a:noFill/>
            <a:miter lim="800000"/>
            <a:headEnd/>
            <a:tailEnd/>
          </a:ln>
        </p:spPr>
        <p:txBody>
          <a:bodyPr wrap="square">
            <a:spAutoFit/>
          </a:bodyPr>
          <a:lstStyle/>
          <a:p>
            <a:pPr algn="ctr"/>
            <a:r>
              <a:rPr lang="en-US" sz="3300" dirty="0">
                <a:latin typeface="Calibri" pitchFamily="34" charset="0"/>
              </a:rPr>
              <a:t>678</a:t>
            </a:r>
          </a:p>
        </p:txBody>
      </p:sp>
      <p:sp>
        <p:nvSpPr>
          <p:cNvPr id="11" name="TextBox 5"/>
          <p:cNvSpPr txBox="1">
            <a:spLocks noChangeArrowheads="1"/>
          </p:cNvSpPr>
          <p:nvPr/>
        </p:nvSpPr>
        <p:spPr bwMode="auto">
          <a:xfrm>
            <a:off x="6400800" y="381000"/>
            <a:ext cx="2209800" cy="477838"/>
          </a:xfrm>
          <a:prstGeom prst="rect">
            <a:avLst/>
          </a:prstGeom>
          <a:solidFill>
            <a:schemeClr val="bg1"/>
          </a:solidFill>
          <a:ln w="25400">
            <a:solidFill>
              <a:srgbClr val="7030A0"/>
            </a:solidFill>
            <a:miter lim="800000"/>
            <a:headEnd/>
            <a:tailEnd/>
          </a:ln>
        </p:spPr>
        <p:txBody>
          <a:bodyPr>
            <a:spAutoFit/>
          </a:bodyPr>
          <a:lstStyle/>
          <a:p>
            <a:r>
              <a:rPr lang="en-US" sz="2500" b="1" i="1" dirty="0">
                <a:solidFill>
                  <a:srgbClr val="7030A0"/>
                </a:solidFill>
                <a:latin typeface="Calibri" pitchFamily="34" charset="0"/>
              </a:rPr>
              <a:t>Optional Fields</a:t>
            </a:r>
          </a:p>
        </p:txBody>
      </p:sp>
      <p:sp>
        <p:nvSpPr>
          <p:cNvPr id="13" name="Rectangle 12"/>
          <p:cNvSpPr/>
          <p:nvPr/>
        </p:nvSpPr>
        <p:spPr>
          <a:xfrm>
            <a:off x="191027" y="5726486"/>
            <a:ext cx="8724373" cy="6298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910627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2A90C-C79F-972A-41D5-7D60D69AF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9079D-1963-6CCF-C9FB-60C2C02AE939}"/>
              </a:ext>
            </a:extLst>
          </p:cNvPr>
          <p:cNvSpPr>
            <a:spLocks noGrp="1"/>
          </p:cNvSpPr>
          <p:nvPr>
            <p:ph type="title"/>
          </p:nvPr>
        </p:nvSpPr>
        <p:spPr>
          <a:xfrm>
            <a:off x="457200" y="274638"/>
            <a:ext cx="8229600" cy="457199"/>
          </a:xfrm>
        </p:spPr>
        <p:txBody>
          <a:bodyPr/>
          <a:lstStyle/>
          <a:p>
            <a:r>
              <a:rPr lang="en-US" sz="4000" dirty="0"/>
              <a:t>URIs in 3XX and 5XX</a:t>
            </a:r>
          </a:p>
        </p:txBody>
      </p:sp>
      <p:sp>
        <p:nvSpPr>
          <p:cNvPr id="4" name="Footer Placeholder 3">
            <a:extLst>
              <a:ext uri="{FF2B5EF4-FFF2-40B4-BE49-F238E27FC236}">
                <a16:creationId xmlns:a16="http://schemas.microsoft.com/office/drawing/2014/main" id="{220CA232-4A31-5853-B596-8C3F08F626DF}"/>
              </a:ext>
            </a:extLst>
          </p:cNvPr>
          <p:cNvSpPr>
            <a:spLocks noGrp="1"/>
          </p:cNvSpPr>
          <p:nvPr>
            <p:ph type="ftr" sz="quarter" idx="11"/>
          </p:nvPr>
        </p:nvSpPr>
        <p:spPr/>
        <p:txBody>
          <a:bodyPr/>
          <a:lstStyle/>
          <a:p>
            <a:pPr>
              <a:defRPr/>
            </a:pPr>
            <a:r>
              <a:rPr lang="en-US"/>
              <a:t>Module 5. Describing Places</a:t>
            </a:r>
          </a:p>
        </p:txBody>
      </p:sp>
      <p:sp>
        <p:nvSpPr>
          <p:cNvPr id="5" name="Slide Number Placeholder 4">
            <a:extLst>
              <a:ext uri="{FF2B5EF4-FFF2-40B4-BE49-F238E27FC236}">
                <a16:creationId xmlns:a16="http://schemas.microsoft.com/office/drawing/2014/main" id="{785ABFB2-1D75-B27E-4061-AA2E03D017B5}"/>
              </a:ext>
            </a:extLst>
          </p:cNvPr>
          <p:cNvSpPr>
            <a:spLocks noGrp="1"/>
          </p:cNvSpPr>
          <p:nvPr>
            <p:ph type="sldNum" sz="quarter" idx="12"/>
          </p:nvPr>
        </p:nvSpPr>
        <p:spPr/>
        <p:txBody>
          <a:bodyPr/>
          <a:lstStyle/>
          <a:p>
            <a:pPr>
              <a:defRPr/>
            </a:pPr>
            <a:fld id="{92135909-15FE-45DF-A2E9-AE5BA8F4F659}" type="slidenum">
              <a:rPr lang="en-US" smtClean="0"/>
              <a:pPr>
                <a:defRPr/>
              </a:pPr>
              <a:t>154</a:t>
            </a:fld>
            <a:endParaRPr lang="en-US"/>
          </a:p>
        </p:txBody>
      </p:sp>
      <p:pic>
        <p:nvPicPr>
          <p:cNvPr id="20" name="Picture 19">
            <a:extLst>
              <a:ext uri="{FF2B5EF4-FFF2-40B4-BE49-F238E27FC236}">
                <a16:creationId xmlns:a16="http://schemas.microsoft.com/office/drawing/2014/main" id="{3C850FA4-F1B1-0315-FB7B-C51349E96CD3}"/>
              </a:ext>
            </a:extLst>
          </p:cNvPr>
          <p:cNvPicPr>
            <a:picLocks noChangeAspect="1"/>
          </p:cNvPicPr>
          <p:nvPr/>
        </p:nvPicPr>
        <p:blipFill>
          <a:blip r:embed="rId3"/>
          <a:stretch>
            <a:fillRect/>
          </a:stretch>
        </p:blipFill>
        <p:spPr>
          <a:xfrm>
            <a:off x="0" y="1055907"/>
            <a:ext cx="9144000" cy="5070256"/>
          </a:xfrm>
          <a:prstGeom prst="rect">
            <a:avLst/>
          </a:prstGeom>
        </p:spPr>
      </p:pic>
      <p:sp>
        <p:nvSpPr>
          <p:cNvPr id="21" name="Rectangle 20">
            <a:extLst>
              <a:ext uri="{FF2B5EF4-FFF2-40B4-BE49-F238E27FC236}">
                <a16:creationId xmlns:a16="http://schemas.microsoft.com/office/drawing/2014/main" id="{D63BA273-201E-2D05-B3FB-9BBCF537BF03}"/>
              </a:ext>
            </a:extLst>
          </p:cNvPr>
          <p:cNvSpPr/>
          <p:nvPr/>
        </p:nvSpPr>
        <p:spPr>
          <a:xfrm>
            <a:off x="0" y="3931920"/>
            <a:ext cx="9144000" cy="1219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18C3696-DF8C-0E71-E341-BB86AE1A378A}"/>
              </a:ext>
            </a:extLst>
          </p:cNvPr>
          <p:cNvSpPr/>
          <p:nvPr/>
        </p:nvSpPr>
        <p:spPr>
          <a:xfrm>
            <a:off x="0" y="5486400"/>
            <a:ext cx="9144000" cy="6397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103325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Content Placeholder 2"/>
          <p:cNvSpPr>
            <a:spLocks noGrp="1"/>
          </p:cNvSpPr>
          <p:nvPr>
            <p:ph idx="1"/>
          </p:nvPr>
        </p:nvSpPr>
        <p:spPr/>
        <p:txBody>
          <a:bodyPr/>
          <a:lstStyle/>
          <a:p>
            <a:pPr algn="ctr" eaLnBrk="1" hangingPunct="1">
              <a:spcAft>
                <a:spcPts val="2400"/>
              </a:spcAft>
              <a:buFont typeface="Arial" charset="0"/>
              <a:buNone/>
            </a:pPr>
            <a:r>
              <a:rPr lang="en-US" sz="5000">
                <a:solidFill>
                  <a:srgbClr val="7030A0"/>
                </a:solidFill>
              </a:rPr>
              <a:t>Exercises</a:t>
            </a:r>
          </a:p>
          <a:p>
            <a:pPr algn="ctr" eaLnBrk="1" hangingPunct="1">
              <a:buFont typeface="Arial" charset="0"/>
              <a:buNone/>
            </a:pPr>
            <a:r>
              <a:rPr lang="en-US" sz="5000">
                <a:solidFill>
                  <a:srgbClr val="7030A0"/>
                </a:solidFill>
              </a:rPr>
              <a:t>Creating Full NARs for Places</a:t>
            </a:r>
          </a:p>
        </p:txBody>
      </p:sp>
      <p:sp>
        <p:nvSpPr>
          <p:cNvPr id="6" name="Slide Number Placeholder 5"/>
          <p:cNvSpPr>
            <a:spLocks noGrp="1"/>
          </p:cNvSpPr>
          <p:nvPr>
            <p:ph type="sldNum" sz="quarter" idx="12"/>
          </p:nvPr>
        </p:nvSpPr>
        <p:spPr/>
        <p:txBody>
          <a:bodyPr/>
          <a:lstStyle/>
          <a:p>
            <a:pPr>
              <a:defRPr/>
            </a:pPr>
            <a:fld id="{C0874341-CE5C-451D-A1C3-55827A50F1C6}" type="slidenum">
              <a:rPr lang="en-US"/>
              <a:pPr>
                <a:defRPr/>
              </a:pPr>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extBox 1"/>
          <p:cNvSpPr txBox="1">
            <a:spLocks noChangeArrowheads="1"/>
          </p:cNvSpPr>
          <p:nvPr/>
        </p:nvSpPr>
        <p:spPr bwMode="auto">
          <a:xfrm>
            <a:off x="381000" y="0"/>
            <a:ext cx="8382000" cy="6370975"/>
          </a:xfrm>
          <a:prstGeom prst="rect">
            <a:avLst/>
          </a:prstGeom>
          <a:noFill/>
          <a:ln w="9525">
            <a:noFill/>
            <a:miter lim="800000"/>
            <a:headEnd/>
            <a:tailEnd/>
          </a:ln>
        </p:spPr>
        <p:txBody>
          <a:bodyPr>
            <a:spAutoFit/>
          </a:bodyPr>
          <a:lstStyle/>
          <a:p>
            <a:r>
              <a:rPr lang="en-US" sz="2400" dirty="0">
                <a:latin typeface="Calibri" pitchFamily="34" charset="0"/>
              </a:rPr>
              <a:t>034</a:t>
            </a:r>
          </a:p>
          <a:p>
            <a:r>
              <a:rPr lang="en-US" sz="2400" dirty="0">
                <a:latin typeface="Calibri" pitchFamily="34" charset="0"/>
              </a:rPr>
              <a:t>034</a:t>
            </a:r>
          </a:p>
          <a:p>
            <a:r>
              <a:rPr lang="en-US" sz="2400" dirty="0">
                <a:latin typeface="Calibri" pitchFamily="34" charset="0"/>
              </a:rPr>
              <a:t>043</a:t>
            </a:r>
          </a:p>
          <a:p>
            <a:endParaRPr lang="en-US" sz="2400" dirty="0">
              <a:latin typeface="Calibri" pitchFamily="34" charset="0"/>
            </a:endParaRPr>
          </a:p>
          <a:p>
            <a:r>
              <a:rPr lang="en-US" sz="2400" dirty="0">
                <a:latin typeface="Calibri" pitchFamily="34" charset="0"/>
              </a:rPr>
              <a:t>151	</a:t>
            </a:r>
          </a:p>
          <a:p>
            <a:endParaRPr lang="en-US" sz="2400" dirty="0">
              <a:latin typeface="Calibri" pitchFamily="34" charset="0"/>
            </a:endParaRPr>
          </a:p>
          <a:p>
            <a:r>
              <a:rPr lang="en-US" sz="2400" dirty="0">
                <a:latin typeface="Calibri" pitchFamily="34" charset="0"/>
              </a:rPr>
              <a:t>368</a:t>
            </a:r>
          </a:p>
          <a:p>
            <a:r>
              <a:rPr lang="en-US" sz="2400" dirty="0">
                <a:latin typeface="Calibri" pitchFamily="34" charset="0"/>
              </a:rPr>
              <a:t>370</a:t>
            </a:r>
          </a:p>
          <a:p>
            <a:r>
              <a:rPr lang="en-US" sz="2400" dirty="0">
                <a:latin typeface="Calibri" pitchFamily="34" charset="0"/>
              </a:rPr>
              <a:t>451</a:t>
            </a:r>
          </a:p>
          <a:p>
            <a:endParaRPr lang="en-US" sz="2400" dirty="0">
              <a:latin typeface="Calibri" pitchFamily="34" charset="0"/>
            </a:endParaRPr>
          </a:p>
          <a:p>
            <a:r>
              <a:rPr lang="en-US" sz="2400" dirty="0">
                <a:latin typeface="Calibri" pitchFamily="34" charset="0"/>
              </a:rPr>
              <a:t>451	</a:t>
            </a:r>
          </a:p>
          <a:p>
            <a:endParaRPr lang="en-US" sz="2400" dirty="0">
              <a:latin typeface="Calibri" pitchFamily="34" charset="0"/>
            </a:endParaRPr>
          </a:p>
          <a:p>
            <a:r>
              <a:rPr lang="en-US" sz="2400" dirty="0">
                <a:latin typeface="Calibri" pitchFamily="34" charset="0"/>
              </a:rPr>
              <a:t>670    	Mt. Nebo phone directory, 1979.</a:t>
            </a:r>
          </a:p>
          <a:p>
            <a:r>
              <a:rPr lang="en-US" sz="2400" dirty="0">
                <a:latin typeface="Calibri" pitchFamily="34" charset="0"/>
              </a:rPr>
              <a:t>670    	GNIS, March 6, 2013 $b (Mount Nebo; populated place; 	variant name: </a:t>
            </a:r>
            <a:r>
              <a:rPr lang="en-US" sz="2400" dirty="0" err="1">
                <a:latin typeface="Calibri" pitchFamily="34" charset="0"/>
              </a:rPr>
              <a:t>Elberta</a:t>
            </a:r>
            <a:r>
              <a:rPr lang="en-US" sz="2400" dirty="0">
                <a:latin typeface="Calibri" pitchFamily="34" charset="0"/>
              </a:rPr>
              <a:t>; Utah County, Utah; 39.9527303°   	-111.9563298°; 39°57’10”N 111°57’23”W)</a:t>
            </a:r>
          </a:p>
          <a:p>
            <a:r>
              <a:rPr lang="en-US" sz="2400" dirty="0">
                <a:latin typeface="Calibri" pitchFamily="34" charset="0"/>
              </a:rPr>
              <a:t>781 _0	</a:t>
            </a:r>
          </a:p>
        </p:txBody>
      </p:sp>
      <p:sp>
        <p:nvSpPr>
          <p:cNvPr id="5" name="Slide Number Placeholder 4"/>
          <p:cNvSpPr>
            <a:spLocks noGrp="1"/>
          </p:cNvSpPr>
          <p:nvPr>
            <p:ph type="sldNum" sz="quarter" idx="12"/>
          </p:nvPr>
        </p:nvSpPr>
        <p:spPr/>
        <p:txBody>
          <a:bodyPr/>
          <a:lstStyle/>
          <a:p>
            <a:pPr>
              <a:defRPr/>
            </a:pPr>
            <a:fld id="{01322574-F1EC-48E7-815C-828BB22B2640}" type="slidenum">
              <a:rPr lang="en-US"/>
              <a:pPr>
                <a:defRPr/>
              </a:pPr>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extBox 1"/>
          <p:cNvSpPr txBox="1">
            <a:spLocks noChangeArrowheads="1"/>
          </p:cNvSpPr>
          <p:nvPr/>
        </p:nvSpPr>
        <p:spPr bwMode="auto">
          <a:xfrm>
            <a:off x="228600" y="0"/>
            <a:ext cx="8763000" cy="6817251"/>
          </a:xfrm>
          <a:prstGeom prst="rect">
            <a:avLst/>
          </a:prstGeom>
          <a:noFill/>
          <a:ln w="9525">
            <a:noFill/>
            <a:miter lim="800000"/>
            <a:headEnd/>
            <a:tailEnd/>
          </a:ln>
        </p:spPr>
        <p:txBody>
          <a:bodyPr>
            <a:spAutoFit/>
          </a:bodyPr>
          <a:lstStyle/>
          <a:p>
            <a:r>
              <a:rPr lang="en-US" sz="1900" dirty="0">
                <a:latin typeface="Calibri" pitchFamily="34" charset="0"/>
              </a:rPr>
              <a:t>034</a:t>
            </a:r>
          </a:p>
          <a:p>
            <a:r>
              <a:rPr lang="en-US" sz="1900" dirty="0">
                <a:latin typeface="Calibri" pitchFamily="34" charset="0"/>
              </a:rPr>
              <a:t>034</a:t>
            </a:r>
          </a:p>
          <a:p>
            <a:r>
              <a:rPr lang="en-US" sz="1900" dirty="0">
                <a:latin typeface="Calibri" pitchFamily="34" charset="0"/>
              </a:rPr>
              <a:t>043</a:t>
            </a:r>
          </a:p>
          <a:p>
            <a:r>
              <a:rPr lang="en-US" sz="1900" dirty="0">
                <a:latin typeface="Calibri" pitchFamily="34" charset="0"/>
              </a:rPr>
              <a:t>046</a:t>
            </a:r>
          </a:p>
          <a:p>
            <a:r>
              <a:rPr lang="en-US" sz="1900" dirty="0">
                <a:latin typeface="Calibri" pitchFamily="34" charset="0"/>
              </a:rPr>
              <a:t>151	</a:t>
            </a:r>
          </a:p>
          <a:p>
            <a:r>
              <a:rPr lang="en-US" sz="1900" dirty="0">
                <a:latin typeface="Calibri" pitchFamily="34" charset="0"/>
              </a:rPr>
              <a:t>368</a:t>
            </a:r>
          </a:p>
          <a:p>
            <a:r>
              <a:rPr lang="en-US" sz="1900" dirty="0">
                <a:latin typeface="Calibri" pitchFamily="34" charset="0"/>
              </a:rPr>
              <a:t>370</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551	</a:t>
            </a:r>
          </a:p>
          <a:p>
            <a:r>
              <a:rPr lang="en-US" sz="1900" dirty="0">
                <a:latin typeface="Calibri" pitchFamily="34" charset="0"/>
              </a:rPr>
              <a:t>670    Santa Elena Province, 2009?: $b map recto (</a:t>
            </a:r>
            <a:r>
              <a:rPr lang="es-ES" sz="1900" dirty="0">
                <a:latin typeface="Calibri" pitchFamily="34" charset="0"/>
              </a:rPr>
              <a:t>Gobierno Provincial de Santa Elena)</a:t>
            </a:r>
            <a:endParaRPr lang="en-US" sz="1900" dirty="0">
              <a:latin typeface="Calibri" pitchFamily="34" charset="0"/>
            </a:endParaRPr>
          </a:p>
          <a:p>
            <a:r>
              <a:rPr lang="en-US" sz="1900" dirty="0">
                <a:latin typeface="Calibri" pitchFamily="34" charset="0"/>
              </a:rPr>
              <a:t>670    Wikipedia, March 7, 2013 $b (Santa Elena Province; The Province of Santa  </a:t>
            </a:r>
          </a:p>
          <a:p>
            <a:r>
              <a:rPr lang="en-US" sz="1900" dirty="0">
                <a:latin typeface="Calibri" pitchFamily="34" charset="0"/>
              </a:rPr>
              <a:t>           Elena is a province of Ecuador in the coastal region. Created in 2007 from  </a:t>
            </a:r>
          </a:p>
          <a:p>
            <a:r>
              <a:rPr lang="en-US" sz="1900" dirty="0">
                <a:latin typeface="Calibri" pitchFamily="34" charset="0"/>
              </a:rPr>
              <a:t>           territory that belonged to the Guayas Province; its capital city is Santa Elena,  </a:t>
            </a:r>
          </a:p>
          <a:p>
            <a:r>
              <a:rPr lang="en-US" sz="1900" dirty="0">
                <a:latin typeface="Calibri" pitchFamily="34" charset="0"/>
              </a:rPr>
              <a:t>           from which the province derives its name; province is divided into three </a:t>
            </a:r>
          </a:p>
          <a:p>
            <a:r>
              <a:rPr lang="en-US" sz="1900" dirty="0">
                <a:latin typeface="Calibri" pitchFamily="34" charset="0"/>
              </a:rPr>
              <a:t>           cantons: La Libertad, Salinas, Santa Elena) Spanish version of page (</a:t>
            </a:r>
            <a:r>
              <a:rPr lang="es-ES" sz="1900" dirty="0">
                <a:latin typeface="Calibri" pitchFamily="34" charset="0"/>
              </a:rPr>
              <a:t>Provincia de</a:t>
            </a:r>
          </a:p>
          <a:p>
            <a:r>
              <a:rPr lang="es-ES" sz="1900" dirty="0">
                <a:latin typeface="Calibri" pitchFamily="34" charset="0"/>
              </a:rPr>
              <a:t>           Santa Elena; </a:t>
            </a:r>
            <a:r>
              <a:rPr lang="en-US" sz="1900" dirty="0">
                <a:latin typeface="Calibri" pitchFamily="34" charset="0"/>
              </a:rPr>
              <a:t>Santa Elena</a:t>
            </a:r>
            <a:r>
              <a:rPr lang="es-ES" sz="1900" dirty="0">
                <a:latin typeface="Calibri" pitchFamily="34" charset="0"/>
              </a:rPr>
              <a:t>)</a:t>
            </a:r>
          </a:p>
          <a:p>
            <a:r>
              <a:rPr lang="en-US" sz="1900" dirty="0">
                <a:latin typeface="Calibri" pitchFamily="34" charset="0"/>
              </a:rPr>
              <a:t>670    GNS, March 7, 2013 $b (Santa Elena (approved); </a:t>
            </a:r>
            <a:r>
              <a:rPr lang="en-US" sz="1900" dirty="0" err="1">
                <a:latin typeface="Calibri" pitchFamily="34" charset="0"/>
              </a:rPr>
              <a:t>Provincia</a:t>
            </a:r>
            <a:r>
              <a:rPr lang="en-US" sz="1900" dirty="0">
                <a:latin typeface="Calibri" pitchFamily="34" charset="0"/>
              </a:rPr>
              <a:t> de Santa Elena</a:t>
            </a:r>
          </a:p>
          <a:p>
            <a:r>
              <a:rPr lang="en-US" sz="1900" dirty="0">
                <a:latin typeface="Calibri" pitchFamily="34" charset="0"/>
              </a:rPr>
              <a:t>           (approved); Santa Elena (short); first-order administrative division; Ecuador;</a:t>
            </a:r>
          </a:p>
          <a:p>
            <a:r>
              <a:rPr lang="en-US" sz="1900" dirty="0">
                <a:latin typeface="Calibri" pitchFamily="34" charset="0"/>
              </a:rPr>
              <a:t>           02°05’00”S 080°35’00”W; -2.083333° -80.583333°)</a:t>
            </a:r>
          </a:p>
          <a:p>
            <a:r>
              <a:rPr lang="en-US" sz="1900" dirty="0">
                <a:latin typeface="Calibri" pitchFamily="34" charset="0"/>
              </a:rPr>
              <a:t>781 _0	</a:t>
            </a:r>
          </a:p>
        </p:txBody>
      </p:sp>
      <p:sp>
        <p:nvSpPr>
          <p:cNvPr id="314370" name="TextBox 2"/>
          <p:cNvSpPr txBox="1">
            <a:spLocks noChangeArrowheads="1"/>
          </p:cNvSpPr>
          <p:nvPr/>
        </p:nvSpPr>
        <p:spPr bwMode="auto">
          <a:xfrm>
            <a:off x="5486400" y="533400"/>
            <a:ext cx="3276600" cy="923925"/>
          </a:xfrm>
          <a:prstGeom prst="rect">
            <a:avLst/>
          </a:prstGeom>
          <a:noFill/>
          <a:ln w="25400">
            <a:solidFill>
              <a:srgbClr val="002060"/>
            </a:solidFill>
            <a:miter lim="800000"/>
            <a:headEnd/>
            <a:tailEnd/>
          </a:ln>
        </p:spPr>
        <p:txBody>
          <a:bodyPr>
            <a:spAutoFit/>
          </a:bodyPr>
          <a:lstStyle/>
          <a:p>
            <a:r>
              <a:rPr lang="en-US" i="1" dirty="0">
                <a:latin typeface="Calibri" pitchFamily="34" charset="0"/>
              </a:rPr>
              <a:t>Already established:</a:t>
            </a:r>
          </a:p>
          <a:p>
            <a:r>
              <a:rPr lang="en-US" dirty="0">
                <a:latin typeface="Calibri" pitchFamily="34" charset="0"/>
              </a:rPr>
              <a:t>151  Guayas (Ecuador : Province)</a:t>
            </a:r>
          </a:p>
          <a:p>
            <a:r>
              <a:rPr lang="en-US" i="1" dirty="0">
                <a:latin typeface="Calibri" pitchFamily="34" charset="0"/>
              </a:rPr>
              <a:t>See next slide</a:t>
            </a:r>
          </a:p>
        </p:txBody>
      </p:sp>
      <p:sp>
        <p:nvSpPr>
          <p:cNvPr id="6" name="Slide Number Placeholder 5"/>
          <p:cNvSpPr>
            <a:spLocks noGrp="1"/>
          </p:cNvSpPr>
          <p:nvPr>
            <p:ph type="sldNum" sz="quarter" idx="12"/>
          </p:nvPr>
        </p:nvSpPr>
        <p:spPr/>
        <p:txBody>
          <a:bodyPr/>
          <a:lstStyle/>
          <a:p>
            <a:pPr>
              <a:defRPr/>
            </a:pPr>
            <a:fld id="{36BE09CD-88C5-4C4A-9516-00952BA7AF34}" type="slidenum">
              <a:rPr lang="en-US"/>
              <a:pPr>
                <a:defRPr/>
              </a:pPr>
              <a:t>157</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extBox 1"/>
          <p:cNvSpPr txBox="1">
            <a:spLocks noChangeArrowheads="1"/>
          </p:cNvSpPr>
          <p:nvPr/>
        </p:nvSpPr>
        <p:spPr bwMode="auto">
          <a:xfrm>
            <a:off x="228600" y="0"/>
            <a:ext cx="8763000" cy="6817251"/>
          </a:xfrm>
          <a:prstGeom prst="rect">
            <a:avLst/>
          </a:prstGeom>
          <a:noFill/>
          <a:ln w="9525">
            <a:noFill/>
            <a:miter lim="800000"/>
            <a:headEnd/>
            <a:tailEnd/>
          </a:ln>
        </p:spPr>
        <p:txBody>
          <a:bodyPr>
            <a:spAutoFit/>
          </a:bodyPr>
          <a:lstStyle/>
          <a:p>
            <a:r>
              <a:rPr lang="en-US" sz="1900" dirty="0">
                <a:latin typeface="Calibri" pitchFamily="34" charset="0"/>
              </a:rPr>
              <a:t>034	$d W0800000 $e W0800000 $f S0020000 $g S0020000 $2 other</a:t>
            </a:r>
          </a:p>
          <a:p>
            <a:r>
              <a:rPr lang="en-US" sz="1900" dirty="0">
                <a:latin typeface="Calibri" pitchFamily="34" charset="0"/>
              </a:rPr>
              <a:t>034</a:t>
            </a:r>
          </a:p>
          <a:p>
            <a:r>
              <a:rPr lang="en-US" sz="1900" dirty="0">
                <a:latin typeface="Calibri" pitchFamily="34" charset="0"/>
              </a:rPr>
              <a:t>043	s-</a:t>
            </a:r>
            <a:r>
              <a:rPr lang="en-US" sz="1900" dirty="0" err="1">
                <a:latin typeface="Calibri" pitchFamily="34" charset="0"/>
              </a:rPr>
              <a:t>ec</a:t>
            </a:r>
            <a:r>
              <a:rPr lang="en-US" sz="1900" dirty="0">
                <a:latin typeface="Calibri" pitchFamily="34" charset="0"/>
              </a:rPr>
              <a:t>---</a:t>
            </a:r>
          </a:p>
          <a:p>
            <a:r>
              <a:rPr lang="en-US" sz="1900" dirty="0">
                <a:latin typeface="Calibri" pitchFamily="34" charset="0"/>
              </a:rPr>
              <a:t>151	Guayas (Ecuador : Province) 	</a:t>
            </a:r>
          </a:p>
          <a:p>
            <a:r>
              <a:rPr lang="en-US" sz="1900" dirty="0">
                <a:latin typeface="Calibri" pitchFamily="34" charset="0"/>
              </a:rPr>
              <a:t>368</a:t>
            </a:r>
          </a:p>
          <a:p>
            <a:r>
              <a:rPr lang="en-US" sz="1900" dirty="0">
                <a:latin typeface="Calibri" pitchFamily="34" charset="0"/>
              </a:rPr>
              <a:t>370</a:t>
            </a:r>
          </a:p>
          <a:p>
            <a:r>
              <a:rPr lang="en-US" sz="1900" dirty="0">
                <a:latin typeface="Calibri" pitchFamily="34" charset="0"/>
              </a:rPr>
              <a:t>451	 </a:t>
            </a:r>
          </a:p>
          <a:p>
            <a:r>
              <a:rPr lang="en-US" sz="1900" dirty="0">
                <a:latin typeface="Calibri" pitchFamily="34" charset="0"/>
              </a:rPr>
              <a:t>451	 </a:t>
            </a:r>
          </a:p>
          <a:p>
            <a:r>
              <a:rPr lang="en-US" sz="1900" dirty="0">
                <a:latin typeface="Calibri" pitchFamily="34" charset="0"/>
              </a:rPr>
              <a:t>451	 </a:t>
            </a:r>
          </a:p>
          <a:p>
            <a:r>
              <a:rPr lang="en-US" sz="1900" dirty="0">
                <a:latin typeface="Calibri" pitchFamily="34" charset="0"/>
              </a:rPr>
              <a:t>551	$w a $a Guayaquil (Ecuador : Province)</a:t>
            </a:r>
          </a:p>
          <a:p>
            <a:r>
              <a:rPr lang="en-US" sz="1900" dirty="0">
                <a:latin typeface="Calibri" pitchFamily="34" charset="0"/>
              </a:rPr>
              <a:t>551	</a:t>
            </a:r>
          </a:p>
          <a:p>
            <a:r>
              <a:rPr lang="en-US" sz="1900" dirty="0">
                <a:latin typeface="Calibri" pitchFamily="34" charset="0"/>
              </a:rPr>
              <a:t>670	BGN 5/28/82 $b (</a:t>
            </a:r>
            <a:r>
              <a:rPr lang="en-US" sz="1900" dirty="0" err="1">
                <a:latin typeface="Calibri" pitchFamily="34" charset="0"/>
              </a:rPr>
              <a:t>Provincia</a:t>
            </a:r>
            <a:r>
              <a:rPr lang="en-US" sz="1900" dirty="0">
                <a:latin typeface="Calibri" pitchFamily="34" charset="0"/>
              </a:rPr>
              <a:t> del Guayas [Guayas=brief], ADM1, 2°00’S 	80°00’W)</a:t>
            </a:r>
          </a:p>
          <a:p>
            <a:r>
              <a:rPr lang="en-US" sz="1900" dirty="0">
                <a:latin typeface="Calibri" pitchFamily="34" charset="0"/>
              </a:rPr>
              <a:t>670	</a:t>
            </a:r>
            <a:r>
              <a:rPr lang="es-ES" sz="1900" dirty="0">
                <a:latin typeface="Calibri" pitchFamily="34" charset="0"/>
              </a:rPr>
              <a:t>Historia social y </a:t>
            </a:r>
            <a:r>
              <a:rPr lang="es-ES" sz="1900" dirty="0" err="1">
                <a:latin typeface="Calibri" pitchFamily="34" charset="0"/>
              </a:rPr>
              <a:t>económica</a:t>
            </a:r>
            <a:r>
              <a:rPr lang="es-ES" sz="1900" dirty="0">
                <a:latin typeface="Calibri" pitchFamily="34" charset="0"/>
              </a:rPr>
              <a:t> de la antigua provincia de Guayaquil, 1763-	1842, 1973.</a:t>
            </a:r>
            <a:endParaRPr lang="en-US" sz="1900" dirty="0">
              <a:latin typeface="Calibri" pitchFamily="34" charset="0"/>
            </a:endParaRPr>
          </a:p>
          <a:p>
            <a:r>
              <a:rPr lang="en-US" sz="1900" dirty="0">
                <a:latin typeface="Calibri" pitchFamily="34" charset="0"/>
              </a:rPr>
              <a:t>670    	GNS, March 7, 2013 $b (Guayas (approved); </a:t>
            </a:r>
            <a:r>
              <a:rPr lang="en-US" sz="1900" dirty="0" err="1">
                <a:latin typeface="Calibri" pitchFamily="34" charset="0"/>
              </a:rPr>
              <a:t>Provincia</a:t>
            </a:r>
            <a:r>
              <a:rPr lang="en-US" sz="1900" dirty="0">
                <a:latin typeface="Calibri" pitchFamily="34" charset="0"/>
              </a:rPr>
              <a:t> del Guayas 	(approved); first-order administrative division; Ecuador; 02°00’00”S 	079°50’00”W; -2° -79.833333°)</a:t>
            </a:r>
            <a:endParaRPr lang="es-ES" sz="1900" dirty="0">
              <a:latin typeface="Calibri" pitchFamily="34" charset="0"/>
            </a:endParaRPr>
          </a:p>
          <a:p>
            <a:r>
              <a:rPr lang="en-US" sz="1900" dirty="0">
                <a:latin typeface="Calibri" pitchFamily="34" charset="0"/>
              </a:rPr>
              <a:t>670   	Wikipedia, March 7, 2013 $b (Guayas Province; Guayas is a coastal province 	in Ecuador; Province of Guayas; Guayaquil Province was later renamed 	Guayas) Spanish version (Guayas, officially </a:t>
            </a:r>
            <a:r>
              <a:rPr lang="en-US" sz="1900" dirty="0" err="1">
                <a:latin typeface="Calibri" pitchFamily="34" charset="0"/>
              </a:rPr>
              <a:t>Provincia</a:t>
            </a:r>
            <a:r>
              <a:rPr lang="en-US" sz="1900" dirty="0">
                <a:latin typeface="Calibri" pitchFamily="34" charset="0"/>
              </a:rPr>
              <a:t> del Guayas; recently the 	territory of the province Santa Elena was split off from Guayas)</a:t>
            </a:r>
          </a:p>
          <a:p>
            <a:r>
              <a:rPr lang="en-US" sz="1900" dirty="0">
                <a:latin typeface="Calibri" pitchFamily="34" charset="0"/>
              </a:rPr>
              <a:t>781 _0	</a:t>
            </a:r>
            <a:r>
              <a:rPr lang="es-ES" sz="1900" dirty="0">
                <a:latin typeface="Calibri" pitchFamily="34" charset="0"/>
              </a:rPr>
              <a:t>$z Ecuador $z Guayas (</a:t>
            </a:r>
            <a:r>
              <a:rPr lang="es-ES" sz="1900" dirty="0" err="1">
                <a:latin typeface="Calibri" pitchFamily="34" charset="0"/>
              </a:rPr>
              <a:t>Province</a:t>
            </a:r>
            <a:r>
              <a:rPr lang="es-ES" sz="1900" dirty="0">
                <a:latin typeface="Calibri" pitchFamily="34" charset="0"/>
              </a:rPr>
              <a:t>)</a:t>
            </a:r>
            <a:endParaRPr lang="en-US" sz="1900" dirty="0">
              <a:latin typeface="Calibri" pitchFamily="34" charset="0"/>
            </a:endParaRPr>
          </a:p>
        </p:txBody>
      </p:sp>
      <p:sp>
        <p:nvSpPr>
          <p:cNvPr id="316418" name="TextBox 3"/>
          <p:cNvSpPr txBox="1">
            <a:spLocks noChangeArrowheads="1"/>
          </p:cNvSpPr>
          <p:nvPr/>
        </p:nvSpPr>
        <p:spPr bwMode="auto">
          <a:xfrm>
            <a:off x="7010400" y="685800"/>
            <a:ext cx="1752600" cy="1200150"/>
          </a:xfrm>
          <a:prstGeom prst="rect">
            <a:avLst/>
          </a:prstGeom>
          <a:noFill/>
          <a:ln w="22225">
            <a:solidFill>
              <a:srgbClr val="002060"/>
            </a:solidFill>
            <a:miter lim="800000"/>
            <a:headEnd/>
            <a:tailEnd/>
          </a:ln>
        </p:spPr>
        <p:txBody>
          <a:bodyPr>
            <a:spAutoFit/>
          </a:bodyPr>
          <a:lstStyle/>
          <a:p>
            <a:r>
              <a:rPr lang="en-US" i="1">
                <a:latin typeface="Calibri" pitchFamily="34" charset="0"/>
              </a:rPr>
              <a:t>Revise this NAR after adding the last two 670s shown below</a:t>
            </a:r>
          </a:p>
        </p:txBody>
      </p:sp>
      <p:sp>
        <p:nvSpPr>
          <p:cNvPr id="7" name="Slide Number Placeholder 6"/>
          <p:cNvSpPr>
            <a:spLocks noGrp="1"/>
          </p:cNvSpPr>
          <p:nvPr>
            <p:ph type="sldNum" sz="quarter" idx="12"/>
          </p:nvPr>
        </p:nvSpPr>
        <p:spPr/>
        <p:txBody>
          <a:bodyPr/>
          <a:lstStyle/>
          <a:p>
            <a:pPr>
              <a:defRPr/>
            </a:pPr>
            <a:fld id="{69D88839-BB5D-4FDC-B184-5D6873139A2D}" type="slidenum">
              <a:rPr lang="en-US"/>
              <a:pPr>
                <a:defRPr/>
              </a:pPr>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5" name="Picture 1" descr="ScreenShot589.bmp"/>
          <p:cNvPicPr>
            <a:picLocks noChangeAspect="1"/>
          </p:cNvPicPr>
          <p:nvPr/>
        </p:nvPicPr>
        <p:blipFill>
          <a:blip r:embed="rId3"/>
          <a:srcRect/>
          <a:stretch>
            <a:fillRect/>
          </a:stretch>
        </p:blipFill>
        <p:spPr bwMode="auto">
          <a:xfrm>
            <a:off x="1981200" y="6350"/>
            <a:ext cx="5229225" cy="68516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79B3AE7B-9305-4FEC-BECB-F9E22B15C6BE}" type="slidenum">
              <a:rPr lang="en-US"/>
              <a:pPr>
                <a:defRPr/>
              </a:pPr>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extBox 1"/>
          <p:cNvSpPr txBox="1">
            <a:spLocks noChangeArrowheads="1"/>
          </p:cNvSpPr>
          <p:nvPr/>
        </p:nvSpPr>
        <p:spPr bwMode="auto">
          <a:xfrm>
            <a:off x="381000" y="228600"/>
            <a:ext cx="8763000" cy="6632575"/>
          </a:xfrm>
          <a:prstGeom prst="rect">
            <a:avLst/>
          </a:prstGeom>
          <a:noFill/>
          <a:ln w="9525">
            <a:noFill/>
            <a:miter lim="800000"/>
            <a:headEnd/>
            <a:tailEnd/>
          </a:ln>
        </p:spPr>
        <p:txBody>
          <a:bodyPr>
            <a:spAutoFit/>
          </a:bodyPr>
          <a:lstStyle/>
          <a:p>
            <a:r>
              <a:rPr lang="en-US" sz="2500" dirty="0">
                <a:latin typeface="Calibri" pitchFamily="34" charset="0"/>
              </a:rPr>
              <a:t>043</a:t>
            </a:r>
          </a:p>
          <a:p>
            <a:endParaRPr lang="en-US" sz="2500" dirty="0">
              <a:latin typeface="Calibri" pitchFamily="34" charset="0"/>
            </a:endParaRPr>
          </a:p>
          <a:p>
            <a:r>
              <a:rPr lang="en-US" sz="2500" dirty="0">
                <a:latin typeface="Calibri" pitchFamily="34" charset="0"/>
              </a:rPr>
              <a:t>151	</a:t>
            </a:r>
          </a:p>
          <a:p>
            <a:endParaRPr lang="en-US" sz="2500" dirty="0">
              <a:latin typeface="Calibri" pitchFamily="34" charset="0"/>
            </a:endParaRPr>
          </a:p>
          <a:p>
            <a:r>
              <a:rPr lang="en-US" sz="2500" dirty="0">
                <a:latin typeface="Calibri" pitchFamily="34" charset="0"/>
              </a:rPr>
              <a:t>368</a:t>
            </a:r>
          </a:p>
          <a:p>
            <a:r>
              <a:rPr lang="en-US" sz="2500" dirty="0">
                <a:latin typeface="Calibri" pitchFamily="34" charset="0"/>
              </a:rPr>
              <a:t>370</a:t>
            </a:r>
          </a:p>
          <a:p>
            <a:endParaRPr lang="en-US" sz="2500" dirty="0">
              <a:latin typeface="Calibri" pitchFamily="34" charset="0"/>
            </a:endParaRPr>
          </a:p>
          <a:p>
            <a:r>
              <a:rPr lang="en-US" sz="2500" dirty="0">
                <a:latin typeface="Calibri" pitchFamily="34" charset="0"/>
              </a:rPr>
              <a:t>451</a:t>
            </a:r>
          </a:p>
          <a:p>
            <a:r>
              <a:rPr lang="en-US" sz="2500" dirty="0">
                <a:latin typeface="Calibri" pitchFamily="34" charset="0"/>
              </a:rPr>
              <a:t>451	</a:t>
            </a:r>
          </a:p>
          <a:p>
            <a:endParaRPr lang="en-US" sz="2500" dirty="0">
              <a:latin typeface="Calibri" pitchFamily="34" charset="0"/>
            </a:endParaRPr>
          </a:p>
          <a:p>
            <a:r>
              <a:rPr lang="en-US" sz="2500" dirty="0">
                <a:latin typeface="Calibri" pitchFamily="34" charset="0"/>
              </a:rPr>
              <a:t>670    	Deerfield Township comprehensive plan, 2008: $b p. 4 	(Deerfield Township, located in Warren County, Ohio; 	second most populous jurisdiction within Warren County)</a:t>
            </a:r>
          </a:p>
          <a:p>
            <a:r>
              <a:rPr lang="en-US" sz="2500" dirty="0">
                <a:latin typeface="Calibri" pitchFamily="34" charset="0"/>
              </a:rPr>
              <a:t>670    	GNIS, March 6, 2013 $b (Township of Deerfield, civil, 	county: Warren County, state: Ohio; also lists three 	other civil jurisdictions with same name in other counties)</a:t>
            </a:r>
          </a:p>
          <a:p>
            <a:r>
              <a:rPr lang="en-US" sz="2500" dirty="0">
                <a:latin typeface="Calibri" pitchFamily="34" charset="0"/>
              </a:rPr>
              <a:t>781 _0	</a:t>
            </a:r>
          </a:p>
        </p:txBody>
      </p:sp>
      <p:sp>
        <p:nvSpPr>
          <p:cNvPr id="5" name="Slide Number Placeholder 4"/>
          <p:cNvSpPr>
            <a:spLocks noGrp="1"/>
          </p:cNvSpPr>
          <p:nvPr>
            <p:ph type="sldNum" sz="quarter" idx="12"/>
          </p:nvPr>
        </p:nvSpPr>
        <p:spPr/>
        <p:txBody>
          <a:bodyPr/>
          <a:lstStyle/>
          <a:p>
            <a:pPr>
              <a:defRPr/>
            </a:pPr>
            <a:fld id="{1C3EDB8D-D4C2-4237-A74A-832A6DF15504}" type="slidenum">
              <a:rPr lang="en-US"/>
              <a:pPr>
                <a:defRPr/>
              </a:pPr>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extBox 1"/>
          <p:cNvSpPr txBox="1">
            <a:spLocks noChangeArrowheads="1"/>
          </p:cNvSpPr>
          <p:nvPr/>
        </p:nvSpPr>
        <p:spPr bwMode="auto">
          <a:xfrm>
            <a:off x="228600" y="1524000"/>
            <a:ext cx="8915400" cy="5121275"/>
          </a:xfrm>
          <a:prstGeom prst="rect">
            <a:avLst/>
          </a:prstGeom>
          <a:noFill/>
          <a:ln w="9525">
            <a:noFill/>
            <a:miter lim="800000"/>
            <a:headEnd/>
            <a:tailEnd/>
          </a:ln>
        </p:spPr>
        <p:txBody>
          <a:bodyPr>
            <a:spAutoFit/>
          </a:bodyPr>
          <a:lstStyle/>
          <a:p>
            <a:r>
              <a:rPr lang="en-US" sz="1500" dirty="0">
                <a:latin typeface="Calibri" pitchFamily="34" charset="0"/>
              </a:rPr>
              <a:t>034</a:t>
            </a:r>
          </a:p>
          <a:p>
            <a:r>
              <a:rPr lang="en-US" sz="1500" dirty="0">
                <a:latin typeface="Calibri" pitchFamily="34" charset="0"/>
              </a:rPr>
              <a:t>034</a:t>
            </a:r>
          </a:p>
          <a:p>
            <a:r>
              <a:rPr lang="en-US" sz="1500" dirty="0">
                <a:latin typeface="Calibri" pitchFamily="34" charset="0"/>
              </a:rPr>
              <a:t>043</a:t>
            </a:r>
          </a:p>
          <a:p>
            <a:r>
              <a:rPr lang="en-US" sz="1500" dirty="0">
                <a:latin typeface="Calibri" pitchFamily="34" charset="0"/>
              </a:rPr>
              <a:t>046</a:t>
            </a:r>
          </a:p>
          <a:p>
            <a:r>
              <a:rPr lang="en-US" sz="1500" dirty="0">
                <a:latin typeface="Calibri" pitchFamily="34" charset="0"/>
              </a:rPr>
              <a:t>151	</a:t>
            </a:r>
          </a:p>
          <a:p>
            <a:r>
              <a:rPr lang="en-US" sz="1500" dirty="0">
                <a:latin typeface="Calibri" pitchFamily="34" charset="0"/>
              </a:rPr>
              <a:t>368</a:t>
            </a:r>
          </a:p>
          <a:p>
            <a:r>
              <a:rPr lang="en-US" sz="1500" dirty="0">
                <a:latin typeface="Calibri" pitchFamily="34" charset="0"/>
              </a:rPr>
              <a:t>370</a:t>
            </a:r>
          </a:p>
          <a:p>
            <a:r>
              <a:rPr lang="en-US" sz="1500" dirty="0">
                <a:latin typeface="Calibri" pitchFamily="34" charset="0"/>
              </a:rPr>
              <a:t>451</a:t>
            </a:r>
          </a:p>
          <a:p>
            <a:r>
              <a:rPr lang="en-US" sz="1500" dirty="0">
                <a:latin typeface="Calibri" pitchFamily="34" charset="0"/>
              </a:rPr>
              <a:t>451</a:t>
            </a:r>
          </a:p>
          <a:p>
            <a:r>
              <a:rPr lang="en-US" sz="1500" dirty="0">
                <a:latin typeface="Calibri" pitchFamily="34" charset="0"/>
              </a:rPr>
              <a:t>451</a:t>
            </a:r>
          </a:p>
          <a:p>
            <a:r>
              <a:rPr lang="en-US" sz="1500" dirty="0">
                <a:latin typeface="Calibri" pitchFamily="34" charset="0"/>
              </a:rPr>
              <a:t>551	</a:t>
            </a:r>
          </a:p>
          <a:p>
            <a:r>
              <a:rPr lang="en-US" sz="1500" dirty="0">
                <a:latin typeface="Calibri" pitchFamily="34" charset="0"/>
              </a:rPr>
              <a:t>667</a:t>
            </a:r>
          </a:p>
          <a:p>
            <a:r>
              <a:rPr lang="en-US" sz="1500" dirty="0">
                <a:latin typeface="Calibri" pitchFamily="34" charset="0"/>
              </a:rPr>
              <a:t>670      Great Britain. Admiralty. </a:t>
            </a:r>
            <a:r>
              <a:rPr lang="en-US" sz="1500" dirty="0" err="1">
                <a:latin typeface="Calibri" pitchFamily="34" charset="0"/>
              </a:rPr>
              <a:t>Pôrto</a:t>
            </a:r>
            <a:r>
              <a:rPr lang="en-US" sz="1500" dirty="0">
                <a:latin typeface="Calibri" pitchFamily="34" charset="0"/>
              </a:rPr>
              <a:t> Alexandre : from the Portuguese government chart of 1941, 1952.</a:t>
            </a:r>
          </a:p>
          <a:p>
            <a:r>
              <a:rPr lang="en-US" sz="1500" dirty="0">
                <a:latin typeface="Calibri" pitchFamily="34" charset="0"/>
              </a:rPr>
              <a:t>670      Wikipedia, March 7, 2013 $b (</a:t>
            </a:r>
            <a:r>
              <a:rPr lang="en-US" sz="1500" dirty="0" err="1">
                <a:latin typeface="Calibri" pitchFamily="34" charset="0"/>
              </a:rPr>
              <a:t>Tômbua</a:t>
            </a:r>
            <a:r>
              <a:rPr lang="en-US" sz="1500" dirty="0">
                <a:latin typeface="Calibri" pitchFamily="34" charset="0"/>
              </a:rPr>
              <a:t> (also known as </a:t>
            </a:r>
            <a:r>
              <a:rPr lang="en-US" sz="1500" dirty="0" err="1">
                <a:latin typeface="Calibri" pitchFamily="34" charset="0"/>
              </a:rPr>
              <a:t>Tombwa</a:t>
            </a:r>
            <a:r>
              <a:rPr lang="en-US" sz="1500" dirty="0">
                <a:latin typeface="Calibri" pitchFamily="34" charset="0"/>
              </a:rPr>
              <a:t>, </a:t>
            </a:r>
            <a:r>
              <a:rPr lang="en-US" sz="1500" dirty="0" err="1">
                <a:latin typeface="Calibri" pitchFamily="34" charset="0"/>
              </a:rPr>
              <a:t>Tombwe</a:t>
            </a:r>
            <a:r>
              <a:rPr lang="en-US" sz="1500" dirty="0">
                <a:latin typeface="Calibri" pitchFamily="34" charset="0"/>
              </a:rPr>
              <a:t> or Porto Alexandre); city in</a:t>
            </a:r>
          </a:p>
          <a:p>
            <a:r>
              <a:rPr lang="en-US" sz="1500" dirty="0">
                <a:latin typeface="Calibri" pitchFamily="34" charset="0"/>
              </a:rPr>
              <a:t>             </a:t>
            </a:r>
            <a:r>
              <a:rPr lang="en-US" sz="1500" dirty="0" err="1">
                <a:latin typeface="Calibri" pitchFamily="34" charset="0"/>
              </a:rPr>
              <a:t>Namibe</a:t>
            </a:r>
            <a:r>
              <a:rPr lang="en-US" sz="1500" dirty="0">
                <a:latin typeface="Calibri" pitchFamily="34" charset="0"/>
              </a:rPr>
              <a:t> Province, Angola; 15°48’S 11°51’E)</a:t>
            </a:r>
          </a:p>
          <a:p>
            <a:r>
              <a:rPr lang="en-US" sz="1500" dirty="0">
                <a:latin typeface="Calibri" pitchFamily="34" charset="0"/>
              </a:rPr>
              <a:t>670      </a:t>
            </a:r>
            <a:r>
              <a:rPr lang="en-US" sz="1500" dirty="0" err="1">
                <a:latin typeface="Calibri" pitchFamily="34" charset="0"/>
              </a:rPr>
              <a:t>Wikipédia</a:t>
            </a:r>
            <a:r>
              <a:rPr lang="en-US" sz="1500" dirty="0">
                <a:latin typeface="Calibri" pitchFamily="34" charset="0"/>
              </a:rPr>
              <a:t> [Portuguese Wikipedia], March 7, 2013 $b (</a:t>
            </a:r>
            <a:r>
              <a:rPr lang="en-US" sz="1500" dirty="0" err="1">
                <a:latin typeface="Calibri" pitchFamily="34" charset="0"/>
              </a:rPr>
              <a:t>Tômbua</a:t>
            </a:r>
            <a:r>
              <a:rPr lang="en-US" sz="1500" dirty="0">
                <a:latin typeface="Calibri" pitchFamily="34" charset="0"/>
              </a:rPr>
              <a:t> or </a:t>
            </a:r>
            <a:r>
              <a:rPr lang="en-US" sz="1500" dirty="0" err="1">
                <a:latin typeface="Calibri" pitchFamily="34" charset="0"/>
              </a:rPr>
              <a:t>Tombwa</a:t>
            </a:r>
            <a:r>
              <a:rPr lang="en-US" sz="1500" dirty="0">
                <a:latin typeface="Calibri" pitchFamily="34" charset="0"/>
              </a:rPr>
              <a:t>; founded 1895; was named  </a:t>
            </a:r>
          </a:p>
          <a:p>
            <a:r>
              <a:rPr lang="en-US" sz="1500" dirty="0">
                <a:latin typeface="Calibri" pitchFamily="34" charset="0"/>
              </a:rPr>
              <a:t>             </a:t>
            </a:r>
            <a:r>
              <a:rPr lang="pt-BR" sz="1500" dirty="0">
                <a:latin typeface="Calibri" pitchFamily="34" charset="0"/>
              </a:rPr>
              <a:t>Porto Alexandre until 1975)</a:t>
            </a:r>
          </a:p>
          <a:p>
            <a:r>
              <a:rPr lang="en-US" sz="1500" dirty="0">
                <a:latin typeface="Calibri" pitchFamily="34" charset="0"/>
              </a:rPr>
              <a:t>670      GNS, March 7, 2013 $b (</a:t>
            </a:r>
            <a:r>
              <a:rPr lang="en-US" sz="1500" dirty="0" err="1">
                <a:latin typeface="Calibri" pitchFamily="34" charset="0"/>
              </a:rPr>
              <a:t>Tombua</a:t>
            </a:r>
            <a:r>
              <a:rPr lang="en-US" sz="1500" dirty="0">
                <a:latin typeface="Calibri" pitchFamily="34" charset="0"/>
              </a:rPr>
              <a:t> (approved); variants: Port Alexander, Porto Alexandre; populated</a:t>
            </a:r>
          </a:p>
          <a:p>
            <a:r>
              <a:rPr lang="en-US" sz="1500" dirty="0">
                <a:latin typeface="Calibri" pitchFamily="34" charset="0"/>
              </a:rPr>
              <a:t>             place; Angola, ADM1: </a:t>
            </a:r>
            <a:r>
              <a:rPr lang="en-US" sz="1500" dirty="0" err="1">
                <a:latin typeface="Calibri" pitchFamily="34" charset="0"/>
              </a:rPr>
              <a:t>Namibe</a:t>
            </a:r>
            <a:r>
              <a:rPr lang="en-US" sz="1500" dirty="0">
                <a:latin typeface="Calibri" pitchFamily="34" charset="0"/>
              </a:rPr>
              <a:t>; 15°48’00”S 011°51’00”E; -15.8° 11.85°)</a:t>
            </a:r>
          </a:p>
          <a:p>
            <a:r>
              <a:rPr lang="en-US" sz="1500" dirty="0">
                <a:latin typeface="Calibri" pitchFamily="34" charset="0"/>
              </a:rPr>
              <a:t>670      Angola : on old boot tracks in Angola, via Drive out website, March 7, 2013 $b (</a:t>
            </a:r>
            <a:r>
              <a:rPr lang="en-US" sz="1500" dirty="0" err="1">
                <a:latin typeface="Calibri" pitchFamily="34" charset="0"/>
              </a:rPr>
              <a:t>Tombua</a:t>
            </a:r>
            <a:r>
              <a:rPr lang="en-US" sz="1500" dirty="0">
                <a:latin typeface="Calibri" pitchFamily="34" charset="0"/>
              </a:rPr>
              <a:t> (formerly </a:t>
            </a:r>
          </a:p>
          <a:p>
            <a:r>
              <a:rPr lang="en-US" sz="1500" dirty="0">
                <a:latin typeface="Calibri" pitchFamily="34" charset="0"/>
              </a:rPr>
              <a:t>             Porto </a:t>
            </a:r>
            <a:r>
              <a:rPr lang="en-US" sz="1500" dirty="0" err="1">
                <a:latin typeface="Calibri" pitchFamily="34" charset="0"/>
              </a:rPr>
              <a:t>Alexandré</a:t>
            </a:r>
            <a:r>
              <a:rPr lang="en-US" sz="1500" dirty="0">
                <a:latin typeface="Calibri" pitchFamily="34" charset="0"/>
              </a:rPr>
              <a:t>))</a:t>
            </a:r>
          </a:p>
          <a:p>
            <a:r>
              <a:rPr lang="en-US" sz="1500" dirty="0">
                <a:latin typeface="Calibri" pitchFamily="34" charset="0"/>
              </a:rPr>
              <a:t>781 _0	</a:t>
            </a:r>
          </a:p>
        </p:txBody>
      </p:sp>
      <p:pic>
        <p:nvPicPr>
          <p:cNvPr id="322562"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599" y="228600"/>
            <a:ext cx="1295401" cy="1323439"/>
          </a:xfrm>
          <a:prstGeom prst="rect">
            <a:avLst/>
          </a:prstGeom>
          <a:noFill/>
          <a:ln>
            <a:solidFill>
              <a:schemeClr val="accent4">
                <a:lumMod val="50000"/>
              </a:schemeClr>
            </a:solidFill>
          </a:ln>
        </p:spPr>
        <p:txBody>
          <a:bodyPr wrap="square">
            <a:spAutoFit/>
          </a:bodyPr>
          <a:lstStyle/>
          <a:p>
            <a:pPr fontAlgn="auto">
              <a:spcBef>
                <a:spcPts val="0"/>
              </a:spcBef>
              <a:spcAft>
                <a:spcPts val="0"/>
              </a:spcAft>
              <a:defRPr/>
            </a:pPr>
            <a:r>
              <a:rPr lang="en-US" sz="1600" b="1" dirty="0">
                <a:solidFill>
                  <a:schemeClr val="accent4">
                    <a:lumMod val="50000"/>
                  </a:schemeClr>
                </a:solidFill>
                <a:latin typeface="+mn-lt"/>
                <a:cs typeface="+mn-cs"/>
              </a:rPr>
              <a:t>CREATE NAR FOR THE PLACE CITED IN THE 1ST 670</a:t>
            </a:r>
          </a:p>
        </p:txBody>
      </p:sp>
      <p:sp>
        <p:nvSpPr>
          <p:cNvPr id="7" name="Slide Number Placeholder 6"/>
          <p:cNvSpPr>
            <a:spLocks noGrp="1"/>
          </p:cNvSpPr>
          <p:nvPr>
            <p:ph type="sldNum" sz="quarter" idx="12"/>
          </p:nvPr>
        </p:nvSpPr>
        <p:spPr/>
        <p:txBody>
          <a:bodyPr/>
          <a:lstStyle/>
          <a:p>
            <a:pPr>
              <a:defRPr/>
            </a:pPr>
            <a:fld id="{4A00056D-888A-42BB-9FAA-AAAA135E7F66}" type="slidenum">
              <a:rPr lang="en-US"/>
              <a:pPr>
                <a:defRPr/>
              </a:pPr>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extBox 1"/>
          <p:cNvSpPr txBox="1">
            <a:spLocks noChangeArrowheads="1"/>
          </p:cNvSpPr>
          <p:nvPr/>
        </p:nvSpPr>
        <p:spPr bwMode="auto">
          <a:xfrm>
            <a:off x="228600" y="1524000"/>
            <a:ext cx="8915400" cy="5121275"/>
          </a:xfrm>
          <a:prstGeom prst="rect">
            <a:avLst/>
          </a:prstGeom>
          <a:noFill/>
          <a:ln w="9525">
            <a:noFill/>
            <a:miter lim="800000"/>
            <a:headEnd/>
            <a:tailEnd/>
          </a:ln>
        </p:spPr>
        <p:txBody>
          <a:bodyPr>
            <a:spAutoFit/>
          </a:bodyPr>
          <a:lstStyle/>
          <a:p>
            <a:r>
              <a:rPr lang="en-US" sz="1500" dirty="0">
                <a:latin typeface="Calibri" pitchFamily="34" charset="0"/>
              </a:rPr>
              <a:t>034</a:t>
            </a:r>
          </a:p>
          <a:p>
            <a:r>
              <a:rPr lang="en-US" sz="1500" dirty="0">
                <a:latin typeface="Calibri" pitchFamily="34" charset="0"/>
              </a:rPr>
              <a:t>034</a:t>
            </a:r>
          </a:p>
          <a:p>
            <a:r>
              <a:rPr lang="en-US" sz="1500" dirty="0">
                <a:latin typeface="Calibri" pitchFamily="34" charset="0"/>
              </a:rPr>
              <a:t>043</a:t>
            </a:r>
          </a:p>
          <a:p>
            <a:r>
              <a:rPr lang="en-US" sz="1500" dirty="0">
                <a:latin typeface="Calibri" pitchFamily="34" charset="0"/>
              </a:rPr>
              <a:t>046</a:t>
            </a:r>
          </a:p>
          <a:p>
            <a:r>
              <a:rPr lang="en-US" sz="1500" dirty="0">
                <a:latin typeface="Calibri" pitchFamily="34" charset="0"/>
              </a:rPr>
              <a:t>151	</a:t>
            </a:r>
          </a:p>
          <a:p>
            <a:r>
              <a:rPr lang="en-US" sz="1500" dirty="0">
                <a:latin typeface="Calibri" pitchFamily="34" charset="0"/>
              </a:rPr>
              <a:t>368</a:t>
            </a:r>
          </a:p>
          <a:p>
            <a:r>
              <a:rPr lang="en-US" sz="1500" dirty="0">
                <a:latin typeface="Calibri" pitchFamily="34" charset="0"/>
              </a:rPr>
              <a:t>370</a:t>
            </a:r>
          </a:p>
          <a:p>
            <a:r>
              <a:rPr lang="en-US" sz="1500" dirty="0">
                <a:latin typeface="Calibri" pitchFamily="34" charset="0"/>
              </a:rPr>
              <a:t>451</a:t>
            </a:r>
          </a:p>
          <a:p>
            <a:r>
              <a:rPr lang="en-US" sz="1500" dirty="0">
                <a:latin typeface="Calibri" pitchFamily="34" charset="0"/>
              </a:rPr>
              <a:t>451</a:t>
            </a:r>
          </a:p>
          <a:p>
            <a:r>
              <a:rPr lang="en-US" sz="1500" dirty="0">
                <a:latin typeface="Calibri" pitchFamily="34" charset="0"/>
              </a:rPr>
              <a:t>451</a:t>
            </a:r>
          </a:p>
          <a:p>
            <a:r>
              <a:rPr lang="en-US" sz="1500" dirty="0">
                <a:latin typeface="Calibri" pitchFamily="34" charset="0"/>
              </a:rPr>
              <a:t>551	</a:t>
            </a:r>
          </a:p>
          <a:p>
            <a:r>
              <a:rPr lang="en-US" sz="1500" dirty="0">
                <a:latin typeface="Calibri" pitchFamily="34" charset="0"/>
              </a:rPr>
              <a:t>667</a:t>
            </a:r>
          </a:p>
          <a:p>
            <a:r>
              <a:rPr lang="en-US" sz="1500" dirty="0">
                <a:latin typeface="Calibri" pitchFamily="34" charset="0"/>
              </a:rPr>
              <a:t>670      Great Britain. Admiralty. </a:t>
            </a:r>
            <a:r>
              <a:rPr lang="en-US" sz="1500" dirty="0" err="1">
                <a:latin typeface="Calibri" pitchFamily="34" charset="0"/>
              </a:rPr>
              <a:t>Pôrto</a:t>
            </a:r>
            <a:r>
              <a:rPr lang="en-US" sz="1500" dirty="0">
                <a:latin typeface="Calibri" pitchFamily="34" charset="0"/>
              </a:rPr>
              <a:t> Alexandre : from the Portuguese government chart of 1941, 1952.</a:t>
            </a:r>
          </a:p>
          <a:p>
            <a:r>
              <a:rPr lang="en-US" sz="1500" dirty="0">
                <a:latin typeface="Calibri" pitchFamily="34" charset="0"/>
              </a:rPr>
              <a:t>670      Wikipedia, March 7, 2013 $b (</a:t>
            </a:r>
            <a:r>
              <a:rPr lang="en-US" sz="1500" dirty="0" err="1">
                <a:latin typeface="Calibri" pitchFamily="34" charset="0"/>
              </a:rPr>
              <a:t>Tômbua</a:t>
            </a:r>
            <a:r>
              <a:rPr lang="en-US" sz="1500" dirty="0">
                <a:latin typeface="Calibri" pitchFamily="34" charset="0"/>
              </a:rPr>
              <a:t> (also known as </a:t>
            </a:r>
            <a:r>
              <a:rPr lang="en-US" sz="1500" dirty="0" err="1">
                <a:latin typeface="Calibri" pitchFamily="34" charset="0"/>
              </a:rPr>
              <a:t>Tombwa</a:t>
            </a:r>
            <a:r>
              <a:rPr lang="en-US" sz="1500" dirty="0">
                <a:latin typeface="Calibri" pitchFamily="34" charset="0"/>
              </a:rPr>
              <a:t>, </a:t>
            </a:r>
            <a:r>
              <a:rPr lang="en-US" sz="1500" dirty="0" err="1">
                <a:latin typeface="Calibri" pitchFamily="34" charset="0"/>
              </a:rPr>
              <a:t>Tombwe</a:t>
            </a:r>
            <a:r>
              <a:rPr lang="en-US" sz="1500" dirty="0">
                <a:latin typeface="Calibri" pitchFamily="34" charset="0"/>
              </a:rPr>
              <a:t> or Porto Alexandre); city in</a:t>
            </a:r>
          </a:p>
          <a:p>
            <a:r>
              <a:rPr lang="en-US" sz="1500" dirty="0">
                <a:latin typeface="Calibri" pitchFamily="34" charset="0"/>
              </a:rPr>
              <a:t>             </a:t>
            </a:r>
            <a:r>
              <a:rPr lang="en-US" sz="1500" dirty="0" err="1">
                <a:latin typeface="Calibri" pitchFamily="34" charset="0"/>
              </a:rPr>
              <a:t>Namibe</a:t>
            </a:r>
            <a:r>
              <a:rPr lang="en-US" sz="1500" dirty="0">
                <a:latin typeface="Calibri" pitchFamily="34" charset="0"/>
              </a:rPr>
              <a:t> Province, Angola; 15°48’S 11°51’E)</a:t>
            </a:r>
          </a:p>
          <a:p>
            <a:r>
              <a:rPr lang="en-US" sz="1500" dirty="0">
                <a:latin typeface="Calibri" pitchFamily="34" charset="0"/>
              </a:rPr>
              <a:t>670      </a:t>
            </a:r>
            <a:r>
              <a:rPr lang="en-US" sz="1500" dirty="0" err="1">
                <a:latin typeface="Calibri" pitchFamily="34" charset="0"/>
              </a:rPr>
              <a:t>Wikipédia</a:t>
            </a:r>
            <a:r>
              <a:rPr lang="en-US" sz="1500" dirty="0">
                <a:latin typeface="Calibri" pitchFamily="34" charset="0"/>
              </a:rPr>
              <a:t> [Portuguese Wikipedia], March 7, 2013 $b (</a:t>
            </a:r>
            <a:r>
              <a:rPr lang="en-US" sz="1500" dirty="0" err="1">
                <a:latin typeface="Calibri" pitchFamily="34" charset="0"/>
              </a:rPr>
              <a:t>Tômbua</a:t>
            </a:r>
            <a:r>
              <a:rPr lang="en-US" sz="1500" dirty="0">
                <a:latin typeface="Calibri" pitchFamily="34" charset="0"/>
              </a:rPr>
              <a:t> or </a:t>
            </a:r>
            <a:r>
              <a:rPr lang="en-US" sz="1500" dirty="0" err="1">
                <a:latin typeface="Calibri" pitchFamily="34" charset="0"/>
              </a:rPr>
              <a:t>Tombwa</a:t>
            </a:r>
            <a:r>
              <a:rPr lang="en-US" sz="1500" dirty="0">
                <a:latin typeface="Calibri" pitchFamily="34" charset="0"/>
              </a:rPr>
              <a:t>; founded 1895; was named  </a:t>
            </a:r>
          </a:p>
          <a:p>
            <a:r>
              <a:rPr lang="en-US" sz="1500" dirty="0">
                <a:latin typeface="Calibri" pitchFamily="34" charset="0"/>
              </a:rPr>
              <a:t>             </a:t>
            </a:r>
            <a:r>
              <a:rPr lang="pt-BR" sz="1500" dirty="0">
                <a:latin typeface="Calibri" pitchFamily="34" charset="0"/>
              </a:rPr>
              <a:t>Porto Alexandre until 1975)</a:t>
            </a:r>
          </a:p>
          <a:p>
            <a:r>
              <a:rPr lang="en-US" sz="1500" dirty="0">
                <a:latin typeface="Calibri" pitchFamily="34" charset="0"/>
              </a:rPr>
              <a:t>670      GNS, March 7, 2013 $b (</a:t>
            </a:r>
            <a:r>
              <a:rPr lang="en-US" sz="1500" dirty="0" err="1">
                <a:latin typeface="Calibri" pitchFamily="34" charset="0"/>
              </a:rPr>
              <a:t>Tombua</a:t>
            </a:r>
            <a:r>
              <a:rPr lang="en-US" sz="1500" dirty="0">
                <a:latin typeface="Calibri" pitchFamily="34" charset="0"/>
              </a:rPr>
              <a:t> (approved); variants: Port Alexander, Porto Alexandre; populated</a:t>
            </a:r>
          </a:p>
          <a:p>
            <a:r>
              <a:rPr lang="en-US" sz="1500" dirty="0">
                <a:latin typeface="Calibri" pitchFamily="34" charset="0"/>
              </a:rPr>
              <a:t>             place; Angola, ADM1: </a:t>
            </a:r>
            <a:r>
              <a:rPr lang="en-US" sz="1500" dirty="0" err="1">
                <a:latin typeface="Calibri" pitchFamily="34" charset="0"/>
              </a:rPr>
              <a:t>Namibe</a:t>
            </a:r>
            <a:r>
              <a:rPr lang="en-US" sz="1500" dirty="0">
                <a:latin typeface="Calibri" pitchFamily="34" charset="0"/>
              </a:rPr>
              <a:t>; 15°48’00”S 011°51’00”E; -15.8° 11.85°)</a:t>
            </a:r>
          </a:p>
          <a:p>
            <a:r>
              <a:rPr lang="en-US" sz="1500" dirty="0">
                <a:latin typeface="Calibri" pitchFamily="34" charset="0"/>
              </a:rPr>
              <a:t>670      Angola : on old boot tracks in Angola, via Drive out website, March 7, 2013 $b (</a:t>
            </a:r>
            <a:r>
              <a:rPr lang="en-US" sz="1500" dirty="0" err="1">
                <a:latin typeface="Calibri" pitchFamily="34" charset="0"/>
              </a:rPr>
              <a:t>Tombua</a:t>
            </a:r>
            <a:r>
              <a:rPr lang="en-US" sz="1500" dirty="0">
                <a:latin typeface="Calibri" pitchFamily="34" charset="0"/>
              </a:rPr>
              <a:t> (formerly </a:t>
            </a:r>
          </a:p>
          <a:p>
            <a:r>
              <a:rPr lang="en-US" sz="1500" dirty="0">
                <a:latin typeface="Calibri" pitchFamily="34" charset="0"/>
              </a:rPr>
              <a:t>             Porto </a:t>
            </a:r>
            <a:r>
              <a:rPr lang="en-US" sz="1500" dirty="0" err="1">
                <a:latin typeface="Calibri" pitchFamily="34" charset="0"/>
              </a:rPr>
              <a:t>Alexandré</a:t>
            </a:r>
            <a:r>
              <a:rPr lang="en-US" sz="1500" dirty="0">
                <a:latin typeface="Calibri" pitchFamily="34" charset="0"/>
              </a:rPr>
              <a:t>))</a:t>
            </a:r>
          </a:p>
          <a:p>
            <a:r>
              <a:rPr lang="en-US" sz="1500" dirty="0">
                <a:latin typeface="Calibri" pitchFamily="34" charset="0"/>
              </a:rPr>
              <a:t>781 _0	</a:t>
            </a:r>
          </a:p>
        </p:txBody>
      </p:sp>
      <p:pic>
        <p:nvPicPr>
          <p:cNvPr id="324610"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600" y="228600"/>
            <a:ext cx="1295400" cy="1323439"/>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CREATE NAR FOR THE CURRENT NAME OF THE PLACE</a:t>
            </a:r>
          </a:p>
        </p:txBody>
      </p:sp>
      <p:sp>
        <p:nvSpPr>
          <p:cNvPr id="7" name="Slide Number Placeholder 6"/>
          <p:cNvSpPr>
            <a:spLocks noGrp="1"/>
          </p:cNvSpPr>
          <p:nvPr>
            <p:ph type="sldNum" sz="quarter" idx="12"/>
          </p:nvPr>
        </p:nvSpPr>
        <p:spPr/>
        <p:txBody>
          <a:bodyPr/>
          <a:lstStyle/>
          <a:p>
            <a:pPr>
              <a:defRPr/>
            </a:pPr>
            <a:fld id="{881230FF-F3F5-463A-86B8-227D78E4E2DE}" type="slidenum">
              <a:rPr lang="en-US"/>
              <a:pPr>
                <a:defRPr/>
              </a:pPr>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657" name="Picture 1" descr="ScreenShot592.bmp"/>
          <p:cNvPicPr>
            <a:picLocks noChangeAspect="1"/>
          </p:cNvPicPr>
          <p:nvPr/>
        </p:nvPicPr>
        <p:blipFill>
          <a:blip r:embed="rId3"/>
          <a:srcRect/>
          <a:stretch>
            <a:fillRect/>
          </a:stretch>
        </p:blipFill>
        <p:spPr bwMode="auto">
          <a:xfrm>
            <a:off x="0" y="928688"/>
            <a:ext cx="9144000" cy="50006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D6DF06D1-1BE8-4C67-9784-01B63B714449}" type="slidenum">
              <a:rPr lang="en-US"/>
              <a:pPr>
                <a:defRPr/>
              </a:pPr>
              <a:t>163</a:t>
            </a:fld>
            <a:endParaRPr lang="en-US"/>
          </a:p>
        </p:txBody>
      </p:sp>
      <p:sp>
        <p:nvSpPr>
          <p:cNvPr id="4" name="Footer Placeholder 3"/>
          <p:cNvSpPr>
            <a:spLocks noGrp="1"/>
          </p:cNvSpPr>
          <p:nvPr>
            <p:ph type="ftr" sz="quarter" idx="11"/>
          </p:nvPr>
        </p:nvSpPr>
        <p:spPr/>
        <p:txBody>
          <a:bodyPr/>
          <a:lstStyle/>
          <a:p>
            <a:pPr>
              <a:defRPr/>
            </a:pPr>
            <a:r>
              <a:rPr lang="en-US"/>
              <a:t>Module 5. Describing Places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5" name="Picture 1" descr="ScreenShot593.bmp"/>
          <p:cNvPicPr>
            <a:picLocks noChangeAspect="1"/>
          </p:cNvPicPr>
          <p:nvPr/>
        </p:nvPicPr>
        <p:blipFill>
          <a:blip r:embed="rId3"/>
          <a:srcRect/>
          <a:stretch>
            <a:fillRect/>
          </a:stretch>
        </p:blipFill>
        <p:spPr bwMode="auto">
          <a:xfrm>
            <a:off x="1579563" y="0"/>
            <a:ext cx="5984875"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07977763-B01D-4754-ADC5-E633186A3C64}" type="slidenum">
              <a:rPr lang="en-US"/>
              <a:pPr>
                <a:defRPr/>
              </a:pPr>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753" name="Picture 1" descr="ScreenShot591.bmp"/>
          <p:cNvPicPr>
            <a:picLocks noChangeAspect="1"/>
          </p:cNvPicPr>
          <p:nvPr/>
        </p:nvPicPr>
        <p:blipFill>
          <a:blip r:embed="rId3"/>
          <a:srcRect/>
          <a:stretch>
            <a:fillRect/>
          </a:stretch>
        </p:blipFill>
        <p:spPr bwMode="auto">
          <a:xfrm>
            <a:off x="157163" y="28575"/>
            <a:ext cx="8829675" cy="68008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2EFADEE2-3940-402F-8BB9-910082868AFD}" type="slidenum">
              <a:rPr lang="en-US"/>
              <a:pPr>
                <a:defRPr/>
              </a:pPr>
              <a:t>165</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extBox 1"/>
          <p:cNvSpPr txBox="1">
            <a:spLocks noChangeArrowheads="1"/>
          </p:cNvSpPr>
          <p:nvPr/>
        </p:nvSpPr>
        <p:spPr bwMode="auto">
          <a:xfrm>
            <a:off x="228600" y="1524000"/>
            <a:ext cx="8915400" cy="4791075"/>
          </a:xfrm>
          <a:prstGeom prst="rect">
            <a:avLst/>
          </a:prstGeom>
          <a:noFill/>
          <a:ln w="9525">
            <a:noFill/>
            <a:miter lim="800000"/>
            <a:headEnd/>
            <a:tailEnd/>
          </a:ln>
        </p:spPr>
        <p:txBody>
          <a:bodyPr>
            <a:spAutoFit/>
          </a:bodyPr>
          <a:lstStyle/>
          <a:p>
            <a:r>
              <a:rPr lang="en-US">
                <a:latin typeface="Calibri" pitchFamily="34" charset="0"/>
              </a:rPr>
              <a:t>034</a:t>
            </a:r>
          </a:p>
          <a:p>
            <a:r>
              <a:rPr lang="en-US">
                <a:latin typeface="Calibri" pitchFamily="34" charset="0"/>
              </a:rPr>
              <a:t>034</a:t>
            </a:r>
          </a:p>
          <a:p>
            <a:r>
              <a:rPr lang="en-US">
                <a:latin typeface="Calibri" pitchFamily="34" charset="0"/>
              </a:rPr>
              <a:t>043</a:t>
            </a:r>
          </a:p>
          <a:p>
            <a:r>
              <a:rPr lang="en-US">
                <a:latin typeface="Calibri" pitchFamily="34" charset="0"/>
              </a:rPr>
              <a:t>151	</a:t>
            </a:r>
          </a:p>
          <a:p>
            <a:r>
              <a:rPr lang="en-US">
                <a:latin typeface="Calibri" pitchFamily="34" charset="0"/>
              </a:rPr>
              <a:t>368</a:t>
            </a:r>
          </a:p>
          <a:p>
            <a:r>
              <a:rPr lang="en-US">
                <a:latin typeface="Calibri" pitchFamily="34" charset="0"/>
              </a:rPr>
              <a:t>370</a:t>
            </a:r>
          </a:p>
          <a:p>
            <a:r>
              <a:rPr lang="en-US">
                <a:latin typeface="Calibri" pitchFamily="34" charset="0"/>
              </a:rPr>
              <a:t>4__</a:t>
            </a:r>
          </a:p>
          <a:p>
            <a:r>
              <a:rPr lang="en-US">
                <a:latin typeface="Calibri" pitchFamily="34" charset="0"/>
              </a:rPr>
              <a:t>4__</a:t>
            </a:r>
          </a:p>
          <a:p>
            <a:r>
              <a:rPr lang="en-US">
                <a:latin typeface="Calibri" pitchFamily="34" charset="0"/>
              </a:rPr>
              <a:t>4__</a:t>
            </a:r>
          </a:p>
          <a:p>
            <a:r>
              <a:rPr lang="en-US">
                <a:latin typeface="Calibri" pitchFamily="34" charset="0"/>
              </a:rPr>
              <a:t>667</a:t>
            </a:r>
          </a:p>
          <a:p>
            <a:r>
              <a:rPr lang="en-US">
                <a:latin typeface="Calibri" pitchFamily="34" charset="0"/>
              </a:rPr>
              <a:t>670      Miami Roads Neighborhood Civic Association website, March 7, 2013: $b About us </a:t>
            </a:r>
          </a:p>
          <a:p>
            <a:r>
              <a:rPr lang="en-US">
                <a:latin typeface="Calibri" pitchFamily="34" charset="0"/>
              </a:rPr>
              <a:t>            (“The Roads”; “The Roads” neighborhood) $u http://miamiroads.org/about_us.htm</a:t>
            </a:r>
          </a:p>
          <a:p>
            <a:r>
              <a:rPr lang="en-US">
                <a:latin typeface="Calibri" pitchFamily="34" charset="0"/>
              </a:rPr>
              <a:t>670      GNIS, March 7, 2013 $b (The Roads; populated place; county: Miami-Dade; state: </a:t>
            </a:r>
          </a:p>
          <a:p>
            <a:r>
              <a:rPr lang="en-US">
                <a:latin typeface="Calibri" pitchFamily="34" charset="0"/>
              </a:rPr>
              <a:t>            Florida; 25.7555556° -80.2050000° 25°45’20”N 080°12’18”W)</a:t>
            </a:r>
          </a:p>
          <a:p>
            <a:r>
              <a:rPr lang="en-US">
                <a:latin typeface="Calibri" pitchFamily="34" charset="0"/>
              </a:rPr>
              <a:t>670      Wikipedia, March 7, 2013 $b (The Roads;  a neighborhood of Miami in Miami-Dade</a:t>
            </a:r>
          </a:p>
          <a:p>
            <a:r>
              <a:rPr lang="en-US">
                <a:latin typeface="Calibri" pitchFamily="34" charset="0"/>
              </a:rPr>
              <a:t>            County, Florida; 25.756°N 80.205°W)</a:t>
            </a:r>
          </a:p>
          <a:p>
            <a:r>
              <a:rPr lang="en-US">
                <a:latin typeface="Calibri" pitchFamily="34" charset="0"/>
              </a:rPr>
              <a:t>781 _0</a:t>
            </a:r>
            <a:r>
              <a:rPr lang="en-US" sz="2000">
                <a:latin typeface="Calibri" pitchFamily="34" charset="0"/>
              </a:rPr>
              <a:t>	</a:t>
            </a:r>
          </a:p>
        </p:txBody>
      </p:sp>
      <p:pic>
        <p:nvPicPr>
          <p:cNvPr id="332802"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9883E276-D46F-4A7E-B0EB-69C83D513AA1}" type="slidenum">
              <a:rPr lang="en-US"/>
              <a:pPr>
                <a:defRPr/>
              </a:pPr>
              <a:t>166</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849" name="Picture 1" descr="ScreenShot594.bmp"/>
          <p:cNvPicPr>
            <a:picLocks noChangeAspect="1"/>
          </p:cNvPicPr>
          <p:nvPr/>
        </p:nvPicPr>
        <p:blipFill>
          <a:blip r:embed="rId3"/>
          <a:srcRect/>
          <a:stretch>
            <a:fillRect/>
          </a:stretch>
        </p:blipFill>
        <p:spPr bwMode="auto">
          <a:xfrm>
            <a:off x="1935163" y="0"/>
            <a:ext cx="5273675"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EF40A06D-6550-4272-8A54-C44680188486}" type="slidenum">
              <a:rPr lang="en-US"/>
              <a:pPr>
                <a:defRPr/>
              </a:pPr>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extBox 1"/>
          <p:cNvSpPr txBox="1">
            <a:spLocks noChangeArrowheads="1"/>
          </p:cNvSpPr>
          <p:nvPr/>
        </p:nvSpPr>
        <p:spPr bwMode="auto">
          <a:xfrm>
            <a:off x="228600" y="1524000"/>
            <a:ext cx="8915400" cy="5011738"/>
          </a:xfrm>
          <a:prstGeom prst="rect">
            <a:avLst/>
          </a:prstGeom>
          <a:noFill/>
          <a:ln w="9525">
            <a:noFill/>
            <a:miter lim="800000"/>
            <a:headEnd/>
            <a:tailEnd/>
          </a:ln>
        </p:spPr>
        <p:txBody>
          <a:bodyPr>
            <a:spAutoFit/>
          </a:bodyPr>
          <a:lstStyle/>
          <a:p>
            <a:r>
              <a:rPr lang="en-US" sz="1600">
                <a:latin typeface="Calibri" pitchFamily="34" charset="0"/>
              </a:rPr>
              <a:t>034</a:t>
            </a:r>
          </a:p>
          <a:p>
            <a:r>
              <a:rPr lang="en-US" sz="1600">
                <a:latin typeface="Calibri" pitchFamily="34" charset="0"/>
              </a:rPr>
              <a:t>034</a:t>
            </a:r>
          </a:p>
          <a:p>
            <a:r>
              <a:rPr lang="en-US" sz="1600">
                <a:latin typeface="Calibri" pitchFamily="34" charset="0"/>
              </a:rPr>
              <a:t>043</a:t>
            </a:r>
          </a:p>
          <a:p>
            <a:r>
              <a:rPr lang="en-US" sz="1600">
                <a:latin typeface="Calibri" pitchFamily="34" charset="0"/>
              </a:rPr>
              <a:t>151	</a:t>
            </a:r>
          </a:p>
          <a:p>
            <a:r>
              <a:rPr lang="en-US" sz="1600">
                <a:latin typeface="Calibri" pitchFamily="34" charset="0"/>
              </a:rPr>
              <a:t>368</a:t>
            </a:r>
          </a:p>
          <a:p>
            <a:r>
              <a:rPr lang="en-US" sz="1600">
                <a:latin typeface="Calibri" pitchFamily="34" charset="0"/>
              </a:rPr>
              <a:t>370</a:t>
            </a:r>
          </a:p>
          <a:p>
            <a:r>
              <a:rPr lang="en-US" sz="1600">
                <a:latin typeface="Calibri" pitchFamily="34" charset="0"/>
              </a:rPr>
              <a:t>551</a:t>
            </a:r>
          </a:p>
          <a:p>
            <a:r>
              <a:rPr lang="en-US" sz="1600">
                <a:latin typeface="Calibri" pitchFamily="34" charset="0"/>
              </a:rPr>
              <a:t>667</a:t>
            </a:r>
          </a:p>
          <a:p>
            <a:r>
              <a:rPr lang="en-US" sz="1600">
                <a:latin typeface="Calibri" pitchFamily="34" charset="0"/>
              </a:rPr>
              <a:t>670      Greenville Rancheria home page, March 7, 2013 $b (Greenville Rancheria; currently  </a:t>
            </a:r>
          </a:p>
          <a:p>
            <a:r>
              <a:rPr lang="en-US" sz="1600">
                <a:latin typeface="Calibri" pitchFamily="34" charset="0"/>
              </a:rPr>
              <a:t>             located in the Indian Valley in the Sierra Nevada Mountains of Northern California; tribal</a:t>
            </a:r>
          </a:p>
          <a:p>
            <a:r>
              <a:rPr lang="en-US" sz="1600">
                <a:latin typeface="Calibri" pitchFamily="34" charset="0"/>
              </a:rPr>
              <a:t>            government offices have historically been located in Redding, Red Bluff and Greenville, and are</a:t>
            </a:r>
          </a:p>
          <a:p>
            <a:r>
              <a:rPr lang="en-US" sz="1600">
                <a:latin typeface="Calibri" pitchFamily="34" charset="0"/>
              </a:rPr>
              <a:t>            currently in Greenville) $u http://www.greenvillerancheria.com/</a:t>
            </a:r>
          </a:p>
          <a:p>
            <a:r>
              <a:rPr lang="en-US" sz="1600">
                <a:latin typeface="Calibri" pitchFamily="34" charset="0"/>
              </a:rPr>
              <a:t>670      BIA Indian entities, August 10, 2012 $b (Greenville Rancheria (previously listed as the</a:t>
            </a:r>
          </a:p>
          <a:p>
            <a:r>
              <a:rPr lang="en-US" sz="1600">
                <a:latin typeface="Calibri" pitchFamily="34" charset="0"/>
              </a:rPr>
              <a:t>            Greenville Rancheria of Maidu Indians of California))</a:t>
            </a:r>
          </a:p>
          <a:p>
            <a:r>
              <a:rPr lang="en-US" sz="1600">
                <a:latin typeface="Calibri" pitchFamily="34" charset="0"/>
              </a:rPr>
              <a:t>670      Wikipedia, March 7, 2013 $b (Greenville Rancheria of Maidu Indians; The Greenville Rancheria </a:t>
            </a:r>
          </a:p>
          <a:p>
            <a:r>
              <a:rPr lang="en-US" sz="1600">
                <a:latin typeface="Calibri" pitchFamily="34" charset="0"/>
              </a:rPr>
              <a:t>             of Maidu Indians of California is a federally recognized tribe in Plumas and Tehama Counties;  </a:t>
            </a:r>
          </a:p>
          <a:p>
            <a:r>
              <a:rPr lang="en-US" sz="1600">
                <a:latin typeface="Calibri" pitchFamily="34" charset="0"/>
              </a:rPr>
              <a:t>             Greenville Rancheria is headquartered in Greenville, California)</a:t>
            </a:r>
          </a:p>
          <a:p>
            <a:r>
              <a:rPr lang="en-US" sz="1600">
                <a:latin typeface="Calibri" pitchFamily="34" charset="0"/>
              </a:rPr>
              <a:t>670      GNIS, March 7, 2013 $b (Greenville Rancheria, civil, Plumas County, California, 40.1487839° </a:t>
            </a:r>
          </a:p>
          <a:p>
            <a:r>
              <a:rPr lang="en-US" sz="1600">
                <a:latin typeface="Calibri" pitchFamily="34" charset="0"/>
              </a:rPr>
              <a:t>             -120.8933990° 40°08’56”N 120°53’36”W; designation: Administered Tribal)</a:t>
            </a:r>
          </a:p>
          <a:p>
            <a:r>
              <a:rPr lang="en-US" sz="1600">
                <a:latin typeface="Calibri" pitchFamily="34" charset="0"/>
              </a:rPr>
              <a:t>781 _0</a:t>
            </a:r>
            <a:r>
              <a:rPr lang="en-US">
                <a:latin typeface="Calibri" pitchFamily="34" charset="0"/>
              </a:rPr>
              <a:t>	</a:t>
            </a:r>
          </a:p>
        </p:txBody>
      </p:sp>
      <p:pic>
        <p:nvPicPr>
          <p:cNvPr id="336898"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315200" y="228600"/>
            <a:ext cx="1600200" cy="830263"/>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CREATE NAR FOR THE CURRENT NAME</a:t>
            </a:r>
          </a:p>
        </p:txBody>
      </p:sp>
      <p:sp>
        <p:nvSpPr>
          <p:cNvPr id="7" name="Slide Number Placeholder 6"/>
          <p:cNvSpPr>
            <a:spLocks noGrp="1"/>
          </p:cNvSpPr>
          <p:nvPr>
            <p:ph type="sldNum" sz="quarter" idx="12"/>
          </p:nvPr>
        </p:nvSpPr>
        <p:spPr/>
        <p:txBody>
          <a:bodyPr/>
          <a:lstStyle/>
          <a:p>
            <a:pPr>
              <a:defRPr/>
            </a:pPr>
            <a:fld id="{7F478A7F-0B99-4EF0-B1F3-4DC9FB15717C}" type="slidenum">
              <a:rPr lang="en-US"/>
              <a:pPr>
                <a:defRPr/>
              </a:pPr>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extBox 1"/>
          <p:cNvSpPr txBox="1">
            <a:spLocks noChangeArrowheads="1"/>
          </p:cNvSpPr>
          <p:nvPr/>
        </p:nvSpPr>
        <p:spPr bwMode="auto">
          <a:xfrm>
            <a:off x="228600" y="1524000"/>
            <a:ext cx="8915400" cy="5024438"/>
          </a:xfrm>
          <a:prstGeom prst="rect">
            <a:avLst/>
          </a:prstGeom>
          <a:noFill/>
          <a:ln w="9525">
            <a:noFill/>
            <a:miter lim="800000"/>
            <a:headEnd/>
            <a:tailEnd/>
          </a:ln>
        </p:spPr>
        <p:txBody>
          <a:bodyPr>
            <a:spAutoFit/>
          </a:bodyPr>
          <a:lstStyle/>
          <a:p>
            <a:r>
              <a:rPr lang="en-US" sz="1700">
                <a:latin typeface="Calibri" pitchFamily="34" charset="0"/>
              </a:rPr>
              <a:t>043</a:t>
            </a:r>
          </a:p>
          <a:p>
            <a:r>
              <a:rPr lang="en-US" sz="1700">
                <a:latin typeface="Calibri" pitchFamily="34" charset="0"/>
              </a:rPr>
              <a:t>151	</a:t>
            </a:r>
          </a:p>
          <a:p>
            <a:r>
              <a:rPr lang="en-US" sz="1700">
                <a:latin typeface="Calibri" pitchFamily="34" charset="0"/>
              </a:rPr>
              <a:t>368</a:t>
            </a:r>
          </a:p>
          <a:p>
            <a:r>
              <a:rPr lang="en-US" sz="1700">
                <a:latin typeface="Calibri" pitchFamily="34" charset="0"/>
              </a:rPr>
              <a:t>370</a:t>
            </a:r>
          </a:p>
          <a:p>
            <a:r>
              <a:rPr lang="en-US" sz="1700">
                <a:latin typeface="Calibri" pitchFamily="34" charset="0"/>
              </a:rPr>
              <a:t>451</a:t>
            </a:r>
          </a:p>
          <a:p>
            <a:r>
              <a:rPr lang="en-US" sz="1700">
                <a:latin typeface="Calibri" pitchFamily="34" charset="0"/>
              </a:rPr>
              <a:t>551</a:t>
            </a:r>
          </a:p>
          <a:p>
            <a:r>
              <a:rPr lang="en-US" sz="1700">
                <a:latin typeface="Calibri" pitchFamily="34" charset="0"/>
              </a:rPr>
              <a:t>667</a:t>
            </a:r>
          </a:p>
          <a:p>
            <a:r>
              <a:rPr lang="en-US" sz="1700">
                <a:latin typeface="Calibri" pitchFamily="34" charset="0"/>
              </a:rPr>
              <a:t>670      BIA Indian entities, August 10, 2012 $b (Greenville Rancheria (previously listed</a:t>
            </a:r>
          </a:p>
          <a:p>
            <a:r>
              <a:rPr lang="en-US" sz="1700">
                <a:latin typeface="Calibri" pitchFamily="34" charset="0"/>
              </a:rPr>
              <a:t>             as the Greenville Rancheria of Maidu Indians of California))</a:t>
            </a:r>
          </a:p>
          <a:p>
            <a:r>
              <a:rPr lang="en-US" sz="1700">
                <a:latin typeface="Calibri" pitchFamily="34" charset="0"/>
              </a:rPr>
              <a:t>670      Greenville Rancheria home page, March 7, 2013 $b (Greenville Rancheria; currently</a:t>
            </a:r>
          </a:p>
          <a:p>
            <a:r>
              <a:rPr lang="en-US" sz="1700">
                <a:latin typeface="Calibri" pitchFamily="34" charset="0"/>
              </a:rPr>
              <a:t>             located in the Indian Valley in the Sierra Nevada Mountains of Northern California; tribal</a:t>
            </a:r>
          </a:p>
          <a:p>
            <a:r>
              <a:rPr lang="en-US" sz="1700">
                <a:latin typeface="Calibri" pitchFamily="34" charset="0"/>
              </a:rPr>
              <a:t>             government offices have historically been located in Redding, Red Bluff and Greenville,</a:t>
            </a:r>
          </a:p>
          <a:p>
            <a:r>
              <a:rPr lang="en-US" sz="1700">
                <a:latin typeface="Calibri" pitchFamily="34" charset="0"/>
              </a:rPr>
              <a:t>             and are currently in Greenville.) $u http://www.greenvillerancheria.com/</a:t>
            </a:r>
          </a:p>
          <a:p>
            <a:r>
              <a:rPr lang="en-US" sz="1700">
                <a:latin typeface="Calibri" pitchFamily="34" charset="0"/>
              </a:rPr>
              <a:t>670      Wikipedia, March 7, 2013 $b (Greenville Rancheria of Maidu Indians; The Greenville</a:t>
            </a:r>
          </a:p>
          <a:p>
            <a:r>
              <a:rPr lang="en-US" sz="1700">
                <a:latin typeface="Calibri" pitchFamily="34" charset="0"/>
              </a:rPr>
              <a:t>             Rancheria of Maidu Indians of California is a federally recognized tribe in Plumas and</a:t>
            </a:r>
          </a:p>
          <a:p>
            <a:r>
              <a:rPr lang="en-US" sz="1700">
                <a:latin typeface="Calibri" pitchFamily="34" charset="0"/>
              </a:rPr>
              <a:t>             Tehama Counties; Greenville Rancheria is headquartered in Greenville, California)</a:t>
            </a:r>
          </a:p>
          <a:p>
            <a:r>
              <a:rPr lang="en-US" sz="1700">
                <a:latin typeface="Calibri" pitchFamily="34" charset="0"/>
              </a:rPr>
              <a:t>670      GNIS, March 7, 2013 $b (Greenville Rancheria, civil, Plumas County, California,  </a:t>
            </a:r>
          </a:p>
          <a:p>
            <a:r>
              <a:rPr lang="en-US" sz="1700">
                <a:latin typeface="Calibri" pitchFamily="34" charset="0"/>
              </a:rPr>
              <a:t>             40.1487839°  -120.8933990° 40°08’56”N 120°53’36”W; designation: Administered Tribal)</a:t>
            </a:r>
          </a:p>
          <a:p>
            <a:r>
              <a:rPr lang="en-US" sz="1700">
                <a:latin typeface="Calibri" pitchFamily="34" charset="0"/>
              </a:rPr>
              <a:t>781 _0</a:t>
            </a:r>
            <a:r>
              <a:rPr lang="en-US">
                <a:latin typeface="Calibri" pitchFamily="34" charset="0"/>
              </a:rPr>
              <a:t>	</a:t>
            </a:r>
          </a:p>
        </p:txBody>
      </p:sp>
      <p:pic>
        <p:nvPicPr>
          <p:cNvPr id="338946"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315200" y="228600"/>
            <a:ext cx="1600200" cy="830263"/>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CREATE NAR FOR THE FORMER NAME</a:t>
            </a:r>
          </a:p>
        </p:txBody>
      </p:sp>
      <p:sp>
        <p:nvSpPr>
          <p:cNvPr id="7" name="Slide Number Placeholder 6"/>
          <p:cNvSpPr>
            <a:spLocks noGrp="1"/>
          </p:cNvSpPr>
          <p:nvPr>
            <p:ph type="sldNum" sz="quarter" idx="12"/>
          </p:nvPr>
        </p:nvSpPr>
        <p:spPr/>
        <p:txBody>
          <a:bodyPr/>
          <a:lstStyle/>
          <a:p>
            <a:pPr>
              <a:defRPr/>
            </a:pPr>
            <a:fld id="{7985E026-BE09-451F-87F0-7500869DCA55}" type="slidenum">
              <a:rPr lang="en-US"/>
              <a:pPr>
                <a:defRPr/>
              </a:pPr>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993" name="Picture 2" descr="ScreenShot596.bmp"/>
          <p:cNvPicPr>
            <a:picLocks noChangeAspect="1"/>
          </p:cNvPicPr>
          <p:nvPr/>
        </p:nvPicPr>
        <p:blipFill>
          <a:blip r:embed="rId3"/>
          <a:srcRect/>
          <a:stretch>
            <a:fillRect/>
          </a:stretch>
        </p:blipFill>
        <p:spPr bwMode="auto">
          <a:xfrm>
            <a:off x="1849438" y="0"/>
            <a:ext cx="5445125" cy="6858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62D57E68-BC5D-426E-B51C-CD660ED6D589}" type="slidenum">
              <a:rPr lang="en-US"/>
              <a:pPr>
                <a:defRPr/>
              </a:pPr>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0"/>
            <a:ext cx="8915400" cy="5208588"/>
          </a:xfrm>
          <a:prstGeom prst="rect">
            <a:avLst/>
          </a:prstGeom>
          <a:noFill/>
        </p:spPr>
        <p:txBody>
          <a:bodyPr>
            <a:spAutoFit/>
          </a:bodyPr>
          <a:lstStyle/>
          <a:p>
            <a:pPr fontAlgn="auto">
              <a:spcBef>
                <a:spcPts val="0"/>
              </a:spcBef>
              <a:spcAft>
                <a:spcPts val="0"/>
              </a:spcAft>
              <a:defRPr/>
            </a:pPr>
            <a:r>
              <a:rPr lang="en-US" sz="1750" dirty="0">
                <a:latin typeface="+mn-lt"/>
                <a:cs typeface="+mn-cs"/>
              </a:rPr>
              <a:t>043</a:t>
            </a:r>
          </a:p>
          <a:p>
            <a:pPr fontAlgn="auto">
              <a:spcBef>
                <a:spcPts val="0"/>
              </a:spcBef>
              <a:spcAft>
                <a:spcPts val="0"/>
              </a:spcAft>
              <a:defRPr/>
            </a:pPr>
            <a:r>
              <a:rPr lang="en-US" sz="1750" dirty="0">
                <a:latin typeface="+mn-lt"/>
                <a:cs typeface="+mn-cs"/>
              </a:rPr>
              <a:t>046</a:t>
            </a:r>
          </a:p>
          <a:p>
            <a:pPr fontAlgn="auto">
              <a:spcBef>
                <a:spcPts val="0"/>
              </a:spcBef>
              <a:spcAft>
                <a:spcPts val="0"/>
              </a:spcAft>
              <a:defRPr/>
            </a:pPr>
            <a:r>
              <a:rPr lang="en-US" sz="1750" dirty="0">
                <a:latin typeface="+mn-lt"/>
                <a:cs typeface="+mn-cs"/>
              </a:rPr>
              <a:t>151	</a:t>
            </a:r>
          </a:p>
          <a:p>
            <a:pPr fontAlgn="auto">
              <a:spcBef>
                <a:spcPts val="0"/>
              </a:spcBef>
              <a:spcAft>
                <a:spcPts val="0"/>
              </a:spcAft>
              <a:defRPr/>
            </a:pPr>
            <a:r>
              <a:rPr lang="en-US" sz="1750" dirty="0">
                <a:latin typeface="+mn-lt"/>
                <a:cs typeface="+mn-cs"/>
              </a:rPr>
              <a:t>368</a:t>
            </a:r>
          </a:p>
          <a:p>
            <a:pPr fontAlgn="auto">
              <a:spcBef>
                <a:spcPts val="0"/>
              </a:spcBef>
              <a:spcAft>
                <a:spcPts val="0"/>
              </a:spcAft>
              <a:defRPr/>
            </a:pPr>
            <a:r>
              <a:rPr lang="en-US" sz="1750" dirty="0">
                <a:latin typeface="+mn-lt"/>
                <a:cs typeface="+mn-cs"/>
              </a:rPr>
              <a:t>370</a:t>
            </a:r>
          </a:p>
          <a:p>
            <a:pPr fontAlgn="auto">
              <a:spcBef>
                <a:spcPts val="0"/>
              </a:spcBef>
              <a:spcAft>
                <a:spcPts val="0"/>
              </a:spcAft>
              <a:defRPr/>
            </a:pPr>
            <a:r>
              <a:rPr lang="en-US" sz="1750" dirty="0">
                <a:latin typeface="+mn-lt"/>
                <a:cs typeface="+mn-cs"/>
              </a:rPr>
              <a:t>371</a:t>
            </a:r>
          </a:p>
          <a:p>
            <a:pPr fontAlgn="auto">
              <a:spcBef>
                <a:spcPts val="0"/>
              </a:spcBef>
              <a:spcAft>
                <a:spcPts val="0"/>
              </a:spcAft>
              <a:defRPr/>
            </a:pPr>
            <a:r>
              <a:rPr lang="en-US" sz="1750" dirty="0">
                <a:latin typeface="+mn-lt"/>
                <a:cs typeface="+mn-cs"/>
              </a:rPr>
              <a:t>372</a:t>
            </a:r>
          </a:p>
          <a:p>
            <a:pPr fontAlgn="auto">
              <a:spcBef>
                <a:spcPts val="0"/>
              </a:spcBef>
              <a:spcAft>
                <a:spcPts val="0"/>
              </a:spcAft>
              <a:defRPr/>
            </a:pPr>
            <a:r>
              <a:rPr lang="en-US" sz="1750" dirty="0">
                <a:latin typeface="+mn-lt"/>
                <a:cs typeface="+mn-cs"/>
              </a:rPr>
              <a:t>451</a:t>
            </a:r>
          </a:p>
          <a:p>
            <a:pPr fontAlgn="auto">
              <a:spcBef>
                <a:spcPts val="0"/>
              </a:spcBef>
              <a:spcAft>
                <a:spcPts val="0"/>
              </a:spcAft>
              <a:defRPr/>
            </a:pPr>
            <a:r>
              <a:rPr lang="en-US" sz="1750" dirty="0">
                <a:latin typeface="+mn-lt"/>
                <a:cs typeface="+mn-cs"/>
              </a:rPr>
              <a:t>551</a:t>
            </a:r>
          </a:p>
          <a:p>
            <a:pPr fontAlgn="auto">
              <a:spcBef>
                <a:spcPts val="0"/>
              </a:spcBef>
              <a:spcAft>
                <a:spcPts val="0"/>
              </a:spcAft>
              <a:defRPr/>
            </a:pPr>
            <a:r>
              <a:rPr lang="en-US" sz="1750" dirty="0">
                <a:latin typeface="+mn-lt"/>
                <a:cs typeface="+mn-cs"/>
              </a:rPr>
              <a:t>667</a:t>
            </a:r>
          </a:p>
          <a:p>
            <a:pPr fontAlgn="auto">
              <a:spcBef>
                <a:spcPts val="0"/>
              </a:spcBef>
              <a:spcAft>
                <a:spcPts val="0"/>
              </a:spcAft>
              <a:defRPr/>
            </a:pPr>
            <a:r>
              <a:rPr lang="en-US" sz="1750" dirty="0">
                <a:latin typeface="+mn-lt"/>
                <a:cs typeface="+mn-cs"/>
              </a:rPr>
              <a:t>670     The Brazos Valley Groundwater Conservation District, 2011: $b p. 10 (in Eastern Central  </a:t>
            </a:r>
          </a:p>
          <a:p>
            <a:pPr fontAlgn="auto">
              <a:spcBef>
                <a:spcPts val="0"/>
              </a:spcBef>
              <a:spcAft>
                <a:spcPts val="0"/>
              </a:spcAft>
              <a:defRPr/>
            </a:pPr>
            <a:r>
              <a:rPr lang="en-US" sz="1750" dirty="0">
                <a:latin typeface="+mn-lt"/>
                <a:cs typeface="+mn-cs"/>
              </a:rPr>
              <a:t>            Texas; BVGCD) p. 45 (created by the state legislature as a temporary district in 2001, </a:t>
            </a:r>
          </a:p>
          <a:p>
            <a:pPr fontAlgn="auto">
              <a:spcBef>
                <a:spcPts val="0"/>
              </a:spcBef>
              <a:spcAft>
                <a:spcPts val="0"/>
              </a:spcAft>
              <a:defRPr/>
            </a:pPr>
            <a:r>
              <a:rPr lang="en-US" sz="1750" dirty="0">
                <a:latin typeface="+mn-lt"/>
                <a:cs typeface="+mn-cs"/>
              </a:rPr>
              <a:t>            effective September 1, 2001; made permanent in 2002)</a:t>
            </a:r>
          </a:p>
          <a:p>
            <a:pPr fontAlgn="auto">
              <a:spcBef>
                <a:spcPts val="0"/>
              </a:spcBef>
              <a:spcAft>
                <a:spcPts val="0"/>
              </a:spcAft>
              <a:defRPr/>
            </a:pPr>
            <a:r>
              <a:rPr lang="en-US" sz="1750" dirty="0">
                <a:latin typeface="+mn-lt"/>
                <a:cs typeface="+mn-cs"/>
              </a:rPr>
              <a:t>670      Its website, March 7, 2013 $b (Brazos Valley Groundwater Conservation District; a not-</a:t>
            </a:r>
          </a:p>
          <a:p>
            <a:pPr fontAlgn="auto">
              <a:spcBef>
                <a:spcPts val="0"/>
              </a:spcBef>
              <a:spcAft>
                <a:spcPts val="0"/>
              </a:spcAft>
              <a:defRPr/>
            </a:pPr>
            <a:r>
              <a:rPr lang="en-US" sz="1750" dirty="0">
                <a:latin typeface="+mn-lt"/>
                <a:cs typeface="+mn-cs"/>
              </a:rPr>
              <a:t>            for-profit local government that was created with a directive to protect and conserve the </a:t>
            </a:r>
          </a:p>
          <a:p>
            <a:pPr fontAlgn="auto">
              <a:spcBef>
                <a:spcPts val="0"/>
              </a:spcBef>
              <a:spcAft>
                <a:spcPts val="0"/>
              </a:spcAft>
              <a:defRPr/>
            </a:pPr>
            <a:r>
              <a:rPr lang="en-US" sz="1750" dirty="0">
                <a:latin typeface="+mn-lt"/>
                <a:cs typeface="+mn-cs"/>
              </a:rPr>
              <a:t>            groundwater resources of Brazos and Robertson counties; 112 West 3rd Street, Hearne, </a:t>
            </a:r>
          </a:p>
          <a:p>
            <a:pPr fontAlgn="auto">
              <a:spcBef>
                <a:spcPts val="0"/>
              </a:spcBef>
              <a:spcAft>
                <a:spcPts val="0"/>
              </a:spcAft>
              <a:defRPr/>
            </a:pPr>
            <a:r>
              <a:rPr lang="en-US" sz="1750" dirty="0">
                <a:latin typeface="+mn-lt"/>
                <a:cs typeface="+mn-cs"/>
              </a:rPr>
              <a:t>            TX 77859) $u http://brazosvalleygcd.org/</a:t>
            </a:r>
          </a:p>
          <a:p>
            <a:pPr fontAlgn="auto">
              <a:spcBef>
                <a:spcPts val="0"/>
              </a:spcBef>
              <a:spcAft>
                <a:spcPts val="0"/>
              </a:spcAft>
              <a:defRPr/>
            </a:pPr>
            <a:r>
              <a:rPr lang="en-US" sz="1750" dirty="0">
                <a:latin typeface="+mn-lt"/>
                <a:cs typeface="+mn-cs"/>
              </a:rPr>
              <a:t>675     GNIS, March 7, 2013</a:t>
            </a:r>
          </a:p>
          <a:p>
            <a:pPr fontAlgn="auto">
              <a:spcBef>
                <a:spcPts val="0"/>
              </a:spcBef>
              <a:spcAft>
                <a:spcPts val="0"/>
              </a:spcAft>
              <a:defRPr/>
            </a:pPr>
            <a:r>
              <a:rPr lang="en-US" sz="1750" dirty="0">
                <a:latin typeface="+mn-lt"/>
                <a:cs typeface="+mn-cs"/>
              </a:rPr>
              <a:t>781 _0	</a:t>
            </a:r>
          </a:p>
        </p:txBody>
      </p:sp>
      <p:pic>
        <p:nvPicPr>
          <p:cNvPr id="343042"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6C78CBA1-3282-4E58-9683-D9ECCEE9A6AA}" type="slidenum">
              <a:rPr lang="en-US"/>
              <a:pPr>
                <a:defRPr/>
              </a:pPr>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extBox 1"/>
          <p:cNvSpPr txBox="1">
            <a:spLocks noChangeArrowheads="1"/>
          </p:cNvSpPr>
          <p:nvPr/>
        </p:nvSpPr>
        <p:spPr bwMode="auto">
          <a:xfrm>
            <a:off x="152400" y="1371600"/>
            <a:ext cx="8991600" cy="5470525"/>
          </a:xfrm>
          <a:prstGeom prst="rect">
            <a:avLst/>
          </a:prstGeom>
          <a:noFill/>
          <a:ln w="9525">
            <a:noFill/>
            <a:miter lim="800000"/>
            <a:headEnd/>
            <a:tailEnd/>
          </a:ln>
        </p:spPr>
        <p:txBody>
          <a:bodyPr>
            <a:spAutoFit/>
          </a:bodyPr>
          <a:lstStyle/>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043</a:t>
            </a:r>
          </a:p>
          <a:p>
            <a:r>
              <a:rPr lang="en-US" sz="1600" dirty="0">
                <a:latin typeface="Calibri" pitchFamily="34" charset="0"/>
              </a:rPr>
              <a:t>046</a:t>
            </a:r>
          </a:p>
          <a:p>
            <a:r>
              <a:rPr lang="en-US" sz="1600" dirty="0">
                <a:latin typeface="Calibri" pitchFamily="34" charset="0"/>
              </a:rPr>
              <a:t>046</a:t>
            </a:r>
          </a:p>
          <a:p>
            <a:r>
              <a:rPr lang="en-US" sz="1600" dirty="0">
                <a:latin typeface="Calibri" pitchFamily="34" charset="0"/>
              </a:rPr>
              <a:t>151	</a:t>
            </a:r>
          </a:p>
          <a:p>
            <a:r>
              <a:rPr lang="en-US" sz="1600" dirty="0">
                <a:latin typeface="Calibri" pitchFamily="34" charset="0"/>
              </a:rPr>
              <a:t>368</a:t>
            </a:r>
          </a:p>
          <a:p>
            <a:r>
              <a:rPr lang="en-US" sz="1600" dirty="0">
                <a:latin typeface="Calibri" pitchFamily="34" charset="0"/>
              </a:rPr>
              <a:t>370</a:t>
            </a:r>
          </a:p>
          <a:p>
            <a:r>
              <a:rPr lang="en-US" sz="1600" dirty="0">
                <a:latin typeface="Calibri" pitchFamily="34" charset="0"/>
              </a:rPr>
              <a:t>451</a:t>
            </a:r>
          </a:p>
          <a:p>
            <a:r>
              <a:rPr lang="en-US" sz="1600" dirty="0">
                <a:latin typeface="Calibri" pitchFamily="34" charset="0"/>
              </a:rPr>
              <a:t>667</a:t>
            </a:r>
          </a:p>
          <a:p>
            <a:r>
              <a:rPr lang="en-US" sz="1600" dirty="0">
                <a:latin typeface="Calibri" pitchFamily="34" charset="0"/>
              </a:rPr>
              <a:t>670      A brief history of </a:t>
            </a:r>
            <a:r>
              <a:rPr lang="en-US" sz="1600" dirty="0" err="1">
                <a:latin typeface="Calibri" pitchFamily="34" charset="0"/>
              </a:rPr>
              <a:t>Rantem</a:t>
            </a:r>
            <a:r>
              <a:rPr lang="en-US" sz="1600" dirty="0">
                <a:latin typeface="Calibri" pitchFamily="34" charset="0"/>
              </a:rPr>
              <a:t>, Newfoundland, 1945.</a:t>
            </a:r>
          </a:p>
          <a:p>
            <a:r>
              <a:rPr lang="en-US" sz="1600" dirty="0">
                <a:latin typeface="Calibri" pitchFamily="34" charset="0"/>
              </a:rPr>
              <a:t>670      Querying Canadian geographical names website, March 20, 2013 $b (</a:t>
            </a:r>
            <a:r>
              <a:rPr lang="en-US" sz="1600" dirty="0" err="1">
                <a:latin typeface="Calibri" pitchFamily="34" charset="0"/>
              </a:rPr>
              <a:t>Rantem</a:t>
            </a:r>
            <a:r>
              <a:rPr lang="en-US" sz="1600" dirty="0">
                <a:latin typeface="Calibri" pitchFamily="34" charset="0"/>
              </a:rPr>
              <a:t>; Newfoundland and </a:t>
            </a:r>
          </a:p>
          <a:p>
            <a:r>
              <a:rPr lang="en-US" sz="1600" dirty="0">
                <a:latin typeface="Calibri" pitchFamily="34" charset="0"/>
              </a:rPr>
              <a:t>             Labrador; Feature type: Unincorporated area; Generic: Vacated or Seasonal Settlement; Location: </a:t>
            </a:r>
          </a:p>
          <a:p>
            <a:r>
              <a:rPr lang="en-US" sz="1600" dirty="0">
                <a:latin typeface="Calibri" pitchFamily="34" charset="0"/>
              </a:rPr>
              <a:t>             Bellevue; Placentia; 47°41’40”N, 53°51’30”W; 47.6943999°, -53.8582999°)</a:t>
            </a:r>
          </a:p>
          <a:p>
            <a:r>
              <a:rPr lang="en-US" sz="1600" dirty="0">
                <a:latin typeface="Calibri" pitchFamily="34" charset="0"/>
              </a:rPr>
              <a:t>670      Wikipedia, March 20, 2013 $b (</a:t>
            </a:r>
            <a:r>
              <a:rPr lang="en-US" sz="1600" dirty="0" err="1">
                <a:latin typeface="Calibri" pitchFamily="34" charset="0"/>
              </a:rPr>
              <a:t>Rantem</a:t>
            </a:r>
            <a:r>
              <a:rPr lang="en-US" sz="1600" dirty="0">
                <a:latin typeface="Calibri" pitchFamily="34" charset="0"/>
              </a:rPr>
              <a:t>, Newfoundland and Labrador; </a:t>
            </a:r>
            <a:r>
              <a:rPr lang="en-US" sz="1600" dirty="0" err="1">
                <a:latin typeface="Calibri" pitchFamily="34" charset="0"/>
              </a:rPr>
              <a:t>Rantem</a:t>
            </a:r>
            <a:r>
              <a:rPr lang="en-US" sz="1600" dirty="0">
                <a:latin typeface="Calibri" pitchFamily="34" charset="0"/>
              </a:rPr>
              <a:t> was a small</a:t>
            </a:r>
          </a:p>
          <a:p>
            <a:r>
              <a:rPr lang="en-US" sz="1600" dirty="0">
                <a:latin typeface="Calibri" pitchFamily="34" charset="0"/>
              </a:rPr>
              <a:t>             settlement located south east of Swift Current, Newfoundland and Labrador; 47°41’N 53°53’W)</a:t>
            </a:r>
          </a:p>
          <a:p>
            <a:r>
              <a:rPr lang="en-US" sz="1600" dirty="0">
                <a:latin typeface="Calibri" pitchFamily="34" charset="0"/>
              </a:rPr>
              <a:t>670      Newfoundland and Labrador abandoned communities index, via WWW, March 20, 2013 $b </a:t>
            </a:r>
          </a:p>
          <a:p>
            <a:r>
              <a:rPr lang="en-US" sz="1600" dirty="0">
                <a:latin typeface="Calibri" pitchFamily="34" charset="0"/>
              </a:rPr>
              <a:t>             (</a:t>
            </a:r>
            <a:r>
              <a:rPr lang="en-US" sz="1600" dirty="0" err="1">
                <a:latin typeface="Calibri" pitchFamily="34" charset="0"/>
              </a:rPr>
              <a:t>Rantem</a:t>
            </a:r>
            <a:r>
              <a:rPr lang="en-US" sz="1600" dirty="0">
                <a:latin typeface="Calibri" pitchFamily="34" charset="0"/>
              </a:rPr>
              <a:t>; 47°42’ 53°57’; settled 1869, abandoned by 1960)</a:t>
            </a:r>
          </a:p>
          <a:p>
            <a:r>
              <a:rPr lang="en-US" sz="1600" dirty="0">
                <a:latin typeface="Calibri" pitchFamily="34" charset="0"/>
              </a:rPr>
              <a:t>675      GNS, March 20, 2013</a:t>
            </a:r>
          </a:p>
          <a:p>
            <a:r>
              <a:rPr lang="en-US" sz="1600" dirty="0">
                <a:latin typeface="Calibri" pitchFamily="34" charset="0"/>
              </a:rPr>
              <a:t>781 _0	</a:t>
            </a:r>
          </a:p>
        </p:txBody>
      </p:sp>
      <p:pic>
        <p:nvPicPr>
          <p:cNvPr id="345090" name="Picture 2" descr="ScreenShot590.bmp"/>
          <p:cNvPicPr>
            <a:picLocks noChangeAspect="1"/>
          </p:cNvPicPr>
          <p:nvPr/>
        </p:nvPicPr>
        <p:blipFill>
          <a:blip r:embed="rId3"/>
          <a:srcRect/>
          <a:stretch>
            <a:fillRect/>
          </a:stretch>
        </p:blipFill>
        <p:spPr bwMode="auto">
          <a:xfrm>
            <a:off x="1524000" y="0"/>
            <a:ext cx="5530850" cy="1447800"/>
          </a:xfrm>
          <a:prstGeom prst="rect">
            <a:avLst/>
          </a:prstGeom>
          <a:noFill/>
          <a:ln w="9525">
            <a:noFill/>
            <a:miter lim="800000"/>
            <a:headEnd/>
            <a:tailEnd/>
          </a:ln>
        </p:spPr>
      </p:pic>
      <p:sp>
        <p:nvSpPr>
          <p:cNvPr id="345091" name="TextBox 3"/>
          <p:cNvSpPr txBox="1">
            <a:spLocks noChangeArrowheads="1"/>
          </p:cNvSpPr>
          <p:nvPr/>
        </p:nvSpPr>
        <p:spPr bwMode="auto">
          <a:xfrm>
            <a:off x="5334000" y="1905000"/>
            <a:ext cx="3276600" cy="1200150"/>
          </a:xfrm>
          <a:prstGeom prst="rect">
            <a:avLst/>
          </a:prstGeom>
          <a:noFill/>
          <a:ln w="25400">
            <a:solidFill>
              <a:srgbClr val="FF0000"/>
            </a:solidFill>
            <a:miter lim="800000"/>
            <a:headEnd/>
            <a:tailEnd/>
          </a:ln>
        </p:spPr>
        <p:txBody>
          <a:bodyPr>
            <a:spAutoFit/>
          </a:bodyPr>
          <a:lstStyle/>
          <a:p>
            <a:r>
              <a:rPr lang="en-US" i="1">
                <a:solidFill>
                  <a:srgbClr val="FF0000"/>
                </a:solidFill>
                <a:latin typeface="Calibri" pitchFamily="34" charset="0"/>
              </a:rPr>
              <a:t>Note:</a:t>
            </a:r>
            <a:r>
              <a:rPr lang="en-US">
                <a:solidFill>
                  <a:srgbClr val="FF0000"/>
                </a:solidFill>
                <a:latin typeface="Calibri" pitchFamily="34" charset="0"/>
              </a:rPr>
              <a:t>  The province of Newfoundland changed its name to Newfoundland and Labrador in December 2001.</a:t>
            </a:r>
          </a:p>
        </p:txBody>
      </p:sp>
      <p:sp>
        <p:nvSpPr>
          <p:cNvPr id="7" name="Slide Number Placeholder 6"/>
          <p:cNvSpPr>
            <a:spLocks noGrp="1"/>
          </p:cNvSpPr>
          <p:nvPr>
            <p:ph type="sldNum" sz="quarter" idx="12"/>
          </p:nvPr>
        </p:nvSpPr>
        <p:spPr/>
        <p:txBody>
          <a:bodyPr/>
          <a:lstStyle/>
          <a:p>
            <a:pPr>
              <a:defRPr/>
            </a:pPr>
            <a:fld id="{6C97BB0D-6031-4151-8D00-431CD83A3678}" type="slidenum">
              <a:rPr lang="en-US"/>
              <a:pPr>
                <a:defRPr/>
              </a:pPr>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rtlCol="0">
            <a:normAutofit fontScale="90000"/>
          </a:bodyPr>
          <a:lstStyle/>
          <a:p>
            <a:pPr eaLnBrk="1" fontAlgn="auto" hangingPunct="1">
              <a:spcAft>
                <a:spcPts val="0"/>
              </a:spcAft>
              <a:defRPr/>
            </a:pPr>
            <a:r>
              <a:rPr lang="en-US" dirty="0"/>
              <a:t>ANSWERS</a:t>
            </a:r>
            <a:br>
              <a:rPr lang="en-US" dirty="0"/>
            </a:br>
            <a:r>
              <a:rPr lang="en-US" dirty="0"/>
              <a:t>Full NARs for Places</a:t>
            </a:r>
          </a:p>
        </p:txBody>
      </p:sp>
      <p:sp>
        <p:nvSpPr>
          <p:cNvPr id="4" name="Footer Placeholder 3"/>
          <p:cNvSpPr>
            <a:spLocks noGrp="1"/>
          </p:cNvSpPr>
          <p:nvPr>
            <p:ph type="ftr" sz="quarter" idx="11"/>
          </p:nvPr>
        </p:nvSpPr>
        <p:spPr/>
        <p:txBody>
          <a:bodyPr/>
          <a:lstStyle/>
          <a:p>
            <a:pPr>
              <a:defRPr/>
            </a:pPr>
            <a:r>
              <a:rPr lang="en-US"/>
              <a:t>Module 5. Describing Places</a:t>
            </a:r>
          </a:p>
        </p:txBody>
      </p:sp>
      <p:sp>
        <p:nvSpPr>
          <p:cNvPr id="5" name="Slide Number Placeholder 4"/>
          <p:cNvSpPr>
            <a:spLocks noGrp="1"/>
          </p:cNvSpPr>
          <p:nvPr>
            <p:ph type="sldNum" sz="quarter" idx="12"/>
          </p:nvPr>
        </p:nvSpPr>
        <p:spPr/>
        <p:txBody>
          <a:bodyPr/>
          <a:lstStyle/>
          <a:p>
            <a:pPr>
              <a:defRPr/>
            </a:pPr>
            <a:fld id="{E5D1B0B0-94B5-4082-9EA9-612A90067D8B}" type="slidenum">
              <a:rPr lang="en-US"/>
              <a:pPr>
                <a:defRPr/>
              </a:pPr>
              <a:t>173</a:t>
            </a:fld>
            <a:endParaRPr lang="en-US"/>
          </a:p>
        </p:txBody>
      </p:sp>
      <p:pic>
        <p:nvPicPr>
          <p:cNvPr id="347140" name="Picture 2" descr="C:\Download\ID-100158795.jpg"/>
          <p:cNvPicPr>
            <a:picLocks noGrp="1" noChangeAspect="1" noChangeArrowheads="1"/>
          </p:cNvPicPr>
          <p:nvPr>
            <p:ph idx="1"/>
          </p:nvPr>
        </p:nvPicPr>
        <p:blipFill>
          <a:blip r:embed="rId3"/>
          <a:srcRect/>
          <a:stretch>
            <a:fillRect/>
          </a:stretch>
        </p:blipFill>
        <p:spPr>
          <a:xfrm>
            <a:off x="3048000" y="2514600"/>
            <a:ext cx="3048000" cy="3048000"/>
          </a:xfrm>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extBox 1"/>
          <p:cNvSpPr txBox="1">
            <a:spLocks noChangeArrowheads="1"/>
          </p:cNvSpPr>
          <p:nvPr/>
        </p:nvSpPr>
        <p:spPr bwMode="auto">
          <a:xfrm>
            <a:off x="381000" y="0"/>
            <a:ext cx="8382000" cy="5632311"/>
          </a:xfrm>
          <a:prstGeom prst="rect">
            <a:avLst/>
          </a:prstGeom>
          <a:noFill/>
          <a:ln w="9525">
            <a:noFill/>
            <a:miter lim="800000"/>
            <a:headEnd/>
            <a:tailEnd/>
          </a:ln>
        </p:spPr>
        <p:txBody>
          <a:bodyPr>
            <a:spAutoFit/>
          </a:bodyPr>
          <a:lstStyle/>
          <a:p>
            <a:r>
              <a:rPr lang="en-US" sz="2400" dirty="0">
                <a:latin typeface="Calibri" pitchFamily="34" charset="0"/>
              </a:rPr>
              <a:t>034</a:t>
            </a:r>
          </a:p>
          <a:p>
            <a:r>
              <a:rPr lang="en-US" sz="2400" dirty="0">
                <a:latin typeface="Calibri" pitchFamily="34" charset="0"/>
              </a:rPr>
              <a:t>034</a:t>
            </a:r>
          </a:p>
          <a:p>
            <a:r>
              <a:rPr lang="en-US" sz="2400" dirty="0">
                <a:latin typeface="Calibri" pitchFamily="34" charset="0"/>
              </a:rPr>
              <a:t>043</a:t>
            </a:r>
          </a:p>
          <a:p>
            <a:r>
              <a:rPr lang="en-US" sz="2400" dirty="0">
                <a:latin typeface="Calibri" pitchFamily="34" charset="0"/>
              </a:rPr>
              <a:t>151	</a:t>
            </a:r>
          </a:p>
          <a:p>
            <a:r>
              <a:rPr lang="en-US" sz="2400" dirty="0">
                <a:latin typeface="Calibri" pitchFamily="34" charset="0"/>
              </a:rPr>
              <a:t>368</a:t>
            </a:r>
          </a:p>
          <a:p>
            <a:r>
              <a:rPr lang="en-US" sz="2400" dirty="0">
                <a:latin typeface="Calibri" pitchFamily="34" charset="0"/>
              </a:rPr>
              <a:t>370</a:t>
            </a:r>
          </a:p>
          <a:p>
            <a:endParaRPr lang="en-US" sz="2400" dirty="0">
              <a:latin typeface="Calibri" pitchFamily="34" charset="0"/>
            </a:endParaRPr>
          </a:p>
          <a:p>
            <a:r>
              <a:rPr lang="en-US" sz="2400" dirty="0">
                <a:latin typeface="Calibri" pitchFamily="34" charset="0"/>
              </a:rPr>
              <a:t>451</a:t>
            </a:r>
          </a:p>
          <a:p>
            <a:r>
              <a:rPr lang="en-US" sz="2400" dirty="0">
                <a:latin typeface="Calibri" pitchFamily="34" charset="0"/>
              </a:rPr>
              <a:t>451	</a:t>
            </a:r>
          </a:p>
          <a:p>
            <a:endParaRPr lang="en-US" sz="2400" dirty="0">
              <a:latin typeface="Calibri" pitchFamily="34" charset="0"/>
            </a:endParaRPr>
          </a:p>
          <a:p>
            <a:r>
              <a:rPr lang="en-US" sz="2400" dirty="0">
                <a:latin typeface="Calibri" pitchFamily="34" charset="0"/>
              </a:rPr>
              <a:t>670      Mt. Nebo phone directory, 1979.</a:t>
            </a:r>
          </a:p>
          <a:p>
            <a:r>
              <a:rPr lang="en-US" sz="2400" dirty="0">
                <a:latin typeface="Calibri" pitchFamily="34" charset="0"/>
              </a:rPr>
              <a:t>670      GNIS, March 6, 2013 $b (Mount Nebo; populated place;</a:t>
            </a:r>
          </a:p>
          <a:p>
            <a:r>
              <a:rPr lang="en-US" sz="2400" dirty="0">
                <a:latin typeface="Calibri" pitchFamily="34" charset="0"/>
              </a:rPr>
              <a:t>             variant name: </a:t>
            </a:r>
            <a:r>
              <a:rPr lang="en-US" sz="2400" dirty="0" err="1">
                <a:latin typeface="Calibri" pitchFamily="34" charset="0"/>
              </a:rPr>
              <a:t>Elberta</a:t>
            </a:r>
            <a:r>
              <a:rPr lang="en-US" sz="2400" dirty="0">
                <a:latin typeface="Calibri" pitchFamily="34" charset="0"/>
              </a:rPr>
              <a:t>; Utah County, Utah; 39.9527303° </a:t>
            </a:r>
          </a:p>
          <a:p>
            <a:r>
              <a:rPr lang="en-US" sz="2400" dirty="0">
                <a:latin typeface="Calibri" pitchFamily="34" charset="0"/>
              </a:rPr>
              <a:t>            -111.9563298°; 39°57’10”N 111°57’23”W)</a:t>
            </a:r>
          </a:p>
          <a:p>
            <a:r>
              <a:rPr lang="en-US" sz="2400" dirty="0">
                <a:latin typeface="Calibri" pitchFamily="34" charset="0"/>
              </a:rPr>
              <a:t>781 _0	</a:t>
            </a:r>
          </a:p>
        </p:txBody>
      </p:sp>
      <p:sp>
        <p:nvSpPr>
          <p:cNvPr id="4" name="TextBox 3"/>
          <p:cNvSpPr txBox="1">
            <a:spLocks noChangeArrowheads="1"/>
          </p:cNvSpPr>
          <p:nvPr/>
        </p:nvSpPr>
        <p:spPr bwMode="auto">
          <a:xfrm>
            <a:off x="1066800" y="55563"/>
            <a:ext cx="8077200" cy="738187"/>
          </a:xfrm>
          <a:prstGeom prst="rect">
            <a:avLst/>
          </a:prstGeom>
          <a:noFill/>
          <a:ln w="9525">
            <a:noFill/>
            <a:miter lim="800000"/>
            <a:headEnd/>
            <a:tailEnd/>
          </a:ln>
        </p:spPr>
        <p:txBody>
          <a:bodyPr>
            <a:spAutoFit/>
          </a:bodyPr>
          <a:lstStyle/>
          <a:p>
            <a:r>
              <a:rPr lang="en-US" sz="2100" dirty="0">
                <a:latin typeface="Calibri" pitchFamily="34" charset="0"/>
              </a:rPr>
              <a:t>$d -111.9563298 $e -111.9563298 $f 39.9527303 $g 39.9527303 $2 </a:t>
            </a:r>
            <a:r>
              <a:rPr lang="en-US" sz="2100" dirty="0" err="1">
                <a:latin typeface="Calibri" pitchFamily="34" charset="0"/>
              </a:rPr>
              <a:t>gnis</a:t>
            </a:r>
            <a:endParaRPr lang="en-US" sz="2100" dirty="0">
              <a:latin typeface="Calibri" pitchFamily="34" charset="0"/>
            </a:endParaRPr>
          </a:p>
          <a:p>
            <a:r>
              <a:rPr lang="en-US" sz="2100" dirty="0">
                <a:latin typeface="Calibri" pitchFamily="34" charset="0"/>
              </a:rPr>
              <a:t>$d W1115723 $e W1115723 $f N0395710 $g N0395710 $2 </a:t>
            </a:r>
            <a:r>
              <a:rPr lang="en-US" sz="2100" dirty="0" err="1">
                <a:latin typeface="Calibri" pitchFamily="34" charset="0"/>
              </a:rPr>
              <a:t>gnis</a:t>
            </a:r>
            <a:endParaRPr lang="en-US" sz="2100" dirty="0">
              <a:latin typeface="Calibri" pitchFamily="34" charset="0"/>
            </a:endParaRPr>
          </a:p>
        </p:txBody>
      </p:sp>
      <p:sp>
        <p:nvSpPr>
          <p:cNvPr id="6" name="TextBox 5"/>
          <p:cNvSpPr txBox="1"/>
          <p:nvPr/>
        </p:nvSpPr>
        <p:spPr>
          <a:xfrm>
            <a:off x="1143000" y="741363"/>
            <a:ext cx="1524000" cy="468312"/>
          </a:xfrm>
          <a:prstGeom prst="rect">
            <a:avLst/>
          </a:prstGeom>
          <a:noFill/>
        </p:spPr>
        <p:txBody>
          <a:bodyPr>
            <a:spAutoFit/>
          </a:bodyPr>
          <a:lstStyle/>
          <a:p>
            <a:pPr fontAlgn="auto">
              <a:spcBef>
                <a:spcPts val="0"/>
              </a:spcBef>
              <a:spcAft>
                <a:spcPts val="0"/>
              </a:spcAft>
              <a:defRPr/>
            </a:pPr>
            <a:r>
              <a:rPr lang="en-US" sz="2450" dirty="0">
                <a:latin typeface="+mn-lt"/>
                <a:cs typeface="+mn-cs"/>
              </a:rPr>
              <a:t>n-us-</a:t>
            </a:r>
            <a:r>
              <a:rPr lang="en-US" sz="2450" dirty="0" err="1">
                <a:latin typeface="+mn-lt"/>
                <a:cs typeface="+mn-cs"/>
              </a:rPr>
              <a:t>ut</a:t>
            </a:r>
            <a:endParaRPr lang="en-US" sz="2450" dirty="0">
              <a:latin typeface="+mn-lt"/>
              <a:cs typeface="+mn-cs"/>
            </a:endParaRPr>
          </a:p>
        </p:txBody>
      </p:sp>
      <p:sp>
        <p:nvSpPr>
          <p:cNvPr id="7" name="TextBox 6"/>
          <p:cNvSpPr txBox="1"/>
          <p:nvPr/>
        </p:nvSpPr>
        <p:spPr>
          <a:xfrm>
            <a:off x="1136650" y="1077913"/>
            <a:ext cx="2962275" cy="457200"/>
          </a:xfrm>
          <a:prstGeom prst="rect">
            <a:avLst/>
          </a:prstGeom>
          <a:noFill/>
        </p:spPr>
        <p:txBody>
          <a:bodyPr>
            <a:spAutoFit/>
          </a:bodyPr>
          <a:lstStyle/>
          <a:p>
            <a:pPr fontAlgn="auto">
              <a:spcBef>
                <a:spcPts val="0"/>
              </a:spcBef>
              <a:spcAft>
                <a:spcPts val="0"/>
              </a:spcAft>
              <a:defRPr/>
            </a:pPr>
            <a:r>
              <a:rPr lang="en-US" sz="2450" dirty="0">
                <a:latin typeface="+mn-lt"/>
                <a:cs typeface="+mn-cs"/>
              </a:rPr>
              <a:t>Mount Nebo (Utah)</a:t>
            </a:r>
          </a:p>
        </p:txBody>
      </p:sp>
      <p:sp>
        <p:nvSpPr>
          <p:cNvPr id="8" name="TextBox 7"/>
          <p:cNvSpPr txBox="1"/>
          <p:nvPr/>
        </p:nvSpPr>
        <p:spPr>
          <a:xfrm>
            <a:off x="1136650" y="1452563"/>
            <a:ext cx="6254750" cy="469359"/>
          </a:xfrm>
          <a:prstGeom prst="rect">
            <a:avLst/>
          </a:prstGeom>
          <a:noFill/>
        </p:spPr>
        <p:txBody>
          <a:bodyPr wrap="square">
            <a:spAutoFit/>
          </a:bodyPr>
          <a:lstStyle/>
          <a:p>
            <a:pPr fontAlgn="auto">
              <a:spcBef>
                <a:spcPts val="0"/>
              </a:spcBef>
              <a:spcAft>
                <a:spcPts val="0"/>
              </a:spcAft>
              <a:defRPr/>
            </a:pPr>
            <a:r>
              <a:rPr lang="en-US" sz="2450" dirty="0">
                <a:latin typeface="+mn-lt"/>
                <a:cs typeface="+mn-cs"/>
              </a:rPr>
              <a:t>$b Cities and towns $2 </a:t>
            </a:r>
            <a:r>
              <a:rPr lang="en-US" sz="2450" dirty="0" err="1">
                <a:latin typeface="+mn-lt"/>
                <a:cs typeface="+mn-cs"/>
              </a:rPr>
              <a:t>lcsh</a:t>
            </a:r>
            <a:endParaRPr lang="en-US" sz="2450" dirty="0">
              <a:latin typeface="+mn-lt"/>
              <a:cs typeface="+mn-cs"/>
            </a:endParaRPr>
          </a:p>
        </p:txBody>
      </p:sp>
      <p:sp>
        <p:nvSpPr>
          <p:cNvPr id="9" name="TextBox 8"/>
          <p:cNvSpPr txBox="1"/>
          <p:nvPr/>
        </p:nvSpPr>
        <p:spPr>
          <a:xfrm>
            <a:off x="1152525" y="1846263"/>
            <a:ext cx="7686675" cy="846137"/>
          </a:xfrm>
          <a:prstGeom prst="rect">
            <a:avLst/>
          </a:prstGeom>
          <a:noFill/>
        </p:spPr>
        <p:txBody>
          <a:bodyPr>
            <a:spAutoFit/>
          </a:bodyPr>
          <a:lstStyle/>
          <a:p>
            <a:pPr fontAlgn="auto">
              <a:spcBef>
                <a:spcPts val="0"/>
              </a:spcBef>
              <a:spcAft>
                <a:spcPts val="0"/>
              </a:spcAft>
              <a:defRPr/>
            </a:pPr>
            <a:r>
              <a:rPr lang="en-US" sz="2450" dirty="0">
                <a:latin typeface="+mn-lt"/>
                <a:cs typeface="+mn-cs"/>
              </a:rPr>
              <a:t>$c United States $f Utah  </a:t>
            </a:r>
            <a:r>
              <a:rPr lang="en-US" sz="2450" i="1" dirty="0">
                <a:latin typeface="+mn-lt"/>
                <a:cs typeface="+mn-cs"/>
              </a:rPr>
              <a:t>and/or</a:t>
            </a:r>
            <a:r>
              <a:rPr lang="en-US" sz="2450" dirty="0">
                <a:latin typeface="+mn-lt"/>
                <a:cs typeface="+mn-cs"/>
              </a:rPr>
              <a:t>  $f Utah County (Utah) $2 </a:t>
            </a:r>
            <a:r>
              <a:rPr lang="en-US" sz="2450" dirty="0" err="1">
                <a:latin typeface="+mn-lt"/>
                <a:cs typeface="+mn-cs"/>
              </a:rPr>
              <a:t>naf</a:t>
            </a:r>
            <a:endParaRPr lang="en-US" sz="2450" dirty="0">
              <a:latin typeface="+mn-lt"/>
              <a:cs typeface="+mn-cs"/>
            </a:endParaRPr>
          </a:p>
        </p:txBody>
      </p:sp>
      <p:sp>
        <p:nvSpPr>
          <p:cNvPr id="10" name="TextBox 9"/>
          <p:cNvSpPr txBox="1"/>
          <p:nvPr/>
        </p:nvSpPr>
        <p:spPr>
          <a:xfrm>
            <a:off x="1143000" y="2569992"/>
            <a:ext cx="2590800" cy="457200"/>
          </a:xfrm>
          <a:prstGeom prst="rect">
            <a:avLst/>
          </a:prstGeom>
          <a:noFill/>
        </p:spPr>
        <p:txBody>
          <a:bodyPr>
            <a:spAutoFit/>
          </a:bodyPr>
          <a:lstStyle/>
          <a:p>
            <a:pPr fontAlgn="auto">
              <a:spcBef>
                <a:spcPts val="0"/>
              </a:spcBef>
              <a:spcAft>
                <a:spcPts val="0"/>
              </a:spcAft>
              <a:defRPr/>
            </a:pPr>
            <a:r>
              <a:rPr lang="en-US" sz="2450" dirty="0">
                <a:latin typeface="+mn-lt"/>
                <a:cs typeface="+mn-cs"/>
              </a:rPr>
              <a:t>Mt. Nebo (Utah)</a:t>
            </a:r>
          </a:p>
        </p:txBody>
      </p:sp>
      <p:sp>
        <p:nvSpPr>
          <p:cNvPr id="11" name="TextBox 10"/>
          <p:cNvSpPr txBox="1">
            <a:spLocks noChangeArrowheads="1"/>
          </p:cNvSpPr>
          <p:nvPr/>
        </p:nvSpPr>
        <p:spPr bwMode="auto">
          <a:xfrm>
            <a:off x="1152525" y="2916936"/>
            <a:ext cx="3657600" cy="457200"/>
          </a:xfrm>
          <a:prstGeom prst="rect">
            <a:avLst/>
          </a:prstGeom>
          <a:noFill/>
          <a:ln w="9525">
            <a:noFill/>
            <a:miter lim="800000"/>
            <a:headEnd/>
            <a:tailEnd/>
          </a:ln>
        </p:spPr>
        <p:txBody>
          <a:bodyPr>
            <a:spAutoFit/>
          </a:bodyPr>
          <a:lstStyle/>
          <a:p>
            <a:r>
              <a:rPr lang="en-US" sz="2400" dirty="0" err="1">
                <a:latin typeface="Calibri" pitchFamily="34" charset="0"/>
              </a:rPr>
              <a:t>Elberta</a:t>
            </a:r>
            <a:r>
              <a:rPr lang="en-US" sz="2400" dirty="0">
                <a:latin typeface="Calibri" pitchFamily="34" charset="0"/>
              </a:rPr>
              <a:t> (Utah)</a:t>
            </a:r>
          </a:p>
        </p:txBody>
      </p:sp>
      <p:sp>
        <p:nvSpPr>
          <p:cNvPr id="14" name="TextBox 13"/>
          <p:cNvSpPr txBox="1">
            <a:spLocks noChangeArrowheads="1"/>
          </p:cNvSpPr>
          <p:nvPr/>
        </p:nvSpPr>
        <p:spPr bwMode="auto">
          <a:xfrm>
            <a:off x="1382110" y="5143580"/>
            <a:ext cx="3657600" cy="457200"/>
          </a:xfrm>
          <a:prstGeom prst="rect">
            <a:avLst/>
          </a:prstGeom>
          <a:noFill/>
          <a:ln w="9525">
            <a:noFill/>
            <a:miter lim="800000"/>
            <a:headEnd/>
            <a:tailEnd/>
          </a:ln>
        </p:spPr>
        <p:txBody>
          <a:bodyPr>
            <a:spAutoFit/>
          </a:bodyPr>
          <a:lstStyle/>
          <a:p>
            <a:r>
              <a:rPr lang="en-US" sz="2400" dirty="0">
                <a:latin typeface="Calibri" pitchFamily="34" charset="0"/>
              </a:rPr>
              <a:t>$z Utah $z Mount Nebo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ox(i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in)">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lide(fromBottom)">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slide(fromBottom)">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4"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extBox 1"/>
          <p:cNvSpPr txBox="1">
            <a:spLocks noChangeArrowheads="1"/>
          </p:cNvSpPr>
          <p:nvPr/>
        </p:nvSpPr>
        <p:spPr bwMode="auto">
          <a:xfrm>
            <a:off x="228600" y="0"/>
            <a:ext cx="8763000" cy="6817251"/>
          </a:xfrm>
          <a:prstGeom prst="rect">
            <a:avLst/>
          </a:prstGeom>
          <a:noFill/>
          <a:ln w="9525">
            <a:noFill/>
            <a:miter lim="800000"/>
            <a:headEnd/>
            <a:tailEnd/>
          </a:ln>
        </p:spPr>
        <p:txBody>
          <a:bodyPr>
            <a:spAutoFit/>
          </a:bodyPr>
          <a:lstStyle/>
          <a:p>
            <a:r>
              <a:rPr lang="en-US" sz="1900" dirty="0">
                <a:latin typeface="Calibri" pitchFamily="34" charset="0"/>
              </a:rPr>
              <a:t>034</a:t>
            </a:r>
          </a:p>
          <a:p>
            <a:r>
              <a:rPr lang="en-US" sz="1900" dirty="0">
                <a:latin typeface="Calibri" pitchFamily="34" charset="0"/>
              </a:rPr>
              <a:t>034</a:t>
            </a:r>
          </a:p>
          <a:p>
            <a:r>
              <a:rPr lang="en-US" sz="1900" dirty="0">
                <a:latin typeface="Calibri" pitchFamily="34" charset="0"/>
              </a:rPr>
              <a:t>043</a:t>
            </a:r>
          </a:p>
          <a:p>
            <a:r>
              <a:rPr lang="en-US" sz="1900" dirty="0">
                <a:latin typeface="Calibri" pitchFamily="34" charset="0"/>
              </a:rPr>
              <a:t>046</a:t>
            </a:r>
          </a:p>
          <a:p>
            <a:r>
              <a:rPr lang="en-US" sz="1900" dirty="0">
                <a:latin typeface="Calibri" pitchFamily="34" charset="0"/>
              </a:rPr>
              <a:t>151	</a:t>
            </a:r>
          </a:p>
          <a:p>
            <a:r>
              <a:rPr lang="en-US" sz="1900" dirty="0">
                <a:latin typeface="Calibri" pitchFamily="34" charset="0"/>
              </a:rPr>
              <a:t>368</a:t>
            </a:r>
          </a:p>
          <a:p>
            <a:r>
              <a:rPr lang="en-US" sz="1900" dirty="0">
                <a:latin typeface="Calibri" pitchFamily="34" charset="0"/>
              </a:rPr>
              <a:t>370</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451</a:t>
            </a:r>
          </a:p>
          <a:p>
            <a:r>
              <a:rPr lang="en-US" sz="1900" dirty="0">
                <a:latin typeface="Calibri" pitchFamily="34" charset="0"/>
              </a:rPr>
              <a:t>551	</a:t>
            </a:r>
          </a:p>
          <a:p>
            <a:r>
              <a:rPr lang="en-US" sz="1900" dirty="0">
                <a:latin typeface="Calibri" pitchFamily="34" charset="0"/>
              </a:rPr>
              <a:t>670    Santa Elena Province, 2009?: $b map recto (</a:t>
            </a:r>
            <a:r>
              <a:rPr lang="es-ES" sz="1900" dirty="0">
                <a:latin typeface="Calibri" pitchFamily="34" charset="0"/>
              </a:rPr>
              <a:t>Gobierno Provincial de Santa Elena)</a:t>
            </a:r>
            <a:endParaRPr lang="en-US" sz="1900" dirty="0">
              <a:latin typeface="Calibri" pitchFamily="34" charset="0"/>
            </a:endParaRPr>
          </a:p>
          <a:p>
            <a:r>
              <a:rPr lang="en-US" sz="1900" dirty="0">
                <a:latin typeface="Calibri" pitchFamily="34" charset="0"/>
              </a:rPr>
              <a:t>670    Wikipedia, March 7, 2013 $b (Santa Elena Province; The Province of Santa  </a:t>
            </a:r>
          </a:p>
          <a:p>
            <a:r>
              <a:rPr lang="en-US" sz="1900" dirty="0">
                <a:latin typeface="Calibri" pitchFamily="34" charset="0"/>
              </a:rPr>
              <a:t>           Elena is a province of Ecuador in the coastal region. Created in 2007 from  </a:t>
            </a:r>
          </a:p>
          <a:p>
            <a:r>
              <a:rPr lang="en-US" sz="1900" dirty="0">
                <a:latin typeface="Calibri" pitchFamily="34" charset="0"/>
              </a:rPr>
              <a:t>           territory that belonged to the Guayas Province; its capital city is Santa Elena,  </a:t>
            </a:r>
          </a:p>
          <a:p>
            <a:r>
              <a:rPr lang="en-US" sz="1900" dirty="0">
                <a:latin typeface="Calibri" pitchFamily="34" charset="0"/>
              </a:rPr>
              <a:t>           from which the province derives its name; province is divided into three </a:t>
            </a:r>
          </a:p>
          <a:p>
            <a:r>
              <a:rPr lang="en-US" sz="1900" dirty="0">
                <a:latin typeface="Calibri" pitchFamily="34" charset="0"/>
              </a:rPr>
              <a:t>           cantons: La Libertad, Salinas, Santa Elena) Spanish version of page (</a:t>
            </a:r>
            <a:r>
              <a:rPr lang="es-ES" sz="1900" dirty="0">
                <a:latin typeface="Calibri" pitchFamily="34" charset="0"/>
              </a:rPr>
              <a:t>Provincia de</a:t>
            </a:r>
          </a:p>
          <a:p>
            <a:r>
              <a:rPr lang="es-ES" sz="1900" dirty="0">
                <a:latin typeface="Calibri" pitchFamily="34" charset="0"/>
              </a:rPr>
              <a:t>           Santa Elena; </a:t>
            </a:r>
            <a:r>
              <a:rPr lang="en-US" sz="1900" dirty="0">
                <a:latin typeface="Calibri" pitchFamily="34" charset="0"/>
              </a:rPr>
              <a:t>Santa Elena</a:t>
            </a:r>
            <a:r>
              <a:rPr lang="es-ES" sz="1900" dirty="0">
                <a:latin typeface="Calibri" pitchFamily="34" charset="0"/>
              </a:rPr>
              <a:t>)</a:t>
            </a:r>
          </a:p>
          <a:p>
            <a:r>
              <a:rPr lang="en-US" sz="1900" dirty="0">
                <a:latin typeface="Calibri" pitchFamily="34" charset="0"/>
              </a:rPr>
              <a:t>670    GNS, March 7, 2013 $b (Santa Elena (approved); </a:t>
            </a:r>
            <a:r>
              <a:rPr lang="en-US" sz="1900" dirty="0" err="1">
                <a:latin typeface="Calibri" pitchFamily="34" charset="0"/>
              </a:rPr>
              <a:t>Provincia</a:t>
            </a:r>
            <a:r>
              <a:rPr lang="en-US" sz="1900" dirty="0">
                <a:latin typeface="Calibri" pitchFamily="34" charset="0"/>
              </a:rPr>
              <a:t> de Santa Elena</a:t>
            </a:r>
          </a:p>
          <a:p>
            <a:r>
              <a:rPr lang="en-US" sz="1900" dirty="0">
                <a:latin typeface="Calibri" pitchFamily="34" charset="0"/>
              </a:rPr>
              <a:t>           (approved); Santa Elena (short); first-order administrative division; Ecuador;</a:t>
            </a:r>
          </a:p>
          <a:p>
            <a:r>
              <a:rPr lang="en-US" sz="1900" dirty="0">
                <a:latin typeface="Calibri" pitchFamily="34" charset="0"/>
              </a:rPr>
              <a:t>           02°05’00”S 080°35’00”W; -2.083333° -80.583333°)</a:t>
            </a:r>
          </a:p>
          <a:p>
            <a:r>
              <a:rPr lang="en-US" sz="1900" dirty="0">
                <a:latin typeface="Calibri" pitchFamily="34" charset="0"/>
              </a:rPr>
              <a:t>781 _0	</a:t>
            </a:r>
          </a:p>
        </p:txBody>
      </p:sp>
      <p:sp>
        <p:nvSpPr>
          <p:cNvPr id="7" name="TextBox 6"/>
          <p:cNvSpPr txBox="1"/>
          <p:nvPr/>
        </p:nvSpPr>
        <p:spPr>
          <a:xfrm>
            <a:off x="822325" y="0"/>
            <a:ext cx="7848600" cy="688975"/>
          </a:xfrm>
          <a:prstGeom prst="rect">
            <a:avLst/>
          </a:prstGeom>
          <a:noFill/>
        </p:spPr>
        <p:txBody>
          <a:bodyPr>
            <a:spAutoFit/>
          </a:bodyPr>
          <a:lstStyle/>
          <a:p>
            <a:pPr fontAlgn="auto">
              <a:spcBef>
                <a:spcPts val="0"/>
              </a:spcBef>
              <a:spcAft>
                <a:spcPts val="0"/>
              </a:spcAft>
              <a:defRPr/>
            </a:pPr>
            <a:r>
              <a:rPr lang="en-US" sz="1940" dirty="0">
                <a:latin typeface="+mn-lt"/>
                <a:cs typeface="+mn-cs"/>
              </a:rPr>
              <a:t>$d W0803500 $e W0803500 $f S0020500 $g S0020500 $2 </a:t>
            </a:r>
            <a:r>
              <a:rPr lang="en-US" sz="1940" dirty="0" err="1">
                <a:latin typeface="+mn-lt"/>
                <a:cs typeface="+mn-cs"/>
              </a:rPr>
              <a:t>geonet</a:t>
            </a:r>
            <a:endParaRPr lang="en-US" sz="1940" dirty="0">
              <a:latin typeface="+mn-lt"/>
              <a:cs typeface="+mn-cs"/>
            </a:endParaRPr>
          </a:p>
          <a:p>
            <a:pPr fontAlgn="auto">
              <a:spcBef>
                <a:spcPts val="0"/>
              </a:spcBef>
              <a:spcAft>
                <a:spcPts val="0"/>
              </a:spcAft>
              <a:defRPr/>
            </a:pPr>
            <a:r>
              <a:rPr lang="en-US" sz="1940" dirty="0">
                <a:latin typeface="+mn-lt"/>
                <a:cs typeface="+mn-cs"/>
              </a:rPr>
              <a:t>$d -80.583333 $e -80.583333 $f -2.083333 $g -2.083333 $2 </a:t>
            </a:r>
            <a:r>
              <a:rPr lang="en-US" sz="1940" dirty="0" err="1">
                <a:latin typeface="+mn-lt"/>
                <a:cs typeface="+mn-cs"/>
              </a:rPr>
              <a:t>geonet</a:t>
            </a:r>
            <a:endParaRPr lang="en-US" dirty="0">
              <a:latin typeface="+mn-lt"/>
              <a:cs typeface="+mn-cs"/>
            </a:endParaRPr>
          </a:p>
        </p:txBody>
      </p:sp>
      <p:sp>
        <p:nvSpPr>
          <p:cNvPr id="8" name="TextBox 7"/>
          <p:cNvSpPr txBox="1"/>
          <p:nvPr/>
        </p:nvSpPr>
        <p:spPr>
          <a:xfrm>
            <a:off x="822325" y="593725"/>
            <a:ext cx="3581400" cy="392113"/>
          </a:xfrm>
          <a:prstGeom prst="rect">
            <a:avLst/>
          </a:prstGeom>
          <a:noFill/>
        </p:spPr>
        <p:txBody>
          <a:bodyPr>
            <a:spAutoFit/>
          </a:bodyPr>
          <a:lstStyle/>
          <a:p>
            <a:pPr fontAlgn="auto">
              <a:spcBef>
                <a:spcPts val="0"/>
              </a:spcBef>
              <a:spcAft>
                <a:spcPts val="0"/>
              </a:spcAft>
              <a:defRPr/>
            </a:pPr>
            <a:r>
              <a:rPr lang="en-US" sz="1940" dirty="0">
                <a:latin typeface="+mn-lt"/>
                <a:cs typeface="+mn-cs"/>
              </a:rPr>
              <a:t>s-</a:t>
            </a:r>
            <a:r>
              <a:rPr lang="en-US" sz="1940" dirty="0" err="1">
                <a:latin typeface="+mn-lt"/>
                <a:cs typeface="+mn-cs"/>
              </a:rPr>
              <a:t>ec</a:t>
            </a:r>
            <a:r>
              <a:rPr lang="en-US" sz="1940" dirty="0">
                <a:latin typeface="+mn-lt"/>
                <a:cs typeface="+mn-cs"/>
              </a:rPr>
              <a:t>---</a:t>
            </a:r>
          </a:p>
        </p:txBody>
      </p:sp>
      <p:sp>
        <p:nvSpPr>
          <p:cNvPr id="9" name="TextBox 8"/>
          <p:cNvSpPr txBox="1"/>
          <p:nvPr/>
        </p:nvSpPr>
        <p:spPr>
          <a:xfrm>
            <a:off x="822325" y="895350"/>
            <a:ext cx="3581400" cy="392113"/>
          </a:xfrm>
          <a:prstGeom prst="rect">
            <a:avLst/>
          </a:prstGeom>
          <a:noFill/>
        </p:spPr>
        <p:txBody>
          <a:bodyPr>
            <a:spAutoFit/>
          </a:bodyPr>
          <a:lstStyle/>
          <a:p>
            <a:pPr fontAlgn="auto">
              <a:spcBef>
                <a:spcPts val="0"/>
              </a:spcBef>
              <a:spcAft>
                <a:spcPts val="0"/>
              </a:spcAft>
              <a:defRPr/>
            </a:pPr>
            <a:r>
              <a:rPr lang="en-US" sz="1940" dirty="0">
                <a:latin typeface="+mn-lt"/>
                <a:cs typeface="+mn-cs"/>
              </a:rPr>
              <a:t>$q 2007 $2 </a:t>
            </a:r>
            <a:r>
              <a:rPr lang="en-US" sz="1940" dirty="0" err="1">
                <a:latin typeface="+mn-lt"/>
                <a:cs typeface="+mn-cs"/>
              </a:rPr>
              <a:t>edtf</a:t>
            </a:r>
            <a:endParaRPr lang="en-US" sz="1940" dirty="0">
              <a:latin typeface="+mn-lt"/>
              <a:cs typeface="+mn-cs"/>
            </a:endParaRPr>
          </a:p>
        </p:txBody>
      </p:sp>
      <p:sp>
        <p:nvSpPr>
          <p:cNvPr id="10" name="TextBox 9"/>
          <p:cNvSpPr txBox="1"/>
          <p:nvPr/>
        </p:nvSpPr>
        <p:spPr>
          <a:xfrm>
            <a:off x="822325" y="1189038"/>
            <a:ext cx="3581400" cy="390525"/>
          </a:xfrm>
          <a:prstGeom prst="rect">
            <a:avLst/>
          </a:prstGeom>
          <a:noFill/>
        </p:spPr>
        <p:txBody>
          <a:bodyPr>
            <a:spAutoFit/>
          </a:bodyPr>
          <a:lstStyle/>
          <a:p>
            <a:pPr fontAlgn="auto">
              <a:spcBef>
                <a:spcPts val="0"/>
              </a:spcBef>
              <a:spcAft>
                <a:spcPts val="0"/>
              </a:spcAft>
              <a:defRPr/>
            </a:pPr>
            <a:r>
              <a:rPr lang="en-US" sz="1940" dirty="0">
                <a:latin typeface="+mn-lt"/>
                <a:cs typeface="+mn-cs"/>
              </a:rPr>
              <a:t>Santa Elena (Ecuador : Province)</a:t>
            </a:r>
          </a:p>
        </p:txBody>
      </p:sp>
      <p:sp>
        <p:nvSpPr>
          <p:cNvPr id="11" name="TextBox 10"/>
          <p:cNvSpPr txBox="1"/>
          <p:nvPr/>
        </p:nvSpPr>
        <p:spPr>
          <a:xfrm>
            <a:off x="822324" y="1481138"/>
            <a:ext cx="4359275" cy="390876"/>
          </a:xfrm>
          <a:prstGeom prst="rect">
            <a:avLst/>
          </a:prstGeom>
          <a:noFill/>
        </p:spPr>
        <p:txBody>
          <a:bodyPr wrap="square">
            <a:spAutoFit/>
          </a:bodyPr>
          <a:lstStyle/>
          <a:p>
            <a:pPr fontAlgn="auto">
              <a:spcBef>
                <a:spcPts val="0"/>
              </a:spcBef>
              <a:spcAft>
                <a:spcPts val="0"/>
              </a:spcAft>
              <a:defRPr/>
            </a:pPr>
            <a:r>
              <a:rPr lang="en-US" sz="1940" dirty="0">
                <a:latin typeface="+mn-lt"/>
                <a:cs typeface="+mn-cs"/>
              </a:rPr>
              <a:t>$b Province    </a:t>
            </a:r>
            <a:r>
              <a:rPr lang="en-US" sz="1940" i="1" dirty="0">
                <a:latin typeface="+mn-lt"/>
                <a:cs typeface="+mn-cs"/>
              </a:rPr>
              <a:t>or</a:t>
            </a:r>
            <a:r>
              <a:rPr lang="en-US" sz="1940" dirty="0">
                <a:latin typeface="+mn-lt"/>
                <a:cs typeface="+mn-cs"/>
              </a:rPr>
              <a:t>    $b Provinces $2 </a:t>
            </a:r>
            <a:r>
              <a:rPr lang="en-US" sz="1940" dirty="0" err="1">
                <a:latin typeface="+mn-lt"/>
                <a:cs typeface="+mn-cs"/>
              </a:rPr>
              <a:t>aat</a:t>
            </a:r>
            <a:endParaRPr lang="en-US" sz="1940" dirty="0">
              <a:latin typeface="+mn-lt"/>
              <a:cs typeface="+mn-cs"/>
            </a:endParaRPr>
          </a:p>
        </p:txBody>
      </p:sp>
      <p:sp>
        <p:nvSpPr>
          <p:cNvPr id="12" name="TextBox 11"/>
          <p:cNvSpPr txBox="1"/>
          <p:nvPr/>
        </p:nvSpPr>
        <p:spPr>
          <a:xfrm>
            <a:off x="838200" y="1782763"/>
            <a:ext cx="2667000" cy="390525"/>
          </a:xfrm>
          <a:prstGeom prst="rect">
            <a:avLst/>
          </a:prstGeom>
          <a:noFill/>
        </p:spPr>
        <p:txBody>
          <a:bodyPr>
            <a:spAutoFit/>
          </a:bodyPr>
          <a:lstStyle/>
          <a:p>
            <a:pPr fontAlgn="auto">
              <a:spcBef>
                <a:spcPts val="0"/>
              </a:spcBef>
              <a:spcAft>
                <a:spcPts val="0"/>
              </a:spcAft>
              <a:defRPr/>
            </a:pPr>
            <a:r>
              <a:rPr lang="en-US" sz="1940" dirty="0">
                <a:latin typeface="+mn-lt"/>
                <a:cs typeface="+mn-cs"/>
              </a:rPr>
              <a:t>$c Ecuador $2 </a:t>
            </a:r>
            <a:r>
              <a:rPr lang="en-US" sz="1940" dirty="0" err="1">
                <a:latin typeface="+mn-lt"/>
                <a:cs typeface="+mn-cs"/>
              </a:rPr>
              <a:t>naf</a:t>
            </a:r>
            <a:endParaRPr lang="en-US" sz="1940" dirty="0">
              <a:latin typeface="+mn-lt"/>
              <a:cs typeface="+mn-cs"/>
            </a:endParaRPr>
          </a:p>
        </p:txBody>
      </p:sp>
      <p:sp>
        <p:nvSpPr>
          <p:cNvPr id="13" name="TextBox 12"/>
          <p:cNvSpPr txBox="1"/>
          <p:nvPr/>
        </p:nvSpPr>
        <p:spPr>
          <a:xfrm>
            <a:off x="822325" y="2066925"/>
            <a:ext cx="5730875" cy="1285875"/>
          </a:xfrm>
          <a:prstGeom prst="rect">
            <a:avLst/>
          </a:prstGeom>
          <a:noFill/>
        </p:spPr>
        <p:txBody>
          <a:bodyPr>
            <a:spAutoFit/>
          </a:bodyPr>
          <a:lstStyle/>
          <a:p>
            <a:pPr fontAlgn="auto">
              <a:spcBef>
                <a:spcPts val="0"/>
              </a:spcBef>
              <a:spcAft>
                <a:spcPts val="0"/>
              </a:spcAft>
              <a:defRPr/>
            </a:pPr>
            <a:r>
              <a:rPr lang="en-US" sz="1940" dirty="0">
                <a:latin typeface="+mn-lt"/>
                <a:cs typeface="+mn-cs"/>
              </a:rPr>
              <a:t>Santa Elena Province (Ecuador)</a:t>
            </a:r>
          </a:p>
          <a:p>
            <a:pPr fontAlgn="auto">
              <a:spcBef>
                <a:spcPts val="0"/>
              </a:spcBef>
              <a:spcAft>
                <a:spcPts val="0"/>
              </a:spcAft>
              <a:defRPr/>
            </a:pPr>
            <a:r>
              <a:rPr lang="en-US" sz="1940" dirty="0" err="1">
                <a:latin typeface="+mn-lt"/>
                <a:cs typeface="+mn-cs"/>
              </a:rPr>
              <a:t>Gobierno</a:t>
            </a:r>
            <a:r>
              <a:rPr lang="en-US" sz="1940" dirty="0">
                <a:latin typeface="+mn-lt"/>
                <a:cs typeface="+mn-cs"/>
              </a:rPr>
              <a:t> Provincial de Santa Elena (Ecuador)</a:t>
            </a:r>
          </a:p>
          <a:p>
            <a:pPr fontAlgn="auto">
              <a:spcBef>
                <a:spcPts val="0"/>
              </a:spcBef>
              <a:spcAft>
                <a:spcPts val="0"/>
              </a:spcAft>
              <a:defRPr/>
            </a:pPr>
            <a:r>
              <a:rPr lang="en-US" sz="1940" dirty="0">
                <a:latin typeface="+mn-lt"/>
                <a:cs typeface="+mn-cs"/>
              </a:rPr>
              <a:t>Province of Santa Elena (Ecuador)</a:t>
            </a:r>
          </a:p>
          <a:p>
            <a:pPr fontAlgn="auto">
              <a:spcBef>
                <a:spcPts val="0"/>
              </a:spcBef>
              <a:spcAft>
                <a:spcPts val="0"/>
              </a:spcAft>
              <a:defRPr/>
            </a:pPr>
            <a:r>
              <a:rPr lang="en-US" sz="1940" dirty="0" err="1">
                <a:latin typeface="+mn-lt"/>
                <a:cs typeface="+mn-cs"/>
              </a:rPr>
              <a:t>Provincia</a:t>
            </a:r>
            <a:r>
              <a:rPr lang="en-US" sz="1940" dirty="0">
                <a:latin typeface="+mn-lt"/>
                <a:cs typeface="+mn-cs"/>
              </a:rPr>
              <a:t> de Santa Elena (Ecuador)</a:t>
            </a:r>
          </a:p>
        </p:txBody>
      </p:sp>
      <p:sp>
        <p:nvSpPr>
          <p:cNvPr id="14" name="TextBox 13"/>
          <p:cNvSpPr txBox="1"/>
          <p:nvPr/>
        </p:nvSpPr>
        <p:spPr>
          <a:xfrm>
            <a:off x="822325" y="3227832"/>
            <a:ext cx="3962400" cy="390525"/>
          </a:xfrm>
          <a:prstGeom prst="rect">
            <a:avLst/>
          </a:prstGeom>
          <a:noFill/>
        </p:spPr>
        <p:txBody>
          <a:bodyPr>
            <a:spAutoFit/>
          </a:bodyPr>
          <a:lstStyle/>
          <a:p>
            <a:pPr fontAlgn="auto">
              <a:spcBef>
                <a:spcPts val="0"/>
              </a:spcBef>
              <a:spcAft>
                <a:spcPts val="0"/>
              </a:spcAft>
              <a:defRPr/>
            </a:pPr>
            <a:r>
              <a:rPr lang="en-US" sz="1940" dirty="0">
                <a:latin typeface="+mn-lt"/>
                <a:cs typeface="+mn-cs"/>
              </a:rPr>
              <a:t>Guayas (Ecuador : Province)</a:t>
            </a:r>
          </a:p>
        </p:txBody>
      </p:sp>
      <p:sp>
        <p:nvSpPr>
          <p:cNvPr id="15" name="TextBox 14"/>
          <p:cNvSpPr txBox="1"/>
          <p:nvPr/>
        </p:nvSpPr>
        <p:spPr>
          <a:xfrm>
            <a:off x="1050925" y="6373813"/>
            <a:ext cx="5638800" cy="381000"/>
          </a:xfrm>
          <a:prstGeom prst="rect">
            <a:avLst/>
          </a:prstGeom>
          <a:noFill/>
        </p:spPr>
        <p:txBody>
          <a:bodyPr>
            <a:spAutoFit/>
          </a:bodyPr>
          <a:lstStyle/>
          <a:p>
            <a:pPr fontAlgn="auto">
              <a:spcBef>
                <a:spcPts val="0"/>
              </a:spcBef>
              <a:spcAft>
                <a:spcPts val="0"/>
              </a:spcAft>
              <a:defRPr/>
            </a:pPr>
            <a:r>
              <a:rPr lang="en-US" sz="1940" dirty="0">
                <a:latin typeface="+mn-lt"/>
                <a:cs typeface="+mn-cs"/>
              </a:rPr>
              <a:t>$z Ecuador $z Santa Elena (Province)</a:t>
            </a:r>
          </a:p>
        </p:txBody>
      </p:sp>
      <p:sp>
        <p:nvSpPr>
          <p:cNvPr id="351243" name="TextBox 15"/>
          <p:cNvSpPr txBox="1">
            <a:spLocks noChangeArrowheads="1"/>
          </p:cNvSpPr>
          <p:nvPr/>
        </p:nvSpPr>
        <p:spPr bwMode="auto">
          <a:xfrm>
            <a:off x="5562600" y="990600"/>
            <a:ext cx="3276600" cy="923925"/>
          </a:xfrm>
          <a:prstGeom prst="rect">
            <a:avLst/>
          </a:prstGeom>
          <a:noFill/>
          <a:ln w="25400">
            <a:solidFill>
              <a:srgbClr val="002060"/>
            </a:solidFill>
            <a:miter lim="800000"/>
            <a:headEnd/>
            <a:tailEnd/>
          </a:ln>
        </p:spPr>
        <p:txBody>
          <a:bodyPr>
            <a:spAutoFit/>
          </a:bodyPr>
          <a:lstStyle/>
          <a:p>
            <a:r>
              <a:rPr lang="en-US" i="1" dirty="0">
                <a:latin typeface="Calibri" pitchFamily="34" charset="0"/>
              </a:rPr>
              <a:t>Already established:</a:t>
            </a:r>
          </a:p>
          <a:p>
            <a:r>
              <a:rPr lang="en-US" dirty="0">
                <a:latin typeface="Calibri" pitchFamily="34" charset="0"/>
              </a:rPr>
              <a:t>151  Guayas (Ecuador : Province)</a:t>
            </a:r>
          </a:p>
          <a:p>
            <a:r>
              <a:rPr lang="en-US" i="1" dirty="0">
                <a:latin typeface="Calibri" pitchFamily="34" charset="0"/>
              </a:rPr>
              <a:t>See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slide(fromBottom)">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strips(downLeft)">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randombar(horizontal)">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dissolv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TextBox 1"/>
          <p:cNvSpPr txBox="1">
            <a:spLocks noChangeArrowheads="1"/>
          </p:cNvSpPr>
          <p:nvPr/>
        </p:nvSpPr>
        <p:spPr bwMode="auto">
          <a:xfrm>
            <a:off x="228600" y="0"/>
            <a:ext cx="8763000" cy="6817251"/>
          </a:xfrm>
          <a:prstGeom prst="rect">
            <a:avLst/>
          </a:prstGeom>
          <a:noFill/>
          <a:ln w="9525">
            <a:noFill/>
            <a:miter lim="800000"/>
            <a:headEnd/>
            <a:tailEnd/>
          </a:ln>
        </p:spPr>
        <p:txBody>
          <a:bodyPr>
            <a:spAutoFit/>
          </a:bodyPr>
          <a:lstStyle/>
          <a:p>
            <a:r>
              <a:rPr lang="en-US" sz="1900" dirty="0">
                <a:latin typeface="Calibri" pitchFamily="34" charset="0"/>
              </a:rPr>
              <a:t>034	$d W0800000 $e W0800000 $f S0020000 $g S0020000 $2 other</a:t>
            </a:r>
          </a:p>
          <a:p>
            <a:r>
              <a:rPr lang="en-US" sz="1900" dirty="0">
                <a:latin typeface="Calibri" pitchFamily="34" charset="0"/>
              </a:rPr>
              <a:t>034</a:t>
            </a:r>
          </a:p>
          <a:p>
            <a:r>
              <a:rPr lang="en-US" sz="1900" dirty="0">
                <a:latin typeface="Calibri" pitchFamily="34" charset="0"/>
              </a:rPr>
              <a:t>043	s-</a:t>
            </a:r>
            <a:r>
              <a:rPr lang="en-US" sz="1900" dirty="0" err="1">
                <a:latin typeface="Calibri" pitchFamily="34" charset="0"/>
              </a:rPr>
              <a:t>ec</a:t>
            </a:r>
            <a:r>
              <a:rPr lang="en-US" sz="1900" dirty="0">
                <a:latin typeface="Calibri" pitchFamily="34" charset="0"/>
              </a:rPr>
              <a:t>---</a:t>
            </a:r>
          </a:p>
          <a:p>
            <a:r>
              <a:rPr lang="en-US" sz="1900" dirty="0">
                <a:latin typeface="Calibri" pitchFamily="34" charset="0"/>
              </a:rPr>
              <a:t>151	Guayas (Ecuador : Province) 	</a:t>
            </a:r>
          </a:p>
          <a:p>
            <a:r>
              <a:rPr lang="en-US" sz="1900" dirty="0">
                <a:latin typeface="Calibri" pitchFamily="34" charset="0"/>
              </a:rPr>
              <a:t>368</a:t>
            </a:r>
          </a:p>
          <a:p>
            <a:r>
              <a:rPr lang="en-US" sz="1900" dirty="0">
                <a:latin typeface="Calibri" pitchFamily="34" charset="0"/>
              </a:rPr>
              <a:t>370</a:t>
            </a:r>
          </a:p>
          <a:p>
            <a:r>
              <a:rPr lang="en-US" sz="1900" dirty="0">
                <a:latin typeface="Calibri" pitchFamily="34" charset="0"/>
              </a:rPr>
              <a:t>451	 </a:t>
            </a:r>
          </a:p>
          <a:p>
            <a:r>
              <a:rPr lang="en-US" sz="1900" dirty="0">
                <a:latin typeface="Calibri" pitchFamily="34" charset="0"/>
              </a:rPr>
              <a:t>451	 </a:t>
            </a:r>
          </a:p>
          <a:p>
            <a:r>
              <a:rPr lang="en-US" sz="1900" dirty="0">
                <a:latin typeface="Calibri" pitchFamily="34" charset="0"/>
              </a:rPr>
              <a:t>451	 </a:t>
            </a:r>
          </a:p>
          <a:p>
            <a:r>
              <a:rPr lang="en-US" sz="1900" dirty="0">
                <a:latin typeface="Calibri" pitchFamily="34" charset="0"/>
              </a:rPr>
              <a:t>551	$w r $i Predecessor: $a Guayaquil (Ecuador : Province)</a:t>
            </a:r>
          </a:p>
          <a:p>
            <a:r>
              <a:rPr lang="en-US" sz="1900" dirty="0">
                <a:latin typeface="Calibri" pitchFamily="34" charset="0"/>
              </a:rPr>
              <a:t>551	</a:t>
            </a:r>
          </a:p>
          <a:p>
            <a:r>
              <a:rPr lang="en-US" sz="1900" dirty="0">
                <a:latin typeface="Calibri" pitchFamily="34" charset="0"/>
              </a:rPr>
              <a:t>670	BGN 5/28/82 $b (</a:t>
            </a:r>
            <a:r>
              <a:rPr lang="en-US" sz="1900" dirty="0" err="1">
                <a:latin typeface="Calibri" pitchFamily="34" charset="0"/>
              </a:rPr>
              <a:t>Provincia</a:t>
            </a:r>
            <a:r>
              <a:rPr lang="en-US" sz="1900" dirty="0">
                <a:latin typeface="Calibri" pitchFamily="34" charset="0"/>
              </a:rPr>
              <a:t> del Guayas [Guayas=brief], ADM1, 2°00’S 	80°00’W)</a:t>
            </a:r>
          </a:p>
          <a:p>
            <a:r>
              <a:rPr lang="en-US" sz="1900" dirty="0">
                <a:latin typeface="Calibri" pitchFamily="34" charset="0"/>
              </a:rPr>
              <a:t>670	</a:t>
            </a:r>
            <a:r>
              <a:rPr lang="es-ES" sz="1900" dirty="0">
                <a:latin typeface="Calibri" pitchFamily="34" charset="0"/>
              </a:rPr>
              <a:t>Historia social y </a:t>
            </a:r>
            <a:r>
              <a:rPr lang="es-ES" sz="1900" dirty="0" err="1">
                <a:latin typeface="Calibri" pitchFamily="34" charset="0"/>
              </a:rPr>
              <a:t>económica</a:t>
            </a:r>
            <a:r>
              <a:rPr lang="es-ES" sz="1900" dirty="0">
                <a:latin typeface="Calibri" pitchFamily="34" charset="0"/>
              </a:rPr>
              <a:t> de la antigua provincia de Guayaquil, 1763-	1842, 1973.</a:t>
            </a:r>
            <a:endParaRPr lang="en-US" sz="1900" dirty="0">
              <a:latin typeface="Calibri" pitchFamily="34" charset="0"/>
            </a:endParaRPr>
          </a:p>
          <a:p>
            <a:r>
              <a:rPr lang="en-US" sz="1900" dirty="0">
                <a:latin typeface="Calibri" pitchFamily="34" charset="0"/>
              </a:rPr>
              <a:t>670    	GNS, March 7, 2013 $b (Guayas (approved); </a:t>
            </a:r>
            <a:r>
              <a:rPr lang="en-US" sz="1900" dirty="0" err="1">
                <a:latin typeface="Calibri" pitchFamily="34" charset="0"/>
              </a:rPr>
              <a:t>Provincia</a:t>
            </a:r>
            <a:r>
              <a:rPr lang="en-US" sz="1900" dirty="0">
                <a:latin typeface="Calibri" pitchFamily="34" charset="0"/>
              </a:rPr>
              <a:t> del Guayas 	(approved); first-order administrative division; Ecuador; 02°00’00”S 	079°50’00”W; -2° -79.833333°)</a:t>
            </a:r>
            <a:endParaRPr lang="es-ES" sz="1900" dirty="0">
              <a:latin typeface="Calibri" pitchFamily="34" charset="0"/>
            </a:endParaRPr>
          </a:p>
          <a:p>
            <a:r>
              <a:rPr lang="en-US" sz="1900" dirty="0">
                <a:latin typeface="Calibri" pitchFamily="34" charset="0"/>
              </a:rPr>
              <a:t>670   	Wikipedia, March 7, 2013 $b (Guayas Province; Guayas is a coastal province 	in Ecuador; Province of Guayas; Guayaquil Province was later renamed 	Guayas) Spanish version (Guayas, officially </a:t>
            </a:r>
            <a:r>
              <a:rPr lang="en-US" sz="1900" dirty="0" err="1">
                <a:latin typeface="Calibri" pitchFamily="34" charset="0"/>
              </a:rPr>
              <a:t>Provincia</a:t>
            </a:r>
            <a:r>
              <a:rPr lang="en-US" sz="1900" dirty="0">
                <a:latin typeface="Calibri" pitchFamily="34" charset="0"/>
              </a:rPr>
              <a:t> del Guayas; recently the 	territory of the province Santa Elena was split off from Guayas)</a:t>
            </a:r>
          </a:p>
          <a:p>
            <a:r>
              <a:rPr lang="en-US" sz="1900" dirty="0">
                <a:latin typeface="Calibri" pitchFamily="34" charset="0"/>
              </a:rPr>
              <a:t>781 _0	</a:t>
            </a:r>
            <a:r>
              <a:rPr lang="es-ES" sz="1900" dirty="0">
                <a:latin typeface="Calibri" pitchFamily="34" charset="0"/>
              </a:rPr>
              <a:t>$z Ecuador $z Guayas (</a:t>
            </a:r>
            <a:r>
              <a:rPr lang="es-ES" sz="1900" dirty="0" err="1">
                <a:latin typeface="Calibri" pitchFamily="34" charset="0"/>
              </a:rPr>
              <a:t>Province</a:t>
            </a:r>
            <a:r>
              <a:rPr lang="es-ES" sz="1900" dirty="0">
                <a:latin typeface="Calibri" pitchFamily="34" charset="0"/>
              </a:rPr>
              <a:t>)</a:t>
            </a:r>
            <a:endParaRPr lang="en-US" sz="1900" dirty="0">
              <a:latin typeface="Calibri" pitchFamily="34" charset="0"/>
            </a:endParaRPr>
          </a:p>
        </p:txBody>
      </p:sp>
      <p:sp>
        <p:nvSpPr>
          <p:cNvPr id="353282" name="TextBox 3"/>
          <p:cNvSpPr txBox="1">
            <a:spLocks noChangeArrowheads="1"/>
          </p:cNvSpPr>
          <p:nvPr/>
        </p:nvSpPr>
        <p:spPr bwMode="auto">
          <a:xfrm>
            <a:off x="7010400" y="1066800"/>
            <a:ext cx="1752600" cy="1200150"/>
          </a:xfrm>
          <a:prstGeom prst="rect">
            <a:avLst/>
          </a:prstGeom>
          <a:noFill/>
          <a:ln w="22225">
            <a:solidFill>
              <a:srgbClr val="002060"/>
            </a:solidFill>
            <a:miter lim="800000"/>
            <a:headEnd/>
            <a:tailEnd/>
          </a:ln>
        </p:spPr>
        <p:txBody>
          <a:bodyPr>
            <a:spAutoFit/>
          </a:bodyPr>
          <a:lstStyle/>
          <a:p>
            <a:r>
              <a:rPr lang="en-US" i="1">
                <a:latin typeface="Calibri" pitchFamily="34" charset="0"/>
              </a:rPr>
              <a:t>Revise this NAR after adding the last two 670s shown below</a:t>
            </a:r>
          </a:p>
        </p:txBody>
      </p:sp>
      <p:sp>
        <p:nvSpPr>
          <p:cNvPr id="5" name="TextBox 4"/>
          <p:cNvSpPr txBox="1"/>
          <p:nvPr/>
        </p:nvSpPr>
        <p:spPr>
          <a:xfrm>
            <a:off x="1143000" y="292100"/>
            <a:ext cx="7162800" cy="392113"/>
          </a:xfrm>
          <a:prstGeom prst="rect">
            <a:avLst/>
          </a:prstGeom>
          <a:noFill/>
        </p:spPr>
        <p:txBody>
          <a:bodyPr>
            <a:spAutoFit/>
          </a:bodyPr>
          <a:lstStyle/>
          <a:p>
            <a:pPr fontAlgn="auto">
              <a:spcBef>
                <a:spcPts val="0"/>
              </a:spcBef>
              <a:spcAft>
                <a:spcPts val="0"/>
              </a:spcAft>
              <a:defRPr/>
            </a:pPr>
            <a:r>
              <a:rPr lang="en-US" sz="1940" dirty="0">
                <a:latin typeface="+mn-lt"/>
                <a:cs typeface="+mn-cs"/>
              </a:rPr>
              <a:t>$d W0795000 $e W0795000 $f S0020000 $g S0020000 $2 </a:t>
            </a:r>
            <a:r>
              <a:rPr lang="en-US" sz="1940" dirty="0" err="1">
                <a:latin typeface="+mn-lt"/>
                <a:cs typeface="+mn-cs"/>
              </a:rPr>
              <a:t>geonet</a:t>
            </a:r>
            <a:r>
              <a:rPr lang="en-US" sz="1940" dirty="0">
                <a:latin typeface="+mn-lt"/>
                <a:cs typeface="+mn-cs"/>
              </a:rPr>
              <a:t> </a:t>
            </a:r>
          </a:p>
        </p:txBody>
      </p:sp>
      <p:sp>
        <p:nvSpPr>
          <p:cNvPr id="6" name="TextBox 5"/>
          <p:cNvSpPr txBox="1"/>
          <p:nvPr/>
        </p:nvSpPr>
        <p:spPr>
          <a:xfrm>
            <a:off x="1143000" y="1189038"/>
            <a:ext cx="4267200" cy="390876"/>
          </a:xfrm>
          <a:prstGeom prst="rect">
            <a:avLst/>
          </a:prstGeom>
          <a:noFill/>
        </p:spPr>
        <p:txBody>
          <a:bodyPr wrap="square">
            <a:spAutoFit/>
          </a:bodyPr>
          <a:lstStyle/>
          <a:p>
            <a:pPr fontAlgn="auto">
              <a:spcBef>
                <a:spcPts val="0"/>
              </a:spcBef>
              <a:spcAft>
                <a:spcPts val="0"/>
              </a:spcAft>
              <a:defRPr/>
            </a:pPr>
            <a:r>
              <a:rPr lang="en-US" sz="1940" dirty="0">
                <a:latin typeface="+mn-lt"/>
                <a:cs typeface="+mn-cs"/>
              </a:rPr>
              <a:t>$b Province    </a:t>
            </a:r>
            <a:r>
              <a:rPr lang="en-US" sz="1940" i="1" dirty="0">
                <a:latin typeface="+mn-lt"/>
                <a:cs typeface="+mn-cs"/>
              </a:rPr>
              <a:t>or</a:t>
            </a:r>
            <a:r>
              <a:rPr lang="en-US" sz="1940" dirty="0">
                <a:latin typeface="+mn-lt"/>
                <a:cs typeface="+mn-cs"/>
              </a:rPr>
              <a:t>    $b Provinces $2 </a:t>
            </a:r>
            <a:r>
              <a:rPr lang="en-US" sz="1940" dirty="0" err="1">
                <a:latin typeface="+mn-lt"/>
                <a:cs typeface="+mn-cs"/>
              </a:rPr>
              <a:t>aat</a:t>
            </a:r>
            <a:endParaRPr lang="en-US" sz="1940" dirty="0">
              <a:latin typeface="+mn-lt"/>
              <a:cs typeface="+mn-cs"/>
            </a:endParaRPr>
          </a:p>
        </p:txBody>
      </p:sp>
      <p:sp>
        <p:nvSpPr>
          <p:cNvPr id="8" name="TextBox 7"/>
          <p:cNvSpPr txBox="1"/>
          <p:nvPr/>
        </p:nvSpPr>
        <p:spPr>
          <a:xfrm>
            <a:off x="1143000" y="1471613"/>
            <a:ext cx="3657600" cy="392112"/>
          </a:xfrm>
          <a:prstGeom prst="rect">
            <a:avLst/>
          </a:prstGeom>
          <a:noFill/>
        </p:spPr>
        <p:txBody>
          <a:bodyPr>
            <a:spAutoFit/>
          </a:bodyPr>
          <a:lstStyle/>
          <a:p>
            <a:pPr fontAlgn="auto">
              <a:spcBef>
                <a:spcPts val="0"/>
              </a:spcBef>
              <a:spcAft>
                <a:spcPts val="0"/>
              </a:spcAft>
              <a:defRPr/>
            </a:pPr>
            <a:r>
              <a:rPr lang="en-US" sz="1940" dirty="0">
                <a:latin typeface="+mn-lt"/>
                <a:cs typeface="+mn-cs"/>
              </a:rPr>
              <a:t>$c Ecuador $2 </a:t>
            </a:r>
            <a:r>
              <a:rPr lang="en-US" sz="1940" dirty="0" err="1">
                <a:latin typeface="+mn-lt"/>
                <a:cs typeface="+mn-cs"/>
              </a:rPr>
              <a:t>naf</a:t>
            </a:r>
            <a:endParaRPr lang="en-US" sz="1940" dirty="0">
              <a:latin typeface="+mn-lt"/>
              <a:cs typeface="+mn-cs"/>
            </a:endParaRPr>
          </a:p>
        </p:txBody>
      </p:sp>
      <p:sp>
        <p:nvSpPr>
          <p:cNvPr id="9" name="TextBox 8"/>
          <p:cNvSpPr txBox="1"/>
          <p:nvPr/>
        </p:nvSpPr>
        <p:spPr>
          <a:xfrm>
            <a:off x="1143000" y="1765300"/>
            <a:ext cx="3292475" cy="987425"/>
          </a:xfrm>
          <a:prstGeom prst="rect">
            <a:avLst/>
          </a:prstGeom>
          <a:noFill/>
        </p:spPr>
        <p:txBody>
          <a:bodyPr wrap="none">
            <a:spAutoFit/>
          </a:bodyPr>
          <a:lstStyle/>
          <a:p>
            <a:pPr fontAlgn="auto">
              <a:spcBef>
                <a:spcPts val="0"/>
              </a:spcBef>
              <a:spcAft>
                <a:spcPts val="0"/>
              </a:spcAft>
              <a:defRPr/>
            </a:pPr>
            <a:r>
              <a:rPr lang="en-US" sz="1940" dirty="0" err="1">
                <a:latin typeface="+mn-lt"/>
                <a:cs typeface="+mn-cs"/>
              </a:rPr>
              <a:t>Provincia</a:t>
            </a:r>
            <a:r>
              <a:rPr lang="en-US" sz="1940" dirty="0">
                <a:latin typeface="+mn-lt"/>
                <a:cs typeface="+mn-cs"/>
              </a:rPr>
              <a:t> del Guayas (Ecuador)</a:t>
            </a:r>
          </a:p>
          <a:p>
            <a:pPr fontAlgn="auto">
              <a:spcBef>
                <a:spcPts val="0"/>
              </a:spcBef>
              <a:spcAft>
                <a:spcPts val="0"/>
              </a:spcAft>
              <a:defRPr/>
            </a:pPr>
            <a:r>
              <a:rPr lang="en-US" sz="1940" dirty="0">
                <a:latin typeface="+mn-lt"/>
                <a:cs typeface="+mn-cs"/>
              </a:rPr>
              <a:t>Guayas Province (Ecuador)</a:t>
            </a:r>
          </a:p>
          <a:p>
            <a:pPr fontAlgn="auto">
              <a:spcBef>
                <a:spcPts val="0"/>
              </a:spcBef>
              <a:spcAft>
                <a:spcPts val="0"/>
              </a:spcAft>
              <a:defRPr/>
            </a:pPr>
            <a:r>
              <a:rPr lang="en-US" sz="1940" dirty="0">
                <a:latin typeface="+mn-lt"/>
                <a:cs typeface="+mn-cs"/>
              </a:rPr>
              <a:t>Province of Guayas (Ecuador)</a:t>
            </a:r>
          </a:p>
        </p:txBody>
      </p:sp>
      <p:sp>
        <p:nvSpPr>
          <p:cNvPr id="10" name="TextBox 9"/>
          <p:cNvSpPr txBox="1"/>
          <p:nvPr/>
        </p:nvSpPr>
        <p:spPr>
          <a:xfrm>
            <a:off x="1143000" y="2894135"/>
            <a:ext cx="4572000" cy="392113"/>
          </a:xfrm>
          <a:prstGeom prst="rect">
            <a:avLst/>
          </a:prstGeom>
          <a:noFill/>
        </p:spPr>
        <p:txBody>
          <a:bodyPr>
            <a:spAutoFit/>
          </a:bodyPr>
          <a:lstStyle/>
          <a:p>
            <a:pPr fontAlgn="auto">
              <a:spcBef>
                <a:spcPts val="0"/>
              </a:spcBef>
              <a:spcAft>
                <a:spcPts val="0"/>
              </a:spcAft>
              <a:defRPr/>
            </a:pPr>
            <a:r>
              <a:rPr lang="en-US" sz="1940" dirty="0">
                <a:latin typeface="+mn-lt"/>
                <a:cs typeface="+mn-cs"/>
              </a:rPr>
              <a:t>Santa Elena (Ecuador : Province)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Bottom)">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extBox 1"/>
          <p:cNvSpPr txBox="1">
            <a:spLocks noChangeArrowheads="1"/>
          </p:cNvSpPr>
          <p:nvPr/>
        </p:nvSpPr>
        <p:spPr bwMode="auto">
          <a:xfrm>
            <a:off x="381000" y="228600"/>
            <a:ext cx="8763000" cy="6569075"/>
          </a:xfrm>
          <a:prstGeom prst="rect">
            <a:avLst/>
          </a:prstGeom>
          <a:noFill/>
          <a:ln w="9525">
            <a:noFill/>
            <a:miter lim="800000"/>
            <a:headEnd/>
            <a:tailEnd/>
          </a:ln>
        </p:spPr>
        <p:txBody>
          <a:bodyPr>
            <a:spAutoFit/>
          </a:bodyPr>
          <a:lstStyle/>
          <a:p>
            <a:r>
              <a:rPr lang="en-US" sz="2500" dirty="0">
                <a:latin typeface="Calibri" pitchFamily="34" charset="0"/>
              </a:rPr>
              <a:t>043</a:t>
            </a:r>
          </a:p>
          <a:p>
            <a:endParaRPr lang="en-US" sz="2500" dirty="0">
              <a:latin typeface="Calibri" pitchFamily="34" charset="0"/>
            </a:endParaRPr>
          </a:p>
          <a:p>
            <a:r>
              <a:rPr lang="en-US" sz="2500" dirty="0">
                <a:latin typeface="Calibri" pitchFamily="34" charset="0"/>
              </a:rPr>
              <a:t>151	</a:t>
            </a:r>
          </a:p>
          <a:p>
            <a:endParaRPr lang="en-US" sz="2500" dirty="0">
              <a:latin typeface="Calibri" pitchFamily="34" charset="0"/>
            </a:endParaRPr>
          </a:p>
          <a:p>
            <a:r>
              <a:rPr lang="en-US" sz="2500" dirty="0">
                <a:latin typeface="Calibri" pitchFamily="34" charset="0"/>
              </a:rPr>
              <a:t>368</a:t>
            </a:r>
          </a:p>
          <a:p>
            <a:r>
              <a:rPr lang="en-US" sz="2500" dirty="0">
                <a:latin typeface="Calibri" pitchFamily="34" charset="0"/>
              </a:rPr>
              <a:t>370</a:t>
            </a:r>
          </a:p>
          <a:p>
            <a:endParaRPr lang="en-US" sz="2500" dirty="0">
              <a:latin typeface="Calibri" pitchFamily="34" charset="0"/>
            </a:endParaRPr>
          </a:p>
          <a:p>
            <a:r>
              <a:rPr lang="en-US" sz="2500" dirty="0">
                <a:latin typeface="Calibri" pitchFamily="34" charset="0"/>
              </a:rPr>
              <a:t>451</a:t>
            </a:r>
          </a:p>
          <a:p>
            <a:r>
              <a:rPr lang="en-US" sz="2500" dirty="0">
                <a:latin typeface="Calibri" pitchFamily="34" charset="0"/>
              </a:rPr>
              <a:t>451	</a:t>
            </a:r>
          </a:p>
          <a:p>
            <a:endParaRPr lang="en-US" sz="2500" dirty="0">
              <a:latin typeface="Calibri" pitchFamily="34" charset="0"/>
            </a:endParaRPr>
          </a:p>
          <a:p>
            <a:r>
              <a:rPr lang="en-US" sz="2500" dirty="0">
                <a:latin typeface="Calibri" pitchFamily="34" charset="0"/>
              </a:rPr>
              <a:t>670    	 Deerfield Township comprehensive plan, 2008: $b p. 4 	 	 (Deerfield Township, located in Warren County, Ohio; 	 	 second most populous jurisdiction within Warren County)</a:t>
            </a:r>
          </a:p>
          <a:p>
            <a:r>
              <a:rPr lang="en-US" sz="2500" dirty="0">
                <a:latin typeface="Calibri" pitchFamily="34" charset="0"/>
              </a:rPr>
              <a:t>670    	 GNIS, March 6, 2013 $b (Township of Deerfield, civil, 	 	 county: Warren County, state: Ohio; also lists three 		 other civil jurisdictions with same name in other counties)</a:t>
            </a:r>
          </a:p>
          <a:p>
            <a:r>
              <a:rPr lang="en-US" sz="2500" dirty="0">
                <a:latin typeface="Calibri" pitchFamily="34" charset="0"/>
              </a:rPr>
              <a:t>781 _0	</a:t>
            </a:r>
          </a:p>
        </p:txBody>
      </p:sp>
      <p:sp>
        <p:nvSpPr>
          <p:cNvPr id="4" name="TextBox 3"/>
          <p:cNvSpPr txBox="1">
            <a:spLocks noChangeArrowheads="1"/>
          </p:cNvSpPr>
          <p:nvPr/>
        </p:nvSpPr>
        <p:spPr bwMode="auto">
          <a:xfrm>
            <a:off x="1295400" y="219075"/>
            <a:ext cx="4724400" cy="477838"/>
          </a:xfrm>
          <a:prstGeom prst="rect">
            <a:avLst/>
          </a:prstGeom>
          <a:noFill/>
          <a:ln w="9525">
            <a:noFill/>
            <a:miter lim="800000"/>
            <a:headEnd/>
            <a:tailEnd/>
          </a:ln>
        </p:spPr>
        <p:txBody>
          <a:bodyPr>
            <a:spAutoFit/>
          </a:bodyPr>
          <a:lstStyle/>
          <a:p>
            <a:r>
              <a:rPr lang="en-US" sz="2500">
                <a:latin typeface="Calibri" pitchFamily="34" charset="0"/>
              </a:rPr>
              <a:t>n-us-oh</a:t>
            </a:r>
          </a:p>
        </p:txBody>
      </p:sp>
      <p:sp>
        <p:nvSpPr>
          <p:cNvPr id="6" name="TextBox 5"/>
          <p:cNvSpPr txBox="1">
            <a:spLocks noChangeArrowheads="1"/>
          </p:cNvSpPr>
          <p:nvPr/>
        </p:nvSpPr>
        <p:spPr bwMode="auto">
          <a:xfrm>
            <a:off x="1298575" y="987425"/>
            <a:ext cx="6934200" cy="477838"/>
          </a:xfrm>
          <a:prstGeom prst="rect">
            <a:avLst/>
          </a:prstGeom>
          <a:noFill/>
          <a:ln w="9525">
            <a:noFill/>
            <a:miter lim="800000"/>
            <a:headEnd/>
            <a:tailEnd/>
          </a:ln>
        </p:spPr>
        <p:txBody>
          <a:bodyPr>
            <a:spAutoFit/>
          </a:bodyPr>
          <a:lstStyle/>
          <a:p>
            <a:r>
              <a:rPr lang="en-US" sz="2500">
                <a:latin typeface="Calibri" pitchFamily="34" charset="0"/>
              </a:rPr>
              <a:t>Deerfield (Warren County, Ohio : Township)</a:t>
            </a:r>
          </a:p>
        </p:txBody>
      </p:sp>
      <p:sp>
        <p:nvSpPr>
          <p:cNvPr id="7" name="TextBox 6"/>
          <p:cNvSpPr txBox="1">
            <a:spLocks noChangeArrowheads="1"/>
          </p:cNvSpPr>
          <p:nvPr/>
        </p:nvSpPr>
        <p:spPr bwMode="auto">
          <a:xfrm>
            <a:off x="1295400" y="1736725"/>
            <a:ext cx="5867400" cy="477054"/>
          </a:xfrm>
          <a:prstGeom prst="rect">
            <a:avLst/>
          </a:prstGeom>
          <a:noFill/>
          <a:ln w="9525">
            <a:noFill/>
            <a:miter lim="800000"/>
            <a:headEnd/>
            <a:tailEnd/>
          </a:ln>
        </p:spPr>
        <p:txBody>
          <a:bodyPr wrap="square">
            <a:spAutoFit/>
          </a:bodyPr>
          <a:lstStyle/>
          <a:p>
            <a:r>
              <a:rPr lang="en-US" sz="2500" dirty="0">
                <a:latin typeface="Calibri" pitchFamily="34" charset="0"/>
              </a:rPr>
              <a:t>$b Township    </a:t>
            </a:r>
            <a:r>
              <a:rPr lang="en-US" sz="2500" i="1" dirty="0">
                <a:latin typeface="Calibri" pitchFamily="34" charset="0"/>
              </a:rPr>
              <a:t>or</a:t>
            </a:r>
            <a:r>
              <a:rPr lang="en-US" sz="2500" dirty="0">
                <a:latin typeface="Calibri" pitchFamily="34" charset="0"/>
              </a:rPr>
              <a:t>    $b Townships $2 </a:t>
            </a:r>
            <a:r>
              <a:rPr lang="en-US" sz="2500" dirty="0" err="1">
                <a:latin typeface="Calibri" pitchFamily="34" charset="0"/>
              </a:rPr>
              <a:t>aat</a:t>
            </a:r>
            <a:endParaRPr lang="en-US" sz="2500" dirty="0">
              <a:latin typeface="Calibri" pitchFamily="34" charset="0"/>
            </a:endParaRPr>
          </a:p>
        </p:txBody>
      </p:sp>
      <p:sp>
        <p:nvSpPr>
          <p:cNvPr id="8" name="TextBox 7"/>
          <p:cNvSpPr txBox="1">
            <a:spLocks noChangeArrowheads="1"/>
          </p:cNvSpPr>
          <p:nvPr/>
        </p:nvSpPr>
        <p:spPr bwMode="auto">
          <a:xfrm>
            <a:off x="1298575" y="2120900"/>
            <a:ext cx="7464425" cy="862013"/>
          </a:xfrm>
          <a:prstGeom prst="rect">
            <a:avLst/>
          </a:prstGeom>
          <a:noFill/>
          <a:ln w="9525">
            <a:noFill/>
            <a:miter lim="800000"/>
            <a:headEnd/>
            <a:tailEnd/>
          </a:ln>
        </p:spPr>
        <p:txBody>
          <a:bodyPr>
            <a:spAutoFit/>
          </a:bodyPr>
          <a:lstStyle/>
          <a:p>
            <a:r>
              <a:rPr lang="en-US" sz="2500" dirty="0">
                <a:latin typeface="Calibri" pitchFamily="34" charset="0"/>
              </a:rPr>
              <a:t>$c United States $f Warren County (Ohio) </a:t>
            </a:r>
            <a:r>
              <a:rPr lang="en-US" sz="2500" i="1" dirty="0">
                <a:latin typeface="Calibri" pitchFamily="34" charset="0"/>
              </a:rPr>
              <a:t>and perhaps</a:t>
            </a:r>
            <a:r>
              <a:rPr lang="en-US" sz="2500" dirty="0">
                <a:latin typeface="Calibri" pitchFamily="34" charset="0"/>
              </a:rPr>
              <a:t> $f Ohio $2 </a:t>
            </a:r>
            <a:r>
              <a:rPr lang="en-US" sz="2500" dirty="0" err="1">
                <a:latin typeface="Calibri" pitchFamily="34" charset="0"/>
              </a:rPr>
              <a:t>naf</a:t>
            </a:r>
            <a:endParaRPr lang="en-US" sz="2500" dirty="0">
              <a:latin typeface="Calibri" pitchFamily="34" charset="0"/>
            </a:endParaRPr>
          </a:p>
        </p:txBody>
      </p:sp>
      <p:sp>
        <p:nvSpPr>
          <p:cNvPr id="9" name="TextBox 8"/>
          <p:cNvSpPr txBox="1">
            <a:spLocks noChangeArrowheads="1"/>
          </p:cNvSpPr>
          <p:nvPr/>
        </p:nvSpPr>
        <p:spPr bwMode="auto">
          <a:xfrm>
            <a:off x="1298575" y="2889250"/>
            <a:ext cx="6858000" cy="862013"/>
          </a:xfrm>
          <a:prstGeom prst="rect">
            <a:avLst/>
          </a:prstGeom>
          <a:noFill/>
          <a:ln w="9525">
            <a:noFill/>
            <a:miter lim="800000"/>
            <a:headEnd/>
            <a:tailEnd/>
          </a:ln>
        </p:spPr>
        <p:txBody>
          <a:bodyPr>
            <a:spAutoFit/>
          </a:bodyPr>
          <a:lstStyle/>
          <a:p>
            <a:r>
              <a:rPr lang="en-US" sz="2500">
                <a:latin typeface="Calibri" pitchFamily="34" charset="0"/>
              </a:rPr>
              <a:t>Deerfield Township (Warren County, Ohio)</a:t>
            </a:r>
          </a:p>
          <a:p>
            <a:r>
              <a:rPr lang="en-US" sz="2500">
                <a:latin typeface="Calibri" pitchFamily="34" charset="0"/>
              </a:rPr>
              <a:t>Township of Deerfield (Warren County, Ohio)</a:t>
            </a:r>
          </a:p>
        </p:txBody>
      </p:sp>
      <p:sp>
        <p:nvSpPr>
          <p:cNvPr id="10" name="TextBox 9"/>
          <p:cNvSpPr txBox="1">
            <a:spLocks noChangeArrowheads="1"/>
          </p:cNvSpPr>
          <p:nvPr/>
        </p:nvSpPr>
        <p:spPr bwMode="auto">
          <a:xfrm>
            <a:off x="1349375" y="6318250"/>
            <a:ext cx="7391400" cy="473075"/>
          </a:xfrm>
          <a:prstGeom prst="rect">
            <a:avLst/>
          </a:prstGeom>
          <a:noFill/>
          <a:ln w="9525">
            <a:noFill/>
            <a:miter lim="800000"/>
            <a:headEnd/>
            <a:tailEnd/>
          </a:ln>
        </p:spPr>
        <p:txBody>
          <a:bodyPr>
            <a:spAutoFit/>
          </a:bodyPr>
          <a:lstStyle/>
          <a:p>
            <a:r>
              <a:rPr lang="en-US" sz="2500">
                <a:latin typeface="Calibri" pitchFamily="34" charset="0"/>
              </a:rPr>
              <a:t>$z Ohio $z Deerfield (Warren County : Township)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TextBox 1"/>
          <p:cNvSpPr txBox="1">
            <a:spLocks noChangeArrowheads="1"/>
          </p:cNvSpPr>
          <p:nvPr/>
        </p:nvSpPr>
        <p:spPr bwMode="auto">
          <a:xfrm>
            <a:off x="228600" y="1524000"/>
            <a:ext cx="8915400" cy="4892675"/>
          </a:xfrm>
          <a:prstGeom prst="rect">
            <a:avLst/>
          </a:prstGeom>
          <a:noFill/>
          <a:ln w="9525">
            <a:noFill/>
            <a:miter lim="800000"/>
            <a:headEnd/>
            <a:tailEnd/>
          </a:ln>
        </p:spPr>
        <p:txBody>
          <a:bodyPr>
            <a:spAutoFit/>
          </a:bodyPr>
          <a:lstStyle/>
          <a:p>
            <a:r>
              <a:rPr lang="en-US" sz="1500" dirty="0">
                <a:latin typeface="Calibri" pitchFamily="34" charset="0"/>
              </a:rPr>
              <a:t>034</a:t>
            </a:r>
          </a:p>
          <a:p>
            <a:r>
              <a:rPr lang="en-US" sz="1500" dirty="0">
                <a:latin typeface="Calibri" pitchFamily="34" charset="0"/>
              </a:rPr>
              <a:t>034</a:t>
            </a:r>
          </a:p>
          <a:p>
            <a:r>
              <a:rPr lang="en-US" sz="1500" dirty="0">
                <a:latin typeface="Calibri" pitchFamily="34" charset="0"/>
              </a:rPr>
              <a:t>043</a:t>
            </a:r>
          </a:p>
          <a:p>
            <a:r>
              <a:rPr lang="en-US" sz="1500" dirty="0">
                <a:latin typeface="Calibri" pitchFamily="34" charset="0"/>
              </a:rPr>
              <a:t>046</a:t>
            </a:r>
          </a:p>
          <a:p>
            <a:r>
              <a:rPr lang="en-US" sz="1500" dirty="0">
                <a:latin typeface="Calibri" pitchFamily="34" charset="0"/>
              </a:rPr>
              <a:t>151	</a:t>
            </a:r>
          </a:p>
          <a:p>
            <a:r>
              <a:rPr lang="en-US" sz="1500" dirty="0">
                <a:latin typeface="Calibri" pitchFamily="34" charset="0"/>
              </a:rPr>
              <a:t>368</a:t>
            </a:r>
          </a:p>
          <a:p>
            <a:r>
              <a:rPr lang="en-US" sz="1500" dirty="0">
                <a:latin typeface="Calibri" pitchFamily="34" charset="0"/>
              </a:rPr>
              <a:t>370</a:t>
            </a:r>
          </a:p>
          <a:p>
            <a:r>
              <a:rPr lang="en-US" sz="1500" dirty="0">
                <a:latin typeface="Calibri" pitchFamily="34" charset="0"/>
              </a:rPr>
              <a:t>451</a:t>
            </a:r>
          </a:p>
          <a:p>
            <a:r>
              <a:rPr lang="en-US" sz="1500" dirty="0">
                <a:latin typeface="Calibri" pitchFamily="34" charset="0"/>
              </a:rPr>
              <a:t>551	</a:t>
            </a:r>
          </a:p>
          <a:p>
            <a:r>
              <a:rPr lang="en-US" sz="1500" dirty="0">
                <a:latin typeface="Calibri" pitchFamily="34" charset="0"/>
              </a:rPr>
              <a:t>667</a:t>
            </a:r>
          </a:p>
          <a:p>
            <a:endParaRPr lang="en-US" sz="1500" dirty="0">
              <a:latin typeface="Calibri" pitchFamily="34" charset="0"/>
            </a:endParaRPr>
          </a:p>
          <a:p>
            <a:r>
              <a:rPr lang="en-US" sz="1500" dirty="0">
                <a:latin typeface="Calibri" pitchFamily="34" charset="0"/>
              </a:rPr>
              <a:t>670      Great Britain. Admiralty. </a:t>
            </a:r>
            <a:r>
              <a:rPr lang="en-US" sz="1500" dirty="0" err="1">
                <a:latin typeface="Calibri" pitchFamily="34" charset="0"/>
              </a:rPr>
              <a:t>Pôrto</a:t>
            </a:r>
            <a:r>
              <a:rPr lang="en-US" sz="1500" dirty="0">
                <a:latin typeface="Calibri" pitchFamily="34" charset="0"/>
              </a:rPr>
              <a:t> Alexandre : from the Portuguese government chart of 1941, 1952.</a:t>
            </a:r>
          </a:p>
          <a:p>
            <a:r>
              <a:rPr lang="en-US" sz="1500" dirty="0">
                <a:latin typeface="Calibri" pitchFamily="34" charset="0"/>
              </a:rPr>
              <a:t>670      Wikipedia, March 7, 2013 $b (</a:t>
            </a:r>
            <a:r>
              <a:rPr lang="en-US" sz="1500" dirty="0" err="1">
                <a:latin typeface="Calibri" pitchFamily="34" charset="0"/>
              </a:rPr>
              <a:t>Tômbua</a:t>
            </a:r>
            <a:r>
              <a:rPr lang="en-US" sz="1500" dirty="0">
                <a:latin typeface="Calibri" pitchFamily="34" charset="0"/>
              </a:rPr>
              <a:t> (also known as </a:t>
            </a:r>
            <a:r>
              <a:rPr lang="en-US" sz="1500" dirty="0" err="1">
                <a:latin typeface="Calibri" pitchFamily="34" charset="0"/>
              </a:rPr>
              <a:t>Tombwa</a:t>
            </a:r>
            <a:r>
              <a:rPr lang="en-US" sz="1500" dirty="0">
                <a:latin typeface="Calibri" pitchFamily="34" charset="0"/>
              </a:rPr>
              <a:t>, </a:t>
            </a:r>
            <a:r>
              <a:rPr lang="en-US" sz="1500" dirty="0" err="1">
                <a:latin typeface="Calibri" pitchFamily="34" charset="0"/>
              </a:rPr>
              <a:t>Tombwe</a:t>
            </a:r>
            <a:r>
              <a:rPr lang="en-US" sz="1500" dirty="0">
                <a:latin typeface="Calibri" pitchFamily="34" charset="0"/>
              </a:rPr>
              <a:t> or Porto Alexandre); city in</a:t>
            </a:r>
          </a:p>
          <a:p>
            <a:r>
              <a:rPr lang="en-US" sz="1500" dirty="0">
                <a:latin typeface="Calibri" pitchFamily="34" charset="0"/>
              </a:rPr>
              <a:t>             </a:t>
            </a:r>
            <a:r>
              <a:rPr lang="en-US" sz="1500" dirty="0" err="1">
                <a:latin typeface="Calibri" pitchFamily="34" charset="0"/>
              </a:rPr>
              <a:t>Namibe</a:t>
            </a:r>
            <a:r>
              <a:rPr lang="en-US" sz="1500" dirty="0">
                <a:latin typeface="Calibri" pitchFamily="34" charset="0"/>
              </a:rPr>
              <a:t> Province, Angola; 15°48’S 11°51’E)</a:t>
            </a:r>
          </a:p>
          <a:p>
            <a:r>
              <a:rPr lang="en-US" sz="1500" dirty="0">
                <a:latin typeface="Calibri" pitchFamily="34" charset="0"/>
              </a:rPr>
              <a:t>670      </a:t>
            </a:r>
            <a:r>
              <a:rPr lang="en-US" sz="1500" dirty="0" err="1">
                <a:latin typeface="Calibri" pitchFamily="34" charset="0"/>
              </a:rPr>
              <a:t>Wikipédia</a:t>
            </a:r>
            <a:r>
              <a:rPr lang="en-US" sz="1500" dirty="0">
                <a:latin typeface="Calibri" pitchFamily="34" charset="0"/>
              </a:rPr>
              <a:t> [Portuguese Wikipedia], March 7, 2013 $b (</a:t>
            </a:r>
            <a:r>
              <a:rPr lang="en-US" sz="1500" dirty="0" err="1">
                <a:latin typeface="Calibri" pitchFamily="34" charset="0"/>
              </a:rPr>
              <a:t>Tômbua</a:t>
            </a:r>
            <a:r>
              <a:rPr lang="en-US" sz="1500" dirty="0">
                <a:latin typeface="Calibri" pitchFamily="34" charset="0"/>
              </a:rPr>
              <a:t> or </a:t>
            </a:r>
            <a:r>
              <a:rPr lang="en-US" sz="1500" dirty="0" err="1">
                <a:latin typeface="Calibri" pitchFamily="34" charset="0"/>
              </a:rPr>
              <a:t>Tombwa</a:t>
            </a:r>
            <a:r>
              <a:rPr lang="en-US" sz="1500" dirty="0">
                <a:latin typeface="Calibri" pitchFamily="34" charset="0"/>
              </a:rPr>
              <a:t>; founded 1895; was named  </a:t>
            </a:r>
          </a:p>
          <a:p>
            <a:r>
              <a:rPr lang="en-US" sz="1500" dirty="0">
                <a:latin typeface="Calibri" pitchFamily="34" charset="0"/>
              </a:rPr>
              <a:t>             </a:t>
            </a:r>
            <a:r>
              <a:rPr lang="pt-BR" sz="1500" dirty="0">
                <a:latin typeface="Calibri" pitchFamily="34" charset="0"/>
              </a:rPr>
              <a:t>Porto Alexandre until 1975)</a:t>
            </a:r>
          </a:p>
          <a:p>
            <a:r>
              <a:rPr lang="en-US" sz="1500" dirty="0">
                <a:latin typeface="Calibri" pitchFamily="34" charset="0"/>
              </a:rPr>
              <a:t>670      GNS, March 7, 2013 $b (</a:t>
            </a:r>
            <a:r>
              <a:rPr lang="en-US" sz="1500" dirty="0" err="1">
                <a:latin typeface="Calibri" pitchFamily="34" charset="0"/>
              </a:rPr>
              <a:t>Tombua</a:t>
            </a:r>
            <a:r>
              <a:rPr lang="en-US" sz="1500" dirty="0">
                <a:latin typeface="Calibri" pitchFamily="34" charset="0"/>
              </a:rPr>
              <a:t> (approved); variants: Port Alexander, Porto Alexandre; populated</a:t>
            </a:r>
          </a:p>
          <a:p>
            <a:r>
              <a:rPr lang="en-US" sz="1500" dirty="0">
                <a:latin typeface="Calibri" pitchFamily="34" charset="0"/>
              </a:rPr>
              <a:t>             place; Angola, ADM1: </a:t>
            </a:r>
            <a:r>
              <a:rPr lang="en-US" sz="1500" dirty="0" err="1">
                <a:latin typeface="Calibri" pitchFamily="34" charset="0"/>
              </a:rPr>
              <a:t>Namibe</a:t>
            </a:r>
            <a:r>
              <a:rPr lang="en-US" sz="1500" dirty="0">
                <a:latin typeface="Calibri" pitchFamily="34" charset="0"/>
              </a:rPr>
              <a:t>; 15°48’00”S 011°51’00”E; -15.8° 11.85°)</a:t>
            </a:r>
          </a:p>
          <a:p>
            <a:r>
              <a:rPr lang="en-US" sz="1500" dirty="0">
                <a:latin typeface="Calibri" pitchFamily="34" charset="0"/>
              </a:rPr>
              <a:t>670      Angola : on old boot tracks in Angola, via Drive out website, March 7, 2013 $b (</a:t>
            </a:r>
            <a:r>
              <a:rPr lang="en-US" sz="1500" dirty="0" err="1">
                <a:latin typeface="Calibri" pitchFamily="34" charset="0"/>
              </a:rPr>
              <a:t>Tombua</a:t>
            </a:r>
            <a:r>
              <a:rPr lang="en-US" sz="1500" dirty="0">
                <a:latin typeface="Calibri" pitchFamily="34" charset="0"/>
              </a:rPr>
              <a:t> (formerly </a:t>
            </a:r>
          </a:p>
          <a:p>
            <a:r>
              <a:rPr lang="en-US" sz="1500" dirty="0">
                <a:latin typeface="Calibri" pitchFamily="34" charset="0"/>
              </a:rPr>
              <a:t>             Porto </a:t>
            </a:r>
            <a:r>
              <a:rPr lang="en-US" sz="1500" dirty="0" err="1">
                <a:latin typeface="Calibri" pitchFamily="34" charset="0"/>
              </a:rPr>
              <a:t>Alexandré</a:t>
            </a:r>
            <a:r>
              <a:rPr lang="en-US" sz="1500" dirty="0">
                <a:latin typeface="Calibri" pitchFamily="34" charset="0"/>
              </a:rPr>
              <a:t>))</a:t>
            </a:r>
          </a:p>
          <a:p>
            <a:r>
              <a:rPr lang="en-US" sz="1500" dirty="0">
                <a:latin typeface="Calibri" pitchFamily="34" charset="0"/>
              </a:rPr>
              <a:t>781 _0	</a:t>
            </a:r>
          </a:p>
        </p:txBody>
      </p:sp>
      <p:pic>
        <p:nvPicPr>
          <p:cNvPr id="357378"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600" y="228600"/>
            <a:ext cx="1371600" cy="1569660"/>
          </a:xfrm>
          <a:prstGeom prst="rect">
            <a:avLst/>
          </a:prstGeom>
          <a:noFill/>
          <a:ln>
            <a:solidFill>
              <a:schemeClr val="accent4">
                <a:lumMod val="50000"/>
              </a:schemeClr>
            </a:solidFill>
          </a:ln>
        </p:spPr>
        <p:txBody>
          <a:bodyPr wrap="square">
            <a:spAutoFit/>
          </a:bodyPr>
          <a:lstStyle/>
          <a:p>
            <a:pPr fontAlgn="auto">
              <a:spcBef>
                <a:spcPts val="0"/>
              </a:spcBef>
              <a:spcAft>
                <a:spcPts val="0"/>
              </a:spcAft>
              <a:defRPr/>
            </a:pPr>
            <a:r>
              <a:rPr lang="en-US" sz="1600" b="1" dirty="0">
                <a:solidFill>
                  <a:schemeClr val="accent4">
                    <a:lumMod val="50000"/>
                  </a:schemeClr>
                </a:solidFill>
              </a:rPr>
              <a:t>CREATE NAR FOR THE PLACE CITED IN THE 1ST 670</a:t>
            </a:r>
          </a:p>
        </p:txBody>
      </p:sp>
      <p:sp>
        <p:nvSpPr>
          <p:cNvPr id="6" name="TextBox 5"/>
          <p:cNvSpPr txBox="1">
            <a:spLocks noChangeArrowheads="1"/>
          </p:cNvSpPr>
          <p:nvPr/>
        </p:nvSpPr>
        <p:spPr bwMode="auto">
          <a:xfrm>
            <a:off x="3749675" y="192088"/>
            <a:ext cx="3048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8" name="TextBox 7"/>
          <p:cNvSpPr txBox="1">
            <a:spLocks noChangeArrowheads="1"/>
          </p:cNvSpPr>
          <p:nvPr/>
        </p:nvSpPr>
        <p:spPr bwMode="auto">
          <a:xfrm>
            <a:off x="5029200" y="466725"/>
            <a:ext cx="2133600" cy="476250"/>
          </a:xfrm>
          <a:prstGeom prst="rect">
            <a:avLst/>
          </a:prstGeom>
          <a:noFill/>
          <a:ln w="9525">
            <a:noFill/>
            <a:miter lim="800000"/>
            <a:headEnd/>
            <a:tailEnd/>
          </a:ln>
        </p:spPr>
        <p:txBody>
          <a:bodyPr>
            <a:spAutoFit/>
          </a:bodyPr>
          <a:lstStyle/>
          <a:p>
            <a:r>
              <a:rPr lang="en-US" sz="2500">
                <a:latin typeface="Calibri" pitchFamily="34" charset="0"/>
              </a:rPr>
              <a:t>  </a:t>
            </a:r>
            <a:r>
              <a:rPr lang="en-US" sz="2200">
                <a:solidFill>
                  <a:srgbClr val="FF0000"/>
                </a:solidFill>
                <a:latin typeface="Calibri" pitchFamily="34" charset="0"/>
              </a:rPr>
              <a:t>n                      b</a:t>
            </a:r>
          </a:p>
        </p:txBody>
      </p:sp>
      <p:sp>
        <p:nvSpPr>
          <p:cNvPr id="9" name="TextBox 8"/>
          <p:cNvSpPr txBox="1"/>
          <p:nvPr/>
        </p:nvSpPr>
        <p:spPr>
          <a:xfrm>
            <a:off x="795338" y="1499616"/>
            <a:ext cx="7315200" cy="823913"/>
          </a:xfrm>
          <a:prstGeom prst="rect">
            <a:avLst/>
          </a:prstGeom>
          <a:noFill/>
        </p:spPr>
        <p:txBody>
          <a:bodyPr>
            <a:spAutoFit/>
          </a:bodyPr>
          <a:lstStyle/>
          <a:p>
            <a:pPr fontAlgn="auto">
              <a:spcBef>
                <a:spcPts val="0"/>
              </a:spcBef>
              <a:spcAft>
                <a:spcPts val="0"/>
              </a:spcAft>
              <a:defRPr/>
            </a:pPr>
            <a:r>
              <a:rPr lang="en-US" sz="1550" dirty="0">
                <a:latin typeface="+mn-lt"/>
                <a:cs typeface="+mn-cs"/>
              </a:rPr>
              <a:t>$d </a:t>
            </a:r>
            <a:r>
              <a:rPr lang="en-US" sz="1600" dirty="0">
                <a:latin typeface="+mn-lt"/>
                <a:cs typeface="+mn-cs"/>
              </a:rPr>
              <a:t>E0115100 $e E0115100 $f S0154800 $g S0154800 $2 </a:t>
            </a:r>
            <a:r>
              <a:rPr lang="en-US" sz="1600" dirty="0" err="1">
                <a:latin typeface="+mn-lt"/>
                <a:cs typeface="+mn-cs"/>
              </a:rPr>
              <a:t>geonet</a:t>
            </a:r>
            <a:endParaRPr lang="en-US" sz="1600" dirty="0">
              <a:latin typeface="+mn-lt"/>
              <a:cs typeface="+mn-cs"/>
            </a:endParaRPr>
          </a:p>
          <a:p>
            <a:pPr fontAlgn="auto">
              <a:spcBef>
                <a:spcPts val="0"/>
              </a:spcBef>
              <a:spcAft>
                <a:spcPts val="0"/>
              </a:spcAft>
              <a:defRPr/>
            </a:pPr>
            <a:r>
              <a:rPr lang="en-US" sz="1600" dirty="0">
                <a:latin typeface="+mn-lt"/>
                <a:cs typeface="+mn-cs"/>
              </a:rPr>
              <a:t>$d 11.85 $e 11.85 $f -15.8 $g -15.8 $2 </a:t>
            </a:r>
            <a:r>
              <a:rPr lang="en-US" sz="1600" dirty="0" err="1">
                <a:latin typeface="+mn-lt"/>
                <a:cs typeface="+mn-cs"/>
              </a:rPr>
              <a:t>geonet</a:t>
            </a:r>
            <a:endParaRPr lang="en-US" sz="1600" dirty="0">
              <a:latin typeface="+mn-lt"/>
              <a:cs typeface="+mn-cs"/>
            </a:endParaRPr>
          </a:p>
          <a:p>
            <a:pPr fontAlgn="auto">
              <a:spcBef>
                <a:spcPts val="0"/>
              </a:spcBef>
              <a:spcAft>
                <a:spcPts val="0"/>
              </a:spcAft>
              <a:defRPr/>
            </a:pPr>
            <a:r>
              <a:rPr lang="en-US" sz="1600" dirty="0">
                <a:latin typeface="+mn-lt"/>
                <a:cs typeface="+mn-cs"/>
              </a:rPr>
              <a:t>f-</a:t>
            </a:r>
            <a:r>
              <a:rPr lang="en-US" sz="1600" dirty="0" err="1">
                <a:latin typeface="+mn-lt"/>
                <a:cs typeface="+mn-cs"/>
              </a:rPr>
              <a:t>ao</a:t>
            </a:r>
            <a:r>
              <a:rPr lang="en-US" sz="1600" dirty="0">
                <a:latin typeface="+mn-lt"/>
                <a:cs typeface="+mn-cs"/>
              </a:rPr>
              <a:t>---</a:t>
            </a:r>
            <a:endParaRPr lang="en-US" sz="1550" dirty="0">
              <a:latin typeface="+mn-lt"/>
              <a:cs typeface="+mn-cs"/>
            </a:endParaRPr>
          </a:p>
        </p:txBody>
      </p:sp>
      <p:sp>
        <p:nvSpPr>
          <p:cNvPr id="10" name="TextBox 9"/>
          <p:cNvSpPr txBox="1"/>
          <p:nvPr/>
        </p:nvSpPr>
        <p:spPr>
          <a:xfrm>
            <a:off x="795338" y="2203704"/>
            <a:ext cx="6629400" cy="331787"/>
          </a:xfrm>
          <a:prstGeom prst="rect">
            <a:avLst/>
          </a:prstGeom>
          <a:noFill/>
        </p:spPr>
        <p:txBody>
          <a:bodyPr>
            <a:spAutoFit/>
          </a:bodyPr>
          <a:lstStyle/>
          <a:p>
            <a:pPr fontAlgn="auto">
              <a:spcBef>
                <a:spcPts val="0"/>
              </a:spcBef>
              <a:spcAft>
                <a:spcPts val="0"/>
              </a:spcAft>
              <a:defRPr/>
            </a:pPr>
            <a:r>
              <a:rPr lang="en-US" sz="1550" dirty="0">
                <a:latin typeface="+mn-lt"/>
                <a:cs typeface="+mn-cs"/>
              </a:rPr>
              <a:t>$q 1895 $r 1975 $2 </a:t>
            </a:r>
            <a:r>
              <a:rPr lang="en-US" sz="1550" dirty="0" err="1">
                <a:latin typeface="+mn-lt"/>
                <a:cs typeface="+mn-cs"/>
              </a:rPr>
              <a:t>edtf</a:t>
            </a:r>
            <a:endParaRPr lang="en-US" sz="1550" dirty="0">
              <a:latin typeface="+mn-lt"/>
              <a:cs typeface="+mn-cs"/>
            </a:endParaRPr>
          </a:p>
        </p:txBody>
      </p:sp>
      <p:sp>
        <p:nvSpPr>
          <p:cNvPr id="11" name="TextBox 10"/>
          <p:cNvSpPr txBox="1"/>
          <p:nvPr/>
        </p:nvSpPr>
        <p:spPr>
          <a:xfrm>
            <a:off x="795338" y="2441448"/>
            <a:ext cx="3048000" cy="331787"/>
          </a:xfrm>
          <a:prstGeom prst="rect">
            <a:avLst/>
          </a:prstGeom>
          <a:noFill/>
        </p:spPr>
        <p:txBody>
          <a:bodyPr>
            <a:spAutoFit/>
          </a:bodyPr>
          <a:lstStyle/>
          <a:p>
            <a:pPr fontAlgn="auto">
              <a:spcBef>
                <a:spcPts val="0"/>
              </a:spcBef>
              <a:spcAft>
                <a:spcPts val="0"/>
              </a:spcAft>
              <a:defRPr/>
            </a:pPr>
            <a:r>
              <a:rPr lang="en-US" sz="1550" dirty="0">
                <a:latin typeface="+mn-lt"/>
                <a:cs typeface="+mn-cs"/>
              </a:rPr>
              <a:t>Porto </a:t>
            </a:r>
            <a:r>
              <a:rPr lang="en-US" sz="1550" dirty="0" err="1">
                <a:latin typeface="+mn-lt"/>
                <a:cs typeface="+mn-cs"/>
              </a:rPr>
              <a:t>Alexandre</a:t>
            </a:r>
            <a:r>
              <a:rPr lang="en-US" sz="1550" dirty="0">
                <a:latin typeface="+mn-lt"/>
                <a:cs typeface="+mn-cs"/>
              </a:rPr>
              <a:t> (Angola)</a:t>
            </a:r>
          </a:p>
        </p:txBody>
      </p:sp>
      <p:sp>
        <p:nvSpPr>
          <p:cNvPr id="12" name="TextBox 11"/>
          <p:cNvSpPr txBox="1"/>
          <p:nvPr/>
        </p:nvSpPr>
        <p:spPr>
          <a:xfrm>
            <a:off x="795338" y="2679192"/>
            <a:ext cx="4191000" cy="331787"/>
          </a:xfrm>
          <a:prstGeom prst="rect">
            <a:avLst/>
          </a:prstGeom>
          <a:noFill/>
        </p:spPr>
        <p:txBody>
          <a:bodyPr>
            <a:spAutoFit/>
          </a:bodyPr>
          <a:lstStyle/>
          <a:p>
            <a:pPr fontAlgn="auto">
              <a:spcBef>
                <a:spcPts val="0"/>
              </a:spcBef>
              <a:spcAft>
                <a:spcPts val="0"/>
              </a:spcAft>
              <a:defRPr/>
            </a:pPr>
            <a:r>
              <a:rPr lang="en-US" sz="1550" dirty="0">
                <a:latin typeface="+mn-lt"/>
                <a:cs typeface="+mn-cs"/>
              </a:rPr>
              <a:t>$b City    </a:t>
            </a:r>
            <a:r>
              <a:rPr lang="en-US" sz="1550" i="1" dirty="0">
                <a:latin typeface="+mn-lt"/>
                <a:cs typeface="+mn-cs"/>
              </a:rPr>
              <a:t>or</a:t>
            </a:r>
            <a:r>
              <a:rPr lang="en-US" sz="1550" dirty="0">
                <a:latin typeface="+mn-lt"/>
                <a:cs typeface="+mn-cs"/>
              </a:rPr>
              <a:t>     $b Cities and towns $2 </a:t>
            </a:r>
            <a:r>
              <a:rPr lang="en-US" sz="1550" dirty="0" err="1">
                <a:latin typeface="+mn-lt"/>
                <a:cs typeface="+mn-cs"/>
              </a:rPr>
              <a:t>lcsh</a:t>
            </a:r>
            <a:endParaRPr lang="en-US" sz="1550" dirty="0">
              <a:latin typeface="+mn-lt"/>
              <a:cs typeface="+mn-cs"/>
            </a:endParaRPr>
          </a:p>
        </p:txBody>
      </p:sp>
      <p:sp>
        <p:nvSpPr>
          <p:cNvPr id="13" name="TextBox 12"/>
          <p:cNvSpPr txBox="1"/>
          <p:nvPr/>
        </p:nvSpPr>
        <p:spPr>
          <a:xfrm>
            <a:off x="795338" y="2898648"/>
            <a:ext cx="2667000" cy="330200"/>
          </a:xfrm>
          <a:prstGeom prst="rect">
            <a:avLst/>
          </a:prstGeom>
          <a:noFill/>
        </p:spPr>
        <p:txBody>
          <a:bodyPr>
            <a:spAutoFit/>
          </a:bodyPr>
          <a:lstStyle/>
          <a:p>
            <a:pPr fontAlgn="auto">
              <a:spcBef>
                <a:spcPts val="0"/>
              </a:spcBef>
              <a:spcAft>
                <a:spcPts val="0"/>
              </a:spcAft>
              <a:defRPr/>
            </a:pPr>
            <a:r>
              <a:rPr lang="en-US" sz="1550" dirty="0">
                <a:latin typeface="+mn-lt"/>
                <a:cs typeface="+mn-cs"/>
              </a:rPr>
              <a:t>$c Angola $2 </a:t>
            </a:r>
            <a:r>
              <a:rPr lang="en-US" sz="1550" dirty="0" err="1">
                <a:latin typeface="+mn-lt"/>
                <a:cs typeface="+mn-cs"/>
              </a:rPr>
              <a:t>naf</a:t>
            </a:r>
            <a:endParaRPr lang="en-US" sz="1550" dirty="0">
              <a:latin typeface="+mn-lt"/>
              <a:cs typeface="+mn-cs"/>
            </a:endParaRPr>
          </a:p>
        </p:txBody>
      </p:sp>
      <p:sp>
        <p:nvSpPr>
          <p:cNvPr id="14" name="TextBox 13"/>
          <p:cNvSpPr txBox="1"/>
          <p:nvPr/>
        </p:nvSpPr>
        <p:spPr>
          <a:xfrm>
            <a:off x="795338" y="3118104"/>
            <a:ext cx="3581400" cy="330200"/>
          </a:xfrm>
          <a:prstGeom prst="rect">
            <a:avLst/>
          </a:prstGeom>
          <a:noFill/>
        </p:spPr>
        <p:txBody>
          <a:bodyPr>
            <a:spAutoFit/>
          </a:bodyPr>
          <a:lstStyle/>
          <a:p>
            <a:pPr fontAlgn="auto">
              <a:spcBef>
                <a:spcPts val="0"/>
              </a:spcBef>
              <a:spcAft>
                <a:spcPts val="0"/>
              </a:spcAft>
              <a:defRPr/>
            </a:pPr>
            <a:r>
              <a:rPr lang="en-US" sz="1550" dirty="0">
                <a:latin typeface="+mn-lt"/>
                <a:cs typeface="+mn-cs"/>
              </a:rPr>
              <a:t>Port Alexander (Angola)</a:t>
            </a:r>
          </a:p>
        </p:txBody>
      </p:sp>
      <p:sp>
        <p:nvSpPr>
          <p:cNvPr id="15" name="TextBox 14"/>
          <p:cNvSpPr txBox="1"/>
          <p:nvPr/>
        </p:nvSpPr>
        <p:spPr>
          <a:xfrm>
            <a:off x="811213" y="3590925"/>
            <a:ext cx="8232775" cy="553998"/>
          </a:xfrm>
          <a:prstGeom prst="rect">
            <a:avLst/>
          </a:prstGeom>
          <a:noFill/>
        </p:spPr>
        <p:txBody>
          <a:bodyPr>
            <a:spAutoFit/>
          </a:bodyPr>
          <a:lstStyle/>
          <a:p>
            <a:pPr fontAlgn="auto">
              <a:spcBef>
                <a:spcPts val="0"/>
              </a:spcBef>
              <a:spcAft>
                <a:spcPts val="0"/>
              </a:spcAft>
              <a:defRPr/>
            </a:pPr>
            <a:r>
              <a:rPr lang="en-US" sz="1500" dirty="0">
                <a:latin typeface="+mn-lt"/>
                <a:cs typeface="+mn-cs"/>
              </a:rPr>
              <a:t>SUBJECT USAGE: This name is not valid for use as a subject. Works about this place are entered under </a:t>
            </a:r>
            <a:r>
              <a:rPr lang="en-US" sz="1500" dirty="0" err="1">
                <a:latin typeface="+mn-lt"/>
                <a:cs typeface="+mn-cs"/>
              </a:rPr>
              <a:t>Tombua</a:t>
            </a:r>
            <a:r>
              <a:rPr lang="en-US" sz="1500" dirty="0">
                <a:latin typeface="+mn-lt"/>
                <a:cs typeface="+mn-cs"/>
              </a:rPr>
              <a:t> (Angola).</a:t>
            </a:r>
          </a:p>
        </p:txBody>
      </p:sp>
      <p:sp>
        <p:nvSpPr>
          <p:cNvPr id="16" name="TextBox 15"/>
          <p:cNvSpPr txBox="1"/>
          <p:nvPr/>
        </p:nvSpPr>
        <p:spPr>
          <a:xfrm>
            <a:off x="804863" y="3352800"/>
            <a:ext cx="3581400" cy="330860"/>
          </a:xfrm>
          <a:prstGeom prst="rect">
            <a:avLst/>
          </a:prstGeom>
          <a:noFill/>
        </p:spPr>
        <p:txBody>
          <a:bodyPr>
            <a:spAutoFit/>
          </a:bodyPr>
          <a:lstStyle/>
          <a:p>
            <a:pPr fontAlgn="auto">
              <a:spcBef>
                <a:spcPts val="0"/>
              </a:spcBef>
              <a:spcAft>
                <a:spcPts val="0"/>
              </a:spcAft>
              <a:defRPr/>
            </a:pPr>
            <a:r>
              <a:rPr lang="en-US" sz="1550" dirty="0">
                <a:latin typeface="+mn-lt"/>
                <a:cs typeface="+mn-cs"/>
              </a:rPr>
              <a:t>$w r $i Successor: $a </a:t>
            </a:r>
            <a:r>
              <a:rPr lang="en-US" sz="1550" dirty="0" err="1">
                <a:latin typeface="+mn-lt"/>
                <a:cs typeface="+mn-cs"/>
              </a:rPr>
              <a:t>Tombua</a:t>
            </a:r>
            <a:r>
              <a:rPr lang="en-US" sz="1550" dirty="0">
                <a:latin typeface="+mn-lt"/>
                <a:cs typeface="+mn-cs"/>
              </a:rPr>
              <a:t> (Angola)</a:t>
            </a:r>
          </a:p>
        </p:txBody>
      </p:sp>
      <p:sp>
        <p:nvSpPr>
          <p:cNvPr id="2" name="TextBox 1">
            <a:extLst>
              <a:ext uri="{FF2B5EF4-FFF2-40B4-BE49-F238E27FC236}">
                <a16:creationId xmlns:a16="http://schemas.microsoft.com/office/drawing/2014/main" id="{6B8DAB1C-941D-4DD7-8796-1C8D34CCDA88}"/>
              </a:ext>
            </a:extLst>
          </p:cNvPr>
          <p:cNvSpPr txBox="1"/>
          <p:nvPr/>
        </p:nvSpPr>
        <p:spPr>
          <a:xfrm>
            <a:off x="228600" y="5855742"/>
            <a:ext cx="838200" cy="477054"/>
          </a:xfrm>
          <a:prstGeom prst="rect">
            <a:avLst/>
          </a:prstGeom>
          <a:noFill/>
        </p:spPr>
        <p:txBody>
          <a:bodyPr wrap="square" rtlCol="0">
            <a:spAutoFit/>
          </a:bodyPr>
          <a:lstStyle/>
          <a:p>
            <a:r>
              <a:rPr lang="en-US" sz="2500" dirty="0">
                <a:solidFill>
                  <a:srgbClr val="FF0000"/>
                </a:solidFill>
              </a:rPr>
              <a:t>___</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Bottom)">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strips(downRigh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3" presetClass="entr" presetSubtype="16"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plus(i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Lef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5"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vertical)">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dissolv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ox(in)">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P spid="15" grpId="0"/>
      <p:bldP spid="16" grpId="0"/>
      <p:bldP spid="2"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TextBox 1"/>
          <p:cNvSpPr txBox="1">
            <a:spLocks noChangeArrowheads="1"/>
          </p:cNvSpPr>
          <p:nvPr/>
        </p:nvSpPr>
        <p:spPr bwMode="auto">
          <a:xfrm>
            <a:off x="228600" y="1524000"/>
            <a:ext cx="8915400" cy="4892675"/>
          </a:xfrm>
          <a:prstGeom prst="rect">
            <a:avLst/>
          </a:prstGeom>
          <a:noFill/>
          <a:ln w="9525">
            <a:noFill/>
            <a:miter lim="800000"/>
            <a:headEnd/>
            <a:tailEnd/>
          </a:ln>
        </p:spPr>
        <p:txBody>
          <a:bodyPr>
            <a:spAutoFit/>
          </a:bodyPr>
          <a:lstStyle/>
          <a:p>
            <a:r>
              <a:rPr lang="en-US" sz="1500" dirty="0">
                <a:latin typeface="Calibri" pitchFamily="34" charset="0"/>
              </a:rPr>
              <a:t>034</a:t>
            </a:r>
          </a:p>
          <a:p>
            <a:r>
              <a:rPr lang="en-US" sz="1500" dirty="0">
                <a:latin typeface="Calibri" pitchFamily="34" charset="0"/>
              </a:rPr>
              <a:t>034</a:t>
            </a:r>
          </a:p>
          <a:p>
            <a:r>
              <a:rPr lang="en-US" sz="1500" dirty="0">
                <a:latin typeface="Calibri" pitchFamily="34" charset="0"/>
              </a:rPr>
              <a:t>043</a:t>
            </a:r>
          </a:p>
          <a:p>
            <a:r>
              <a:rPr lang="en-US" sz="1500" dirty="0">
                <a:latin typeface="Calibri" pitchFamily="34" charset="0"/>
              </a:rPr>
              <a:t>046</a:t>
            </a:r>
          </a:p>
          <a:p>
            <a:r>
              <a:rPr lang="en-US" sz="1500" dirty="0">
                <a:latin typeface="Calibri" pitchFamily="34" charset="0"/>
              </a:rPr>
              <a:t>151	</a:t>
            </a:r>
          </a:p>
          <a:p>
            <a:r>
              <a:rPr lang="en-US" sz="1500" dirty="0">
                <a:latin typeface="Calibri" pitchFamily="34" charset="0"/>
              </a:rPr>
              <a:t>368</a:t>
            </a:r>
          </a:p>
          <a:p>
            <a:r>
              <a:rPr lang="en-US" sz="1500" dirty="0">
                <a:latin typeface="Calibri" pitchFamily="34" charset="0"/>
              </a:rPr>
              <a:t>370</a:t>
            </a:r>
          </a:p>
          <a:p>
            <a:r>
              <a:rPr lang="en-US" sz="1500" dirty="0">
                <a:latin typeface="Calibri" pitchFamily="34" charset="0"/>
              </a:rPr>
              <a:t>451</a:t>
            </a:r>
          </a:p>
          <a:p>
            <a:r>
              <a:rPr lang="en-US" sz="1500" dirty="0">
                <a:latin typeface="Calibri" pitchFamily="34" charset="0"/>
              </a:rPr>
              <a:t>451</a:t>
            </a:r>
          </a:p>
          <a:p>
            <a:r>
              <a:rPr lang="en-US" sz="1500" dirty="0">
                <a:latin typeface="Calibri" pitchFamily="34" charset="0"/>
              </a:rPr>
              <a:t>551	</a:t>
            </a:r>
          </a:p>
          <a:p>
            <a:r>
              <a:rPr lang="en-US" sz="1500" dirty="0">
                <a:latin typeface="Calibri" pitchFamily="34" charset="0"/>
              </a:rPr>
              <a:t>667</a:t>
            </a:r>
          </a:p>
          <a:p>
            <a:r>
              <a:rPr lang="en-US" sz="1500" dirty="0">
                <a:latin typeface="Calibri" pitchFamily="34" charset="0"/>
              </a:rPr>
              <a:t>670      Great Britain. Admiralty. </a:t>
            </a:r>
            <a:r>
              <a:rPr lang="en-US" sz="1500" dirty="0" err="1">
                <a:latin typeface="Calibri" pitchFamily="34" charset="0"/>
              </a:rPr>
              <a:t>Pôrto</a:t>
            </a:r>
            <a:r>
              <a:rPr lang="en-US" sz="1500" dirty="0">
                <a:latin typeface="Calibri" pitchFamily="34" charset="0"/>
              </a:rPr>
              <a:t> Alexandre : from the Portuguese government chart of 1941, 1952.</a:t>
            </a:r>
          </a:p>
          <a:p>
            <a:r>
              <a:rPr lang="en-US" sz="1500" dirty="0">
                <a:latin typeface="Calibri" pitchFamily="34" charset="0"/>
              </a:rPr>
              <a:t>670      Wikipedia, March 7, 2013 $b (</a:t>
            </a:r>
            <a:r>
              <a:rPr lang="en-US" sz="1500" dirty="0" err="1">
                <a:latin typeface="Calibri" pitchFamily="34" charset="0"/>
              </a:rPr>
              <a:t>Tômbua</a:t>
            </a:r>
            <a:r>
              <a:rPr lang="en-US" sz="1500" dirty="0">
                <a:latin typeface="Calibri" pitchFamily="34" charset="0"/>
              </a:rPr>
              <a:t> (also known as </a:t>
            </a:r>
            <a:r>
              <a:rPr lang="en-US" sz="1500" dirty="0" err="1">
                <a:latin typeface="Calibri" pitchFamily="34" charset="0"/>
              </a:rPr>
              <a:t>Tombwa</a:t>
            </a:r>
            <a:r>
              <a:rPr lang="en-US" sz="1500" dirty="0">
                <a:latin typeface="Calibri" pitchFamily="34" charset="0"/>
              </a:rPr>
              <a:t>, </a:t>
            </a:r>
            <a:r>
              <a:rPr lang="en-US" sz="1500" dirty="0" err="1">
                <a:latin typeface="Calibri" pitchFamily="34" charset="0"/>
              </a:rPr>
              <a:t>Tombwe</a:t>
            </a:r>
            <a:r>
              <a:rPr lang="en-US" sz="1500" dirty="0">
                <a:latin typeface="Calibri" pitchFamily="34" charset="0"/>
              </a:rPr>
              <a:t> or Porto Alexandre); city in</a:t>
            </a:r>
          </a:p>
          <a:p>
            <a:r>
              <a:rPr lang="en-US" sz="1500" dirty="0">
                <a:latin typeface="Calibri" pitchFamily="34" charset="0"/>
              </a:rPr>
              <a:t>             </a:t>
            </a:r>
            <a:r>
              <a:rPr lang="en-US" sz="1500" dirty="0" err="1">
                <a:latin typeface="Calibri" pitchFamily="34" charset="0"/>
              </a:rPr>
              <a:t>Namibe</a:t>
            </a:r>
            <a:r>
              <a:rPr lang="en-US" sz="1500" dirty="0">
                <a:latin typeface="Calibri" pitchFamily="34" charset="0"/>
              </a:rPr>
              <a:t> Province, Angola; 15°48’S 11°51’E)</a:t>
            </a:r>
          </a:p>
          <a:p>
            <a:r>
              <a:rPr lang="en-US" sz="1500" dirty="0">
                <a:latin typeface="Calibri" pitchFamily="34" charset="0"/>
              </a:rPr>
              <a:t>670      </a:t>
            </a:r>
            <a:r>
              <a:rPr lang="en-US" sz="1500" dirty="0" err="1">
                <a:latin typeface="Calibri" pitchFamily="34" charset="0"/>
              </a:rPr>
              <a:t>Wikipédia</a:t>
            </a:r>
            <a:r>
              <a:rPr lang="en-US" sz="1500" dirty="0">
                <a:latin typeface="Calibri" pitchFamily="34" charset="0"/>
              </a:rPr>
              <a:t> [Portuguese Wikipedia], March 7, 2013 $b (</a:t>
            </a:r>
            <a:r>
              <a:rPr lang="en-US" sz="1500" dirty="0" err="1">
                <a:latin typeface="Calibri" pitchFamily="34" charset="0"/>
              </a:rPr>
              <a:t>Tômbua</a:t>
            </a:r>
            <a:r>
              <a:rPr lang="en-US" sz="1500" dirty="0">
                <a:latin typeface="Calibri" pitchFamily="34" charset="0"/>
              </a:rPr>
              <a:t> or </a:t>
            </a:r>
            <a:r>
              <a:rPr lang="en-US" sz="1500" dirty="0" err="1">
                <a:latin typeface="Calibri" pitchFamily="34" charset="0"/>
              </a:rPr>
              <a:t>Tombwa</a:t>
            </a:r>
            <a:r>
              <a:rPr lang="en-US" sz="1500" dirty="0">
                <a:latin typeface="Calibri" pitchFamily="34" charset="0"/>
              </a:rPr>
              <a:t>; founded 1895; was named  </a:t>
            </a:r>
          </a:p>
          <a:p>
            <a:r>
              <a:rPr lang="en-US" sz="1500" dirty="0">
                <a:latin typeface="Calibri" pitchFamily="34" charset="0"/>
              </a:rPr>
              <a:t>             </a:t>
            </a:r>
            <a:r>
              <a:rPr lang="pt-BR" sz="1500" dirty="0">
                <a:latin typeface="Calibri" pitchFamily="34" charset="0"/>
              </a:rPr>
              <a:t>Porto Alexandre until 1975)</a:t>
            </a:r>
          </a:p>
          <a:p>
            <a:r>
              <a:rPr lang="en-US" sz="1500" dirty="0">
                <a:latin typeface="Calibri" pitchFamily="34" charset="0"/>
              </a:rPr>
              <a:t>670      GNS, March 7, 2013 $b (</a:t>
            </a:r>
            <a:r>
              <a:rPr lang="en-US" sz="1500" dirty="0" err="1">
                <a:latin typeface="Calibri" pitchFamily="34" charset="0"/>
              </a:rPr>
              <a:t>Tombua</a:t>
            </a:r>
            <a:r>
              <a:rPr lang="en-US" sz="1500" dirty="0">
                <a:latin typeface="Calibri" pitchFamily="34" charset="0"/>
              </a:rPr>
              <a:t> (approved); variants: Port Alexander,  Porto Alexandre; populated</a:t>
            </a:r>
          </a:p>
          <a:p>
            <a:r>
              <a:rPr lang="en-US" sz="1500" dirty="0">
                <a:latin typeface="Calibri" pitchFamily="34" charset="0"/>
              </a:rPr>
              <a:t>             place; Angola, ADM1: </a:t>
            </a:r>
            <a:r>
              <a:rPr lang="en-US" sz="1500" dirty="0" err="1">
                <a:latin typeface="Calibri" pitchFamily="34" charset="0"/>
              </a:rPr>
              <a:t>Namibe</a:t>
            </a:r>
            <a:r>
              <a:rPr lang="en-US" sz="1500" dirty="0">
                <a:latin typeface="Calibri" pitchFamily="34" charset="0"/>
              </a:rPr>
              <a:t>; 15°48’00”S 011°51’00”E; -15.8° 11.85°)</a:t>
            </a:r>
          </a:p>
          <a:p>
            <a:r>
              <a:rPr lang="en-US" sz="1500" dirty="0">
                <a:latin typeface="Calibri" pitchFamily="34" charset="0"/>
              </a:rPr>
              <a:t>670      Angola : on old boot tracks in Angola, via Drive out website, March 7, 2013 $b (</a:t>
            </a:r>
            <a:r>
              <a:rPr lang="en-US" sz="1500" dirty="0" err="1">
                <a:latin typeface="Calibri" pitchFamily="34" charset="0"/>
              </a:rPr>
              <a:t>Tombua</a:t>
            </a:r>
            <a:r>
              <a:rPr lang="en-US" sz="1500" dirty="0">
                <a:latin typeface="Calibri" pitchFamily="34" charset="0"/>
              </a:rPr>
              <a:t> (formerly </a:t>
            </a:r>
          </a:p>
          <a:p>
            <a:r>
              <a:rPr lang="en-US" sz="1500" dirty="0">
                <a:latin typeface="Calibri" pitchFamily="34" charset="0"/>
              </a:rPr>
              <a:t>             Porto </a:t>
            </a:r>
            <a:r>
              <a:rPr lang="en-US" sz="1500" dirty="0" err="1">
                <a:latin typeface="Calibri" pitchFamily="34" charset="0"/>
              </a:rPr>
              <a:t>Alexandré</a:t>
            </a:r>
            <a:r>
              <a:rPr lang="en-US" sz="1500" dirty="0">
                <a:latin typeface="Calibri" pitchFamily="34" charset="0"/>
              </a:rPr>
              <a:t>))</a:t>
            </a:r>
          </a:p>
          <a:p>
            <a:r>
              <a:rPr lang="en-US" sz="1500" dirty="0">
                <a:latin typeface="Calibri" pitchFamily="34" charset="0"/>
              </a:rPr>
              <a:t>781 _0	</a:t>
            </a:r>
          </a:p>
        </p:txBody>
      </p:sp>
      <p:pic>
        <p:nvPicPr>
          <p:cNvPr id="359426"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600" y="228600"/>
            <a:ext cx="1371600" cy="830263"/>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NAR FOR THE CURRENT NAME</a:t>
            </a:r>
          </a:p>
        </p:txBody>
      </p:sp>
      <p:sp>
        <p:nvSpPr>
          <p:cNvPr id="6" name="TextBox 5"/>
          <p:cNvSpPr txBox="1">
            <a:spLocks noChangeArrowheads="1"/>
          </p:cNvSpPr>
          <p:nvPr/>
        </p:nvSpPr>
        <p:spPr bwMode="auto">
          <a:xfrm>
            <a:off x="3757613" y="209550"/>
            <a:ext cx="228600" cy="431800"/>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8" name="TextBox 7"/>
          <p:cNvSpPr txBox="1">
            <a:spLocks noChangeArrowheads="1"/>
          </p:cNvSpPr>
          <p:nvPr/>
        </p:nvSpPr>
        <p:spPr bwMode="auto">
          <a:xfrm>
            <a:off x="5029200" y="466725"/>
            <a:ext cx="2133600" cy="476250"/>
          </a:xfrm>
          <a:prstGeom prst="rect">
            <a:avLst/>
          </a:prstGeom>
          <a:noFill/>
          <a:ln w="9525">
            <a:noFill/>
            <a:miter lim="800000"/>
            <a:headEnd/>
            <a:tailEnd/>
          </a:ln>
        </p:spPr>
        <p:txBody>
          <a:bodyPr>
            <a:spAutoFit/>
          </a:bodyPr>
          <a:lstStyle/>
          <a:p>
            <a:r>
              <a:rPr lang="en-US" sz="2500">
                <a:latin typeface="Calibri" pitchFamily="34" charset="0"/>
              </a:rPr>
              <a:t>  </a:t>
            </a:r>
            <a:r>
              <a:rPr lang="en-US" sz="2200">
                <a:solidFill>
                  <a:srgbClr val="FF0000"/>
                </a:solidFill>
                <a:latin typeface="Calibri" pitchFamily="34" charset="0"/>
              </a:rPr>
              <a:t>a                      a</a:t>
            </a:r>
          </a:p>
        </p:txBody>
      </p:sp>
      <p:sp>
        <p:nvSpPr>
          <p:cNvPr id="9" name="TextBox 8"/>
          <p:cNvSpPr txBox="1"/>
          <p:nvPr/>
        </p:nvSpPr>
        <p:spPr>
          <a:xfrm>
            <a:off x="795338" y="1500188"/>
            <a:ext cx="7315200" cy="822325"/>
          </a:xfrm>
          <a:prstGeom prst="rect">
            <a:avLst/>
          </a:prstGeom>
          <a:noFill/>
        </p:spPr>
        <p:txBody>
          <a:bodyPr>
            <a:spAutoFit/>
          </a:bodyPr>
          <a:lstStyle/>
          <a:p>
            <a:pPr fontAlgn="auto">
              <a:spcBef>
                <a:spcPts val="0"/>
              </a:spcBef>
              <a:spcAft>
                <a:spcPts val="0"/>
              </a:spcAft>
              <a:defRPr/>
            </a:pPr>
            <a:r>
              <a:rPr lang="en-US" sz="1550" dirty="0">
                <a:latin typeface="+mn-lt"/>
                <a:cs typeface="+mn-cs"/>
              </a:rPr>
              <a:t>$d </a:t>
            </a:r>
            <a:r>
              <a:rPr lang="en-US" sz="1600" dirty="0">
                <a:latin typeface="+mn-lt"/>
                <a:cs typeface="+mn-cs"/>
              </a:rPr>
              <a:t>E0115100 $e E0115100 $f S0154800 $g S0154800 $2 </a:t>
            </a:r>
            <a:r>
              <a:rPr lang="en-US" sz="1600" dirty="0" err="1">
                <a:latin typeface="+mn-lt"/>
                <a:cs typeface="+mn-cs"/>
              </a:rPr>
              <a:t>geonet</a:t>
            </a:r>
            <a:endParaRPr lang="en-US" sz="1600" dirty="0">
              <a:latin typeface="+mn-lt"/>
              <a:cs typeface="+mn-cs"/>
            </a:endParaRPr>
          </a:p>
          <a:p>
            <a:pPr fontAlgn="auto">
              <a:spcBef>
                <a:spcPts val="0"/>
              </a:spcBef>
              <a:spcAft>
                <a:spcPts val="0"/>
              </a:spcAft>
              <a:defRPr/>
            </a:pPr>
            <a:r>
              <a:rPr lang="en-US" sz="1600" dirty="0">
                <a:latin typeface="+mn-lt"/>
                <a:cs typeface="+mn-cs"/>
              </a:rPr>
              <a:t>$d 11.85 $e 11.85 $f -15.8 $g -15.8 $2 </a:t>
            </a:r>
            <a:r>
              <a:rPr lang="en-US" sz="1600" dirty="0" err="1">
                <a:latin typeface="+mn-lt"/>
                <a:cs typeface="+mn-cs"/>
              </a:rPr>
              <a:t>geonet</a:t>
            </a:r>
            <a:endParaRPr lang="en-US" sz="1600" dirty="0">
              <a:latin typeface="+mn-lt"/>
              <a:cs typeface="+mn-cs"/>
            </a:endParaRPr>
          </a:p>
          <a:p>
            <a:pPr fontAlgn="auto">
              <a:spcBef>
                <a:spcPts val="0"/>
              </a:spcBef>
              <a:spcAft>
                <a:spcPts val="0"/>
              </a:spcAft>
              <a:defRPr/>
            </a:pPr>
            <a:r>
              <a:rPr lang="en-US" sz="1600" dirty="0">
                <a:latin typeface="+mn-lt"/>
                <a:cs typeface="+mn-cs"/>
              </a:rPr>
              <a:t>f-</a:t>
            </a:r>
            <a:r>
              <a:rPr lang="en-US" sz="1600" dirty="0" err="1">
                <a:latin typeface="+mn-lt"/>
                <a:cs typeface="+mn-cs"/>
              </a:rPr>
              <a:t>ao</a:t>
            </a:r>
            <a:r>
              <a:rPr lang="en-US" sz="1600" dirty="0">
                <a:latin typeface="+mn-lt"/>
                <a:cs typeface="+mn-cs"/>
              </a:rPr>
              <a:t>---</a:t>
            </a:r>
            <a:endParaRPr lang="en-US" sz="1550" dirty="0">
              <a:latin typeface="+mn-lt"/>
              <a:cs typeface="+mn-cs"/>
            </a:endParaRPr>
          </a:p>
        </p:txBody>
      </p:sp>
      <p:sp>
        <p:nvSpPr>
          <p:cNvPr id="10" name="TextBox 9"/>
          <p:cNvSpPr txBox="1"/>
          <p:nvPr/>
        </p:nvSpPr>
        <p:spPr>
          <a:xfrm>
            <a:off x="795338" y="2230438"/>
            <a:ext cx="2590800" cy="331787"/>
          </a:xfrm>
          <a:prstGeom prst="rect">
            <a:avLst/>
          </a:prstGeom>
          <a:noFill/>
        </p:spPr>
        <p:txBody>
          <a:bodyPr>
            <a:spAutoFit/>
          </a:bodyPr>
          <a:lstStyle/>
          <a:p>
            <a:pPr fontAlgn="auto">
              <a:spcBef>
                <a:spcPts val="0"/>
              </a:spcBef>
              <a:spcAft>
                <a:spcPts val="0"/>
              </a:spcAft>
              <a:defRPr/>
            </a:pPr>
            <a:r>
              <a:rPr lang="en-US" sz="1550" dirty="0">
                <a:latin typeface="+mn-lt"/>
                <a:cs typeface="+mn-cs"/>
              </a:rPr>
              <a:t>$q 1975 $2 </a:t>
            </a:r>
            <a:r>
              <a:rPr lang="en-US" sz="1550" dirty="0" err="1">
                <a:latin typeface="+mn-lt"/>
                <a:cs typeface="+mn-cs"/>
              </a:rPr>
              <a:t>edtf</a:t>
            </a:r>
            <a:endParaRPr lang="en-US" sz="1550" dirty="0">
              <a:latin typeface="+mn-lt"/>
              <a:cs typeface="+mn-cs"/>
            </a:endParaRPr>
          </a:p>
        </p:txBody>
      </p:sp>
      <p:sp>
        <p:nvSpPr>
          <p:cNvPr id="11" name="TextBox 10"/>
          <p:cNvSpPr txBox="1"/>
          <p:nvPr/>
        </p:nvSpPr>
        <p:spPr>
          <a:xfrm>
            <a:off x="795338" y="2459038"/>
            <a:ext cx="2590800" cy="331787"/>
          </a:xfrm>
          <a:prstGeom prst="rect">
            <a:avLst/>
          </a:prstGeom>
          <a:noFill/>
        </p:spPr>
        <p:txBody>
          <a:bodyPr>
            <a:spAutoFit/>
          </a:bodyPr>
          <a:lstStyle/>
          <a:p>
            <a:pPr fontAlgn="auto">
              <a:spcBef>
                <a:spcPts val="0"/>
              </a:spcBef>
              <a:spcAft>
                <a:spcPts val="0"/>
              </a:spcAft>
              <a:defRPr/>
            </a:pPr>
            <a:r>
              <a:rPr lang="en-US" sz="1550" dirty="0" err="1">
                <a:latin typeface="+mn-lt"/>
                <a:cs typeface="+mn-cs"/>
              </a:rPr>
              <a:t>Tombua</a:t>
            </a:r>
            <a:r>
              <a:rPr lang="en-US" sz="1550" dirty="0">
                <a:latin typeface="+mn-lt"/>
                <a:cs typeface="+mn-cs"/>
              </a:rPr>
              <a:t> (Angola)</a:t>
            </a:r>
          </a:p>
        </p:txBody>
      </p:sp>
      <p:sp>
        <p:nvSpPr>
          <p:cNvPr id="12" name="TextBox 11"/>
          <p:cNvSpPr txBox="1"/>
          <p:nvPr/>
        </p:nvSpPr>
        <p:spPr>
          <a:xfrm>
            <a:off x="795338" y="2697163"/>
            <a:ext cx="4191000" cy="331787"/>
          </a:xfrm>
          <a:prstGeom prst="rect">
            <a:avLst/>
          </a:prstGeom>
          <a:noFill/>
        </p:spPr>
        <p:txBody>
          <a:bodyPr>
            <a:spAutoFit/>
          </a:bodyPr>
          <a:lstStyle/>
          <a:p>
            <a:pPr fontAlgn="auto">
              <a:spcBef>
                <a:spcPts val="0"/>
              </a:spcBef>
              <a:spcAft>
                <a:spcPts val="0"/>
              </a:spcAft>
              <a:defRPr/>
            </a:pPr>
            <a:r>
              <a:rPr lang="en-US" sz="1550" dirty="0">
                <a:latin typeface="+mn-lt"/>
                <a:cs typeface="+mn-cs"/>
              </a:rPr>
              <a:t>$b City    </a:t>
            </a:r>
            <a:r>
              <a:rPr lang="en-US" sz="1550" i="1" dirty="0">
                <a:latin typeface="+mn-lt"/>
                <a:cs typeface="+mn-cs"/>
              </a:rPr>
              <a:t>or</a:t>
            </a:r>
            <a:r>
              <a:rPr lang="en-US" sz="1550" dirty="0">
                <a:latin typeface="+mn-lt"/>
                <a:cs typeface="+mn-cs"/>
              </a:rPr>
              <a:t>     $b Cities and towns $2 </a:t>
            </a:r>
            <a:r>
              <a:rPr lang="en-US" sz="1550" dirty="0" err="1">
                <a:latin typeface="+mn-lt"/>
                <a:cs typeface="+mn-cs"/>
              </a:rPr>
              <a:t>lcsh</a:t>
            </a:r>
            <a:endParaRPr lang="en-US" sz="1550" dirty="0">
              <a:latin typeface="+mn-lt"/>
              <a:cs typeface="+mn-cs"/>
            </a:endParaRPr>
          </a:p>
        </p:txBody>
      </p:sp>
      <p:sp>
        <p:nvSpPr>
          <p:cNvPr id="13" name="TextBox 12"/>
          <p:cNvSpPr txBox="1"/>
          <p:nvPr/>
        </p:nvSpPr>
        <p:spPr>
          <a:xfrm>
            <a:off x="795338" y="2935288"/>
            <a:ext cx="6553200" cy="330200"/>
          </a:xfrm>
          <a:prstGeom prst="rect">
            <a:avLst/>
          </a:prstGeom>
          <a:noFill/>
        </p:spPr>
        <p:txBody>
          <a:bodyPr>
            <a:spAutoFit/>
          </a:bodyPr>
          <a:lstStyle/>
          <a:p>
            <a:pPr fontAlgn="auto">
              <a:spcBef>
                <a:spcPts val="0"/>
              </a:spcBef>
              <a:spcAft>
                <a:spcPts val="0"/>
              </a:spcAft>
              <a:defRPr/>
            </a:pPr>
            <a:r>
              <a:rPr lang="en-US" sz="1550" dirty="0">
                <a:latin typeface="+mn-lt"/>
                <a:cs typeface="+mn-cs"/>
              </a:rPr>
              <a:t>$c Angola  </a:t>
            </a:r>
            <a:r>
              <a:rPr lang="en-US" sz="1550" i="1" dirty="0">
                <a:latin typeface="+mn-lt"/>
                <a:cs typeface="+mn-cs"/>
              </a:rPr>
              <a:t>and perhaps</a:t>
            </a:r>
            <a:r>
              <a:rPr lang="en-US" sz="1550" dirty="0">
                <a:latin typeface="+mn-lt"/>
                <a:cs typeface="+mn-cs"/>
              </a:rPr>
              <a:t>  $f </a:t>
            </a:r>
            <a:r>
              <a:rPr lang="en-US" sz="1550" dirty="0" err="1">
                <a:latin typeface="+mn-lt"/>
                <a:cs typeface="+mn-cs"/>
              </a:rPr>
              <a:t>Namibe</a:t>
            </a:r>
            <a:r>
              <a:rPr lang="en-US" sz="1550" dirty="0">
                <a:latin typeface="+mn-lt"/>
                <a:cs typeface="+mn-cs"/>
              </a:rPr>
              <a:t> (Angola) $2 </a:t>
            </a:r>
            <a:r>
              <a:rPr lang="en-US" sz="1550" dirty="0" err="1">
                <a:latin typeface="+mn-lt"/>
                <a:cs typeface="+mn-cs"/>
              </a:rPr>
              <a:t>naf</a:t>
            </a:r>
            <a:endParaRPr lang="en-US" sz="1550" dirty="0">
              <a:latin typeface="+mn-lt"/>
              <a:cs typeface="+mn-cs"/>
            </a:endParaRPr>
          </a:p>
        </p:txBody>
      </p:sp>
      <p:sp>
        <p:nvSpPr>
          <p:cNvPr id="15" name="TextBox 14"/>
          <p:cNvSpPr txBox="1"/>
          <p:nvPr/>
        </p:nvSpPr>
        <p:spPr>
          <a:xfrm>
            <a:off x="795338" y="3173413"/>
            <a:ext cx="4495800" cy="568325"/>
          </a:xfrm>
          <a:prstGeom prst="rect">
            <a:avLst/>
          </a:prstGeom>
          <a:noFill/>
        </p:spPr>
        <p:txBody>
          <a:bodyPr>
            <a:spAutoFit/>
          </a:bodyPr>
          <a:lstStyle/>
          <a:p>
            <a:pPr fontAlgn="auto">
              <a:spcBef>
                <a:spcPts val="0"/>
              </a:spcBef>
              <a:spcAft>
                <a:spcPts val="0"/>
              </a:spcAft>
              <a:defRPr/>
            </a:pPr>
            <a:r>
              <a:rPr lang="en-US" sz="1550" dirty="0" err="1">
                <a:latin typeface="+mn-lt"/>
                <a:cs typeface="+mn-cs"/>
              </a:rPr>
              <a:t>Tombwa</a:t>
            </a:r>
            <a:r>
              <a:rPr lang="en-US" sz="1550" dirty="0">
                <a:latin typeface="+mn-lt"/>
                <a:cs typeface="+mn-cs"/>
              </a:rPr>
              <a:t> (Angola)</a:t>
            </a:r>
          </a:p>
          <a:p>
            <a:pPr fontAlgn="auto">
              <a:spcBef>
                <a:spcPts val="0"/>
              </a:spcBef>
              <a:spcAft>
                <a:spcPts val="0"/>
              </a:spcAft>
              <a:defRPr/>
            </a:pPr>
            <a:r>
              <a:rPr lang="en-US" sz="1550" dirty="0" err="1">
                <a:latin typeface="+mn-lt"/>
                <a:cs typeface="+mn-cs"/>
              </a:rPr>
              <a:t>Tombwe</a:t>
            </a:r>
            <a:r>
              <a:rPr lang="en-US" sz="1550" dirty="0">
                <a:latin typeface="+mn-lt"/>
                <a:cs typeface="+mn-cs"/>
              </a:rPr>
              <a:t> (Angola)</a:t>
            </a:r>
          </a:p>
        </p:txBody>
      </p:sp>
      <p:sp>
        <p:nvSpPr>
          <p:cNvPr id="16" name="TextBox 15"/>
          <p:cNvSpPr txBox="1"/>
          <p:nvPr/>
        </p:nvSpPr>
        <p:spPr>
          <a:xfrm>
            <a:off x="795338" y="3606800"/>
            <a:ext cx="4343400" cy="330860"/>
          </a:xfrm>
          <a:prstGeom prst="rect">
            <a:avLst/>
          </a:prstGeom>
          <a:noFill/>
        </p:spPr>
        <p:txBody>
          <a:bodyPr>
            <a:spAutoFit/>
          </a:bodyPr>
          <a:lstStyle/>
          <a:p>
            <a:pPr fontAlgn="auto">
              <a:spcBef>
                <a:spcPts val="0"/>
              </a:spcBef>
              <a:spcAft>
                <a:spcPts val="0"/>
              </a:spcAft>
              <a:defRPr/>
            </a:pPr>
            <a:r>
              <a:rPr lang="en-US" sz="1550" dirty="0">
                <a:latin typeface="+mn-lt"/>
                <a:cs typeface="+mn-cs"/>
              </a:rPr>
              <a:t>$w r $i Predecessor: $a Porto Alexandre (Angola)</a:t>
            </a:r>
          </a:p>
        </p:txBody>
      </p:sp>
      <p:sp>
        <p:nvSpPr>
          <p:cNvPr id="17" name="TextBox 16"/>
          <p:cNvSpPr txBox="1"/>
          <p:nvPr/>
        </p:nvSpPr>
        <p:spPr>
          <a:xfrm>
            <a:off x="795338" y="6087772"/>
            <a:ext cx="4876800" cy="320675"/>
          </a:xfrm>
          <a:prstGeom prst="rect">
            <a:avLst/>
          </a:prstGeom>
          <a:noFill/>
        </p:spPr>
        <p:txBody>
          <a:bodyPr>
            <a:spAutoFit/>
          </a:bodyPr>
          <a:lstStyle/>
          <a:p>
            <a:pPr fontAlgn="auto">
              <a:spcBef>
                <a:spcPts val="0"/>
              </a:spcBef>
              <a:spcAft>
                <a:spcPts val="0"/>
              </a:spcAft>
              <a:defRPr/>
            </a:pPr>
            <a:r>
              <a:rPr lang="en-US" sz="1550" dirty="0">
                <a:latin typeface="+mn-lt"/>
                <a:cs typeface="+mn-cs"/>
              </a:rPr>
              <a:t>$z Angola $z </a:t>
            </a:r>
            <a:r>
              <a:rPr lang="en-US" sz="1550" dirty="0" err="1">
                <a:latin typeface="+mn-lt"/>
                <a:cs typeface="+mn-cs"/>
              </a:rPr>
              <a:t>Tombua</a:t>
            </a:r>
            <a:endParaRPr lang="en-US" sz="155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heckerboard(across)">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3" presetClass="entr" presetSubtype="16"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plus(in)">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2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edge">
                                      <p:cBhvr>
                                        <p:cTn id="44" dur="20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dissolv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slide(fromBottom)">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5" grpId="0"/>
      <p:bldP spid="16" grpId="0"/>
      <p:bldP spid="17"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TextBox 1"/>
          <p:cNvSpPr txBox="1">
            <a:spLocks noChangeArrowheads="1"/>
          </p:cNvSpPr>
          <p:nvPr/>
        </p:nvSpPr>
        <p:spPr bwMode="auto">
          <a:xfrm>
            <a:off x="192088" y="1524000"/>
            <a:ext cx="8915400" cy="4832092"/>
          </a:xfrm>
          <a:prstGeom prst="rect">
            <a:avLst/>
          </a:prstGeom>
          <a:noFill/>
          <a:ln w="9525">
            <a:noFill/>
            <a:miter lim="800000"/>
            <a:headEnd/>
            <a:tailEnd/>
          </a:ln>
        </p:spPr>
        <p:txBody>
          <a:bodyPr>
            <a:spAutoFit/>
          </a:bodyPr>
          <a:lstStyle/>
          <a:p>
            <a:r>
              <a:rPr lang="en-US" dirty="0">
                <a:latin typeface="Calibri" pitchFamily="34" charset="0"/>
              </a:rPr>
              <a:t>034</a:t>
            </a:r>
          </a:p>
          <a:p>
            <a:r>
              <a:rPr lang="en-US" dirty="0">
                <a:latin typeface="Calibri" pitchFamily="34" charset="0"/>
              </a:rPr>
              <a:t>034</a:t>
            </a:r>
          </a:p>
          <a:p>
            <a:r>
              <a:rPr lang="en-US" dirty="0">
                <a:latin typeface="Calibri" pitchFamily="34" charset="0"/>
              </a:rPr>
              <a:t>043</a:t>
            </a:r>
          </a:p>
          <a:p>
            <a:r>
              <a:rPr lang="en-US" dirty="0">
                <a:latin typeface="Calibri" pitchFamily="34" charset="0"/>
              </a:rPr>
              <a:t>151	</a:t>
            </a:r>
          </a:p>
          <a:p>
            <a:r>
              <a:rPr lang="en-US" dirty="0">
                <a:latin typeface="Calibri" pitchFamily="34" charset="0"/>
              </a:rPr>
              <a:t>368</a:t>
            </a:r>
          </a:p>
          <a:p>
            <a:r>
              <a:rPr lang="en-US" dirty="0">
                <a:latin typeface="Calibri" pitchFamily="34" charset="0"/>
              </a:rPr>
              <a:t>370</a:t>
            </a:r>
          </a:p>
          <a:p>
            <a:r>
              <a:rPr lang="en-US" dirty="0">
                <a:latin typeface="Calibri" pitchFamily="34" charset="0"/>
              </a:rPr>
              <a:t>4__</a:t>
            </a:r>
          </a:p>
          <a:p>
            <a:r>
              <a:rPr lang="en-US" dirty="0">
                <a:latin typeface="Calibri" pitchFamily="34" charset="0"/>
              </a:rPr>
              <a:t>4__</a:t>
            </a:r>
          </a:p>
          <a:p>
            <a:r>
              <a:rPr lang="en-US" dirty="0">
                <a:latin typeface="Calibri" pitchFamily="34" charset="0"/>
              </a:rPr>
              <a:t>667</a:t>
            </a:r>
          </a:p>
          <a:p>
            <a:endParaRPr lang="en-US" dirty="0">
              <a:latin typeface="Calibri" pitchFamily="34" charset="0"/>
            </a:endParaRPr>
          </a:p>
          <a:p>
            <a:r>
              <a:rPr lang="en-US" dirty="0">
                <a:latin typeface="Calibri" pitchFamily="34" charset="0"/>
              </a:rPr>
              <a:t>670       Miami Roads Neighborhood Civic Association website, March 7, 2013: $b About us </a:t>
            </a:r>
          </a:p>
          <a:p>
            <a:r>
              <a:rPr lang="en-US" dirty="0">
                <a:latin typeface="Calibri" pitchFamily="34" charset="0"/>
              </a:rPr>
              <a:t>             (“The Roads”; “The Roads” neighborhood) $u http://miamiroads.org/about_us.htm</a:t>
            </a:r>
          </a:p>
          <a:p>
            <a:r>
              <a:rPr lang="en-US" dirty="0">
                <a:latin typeface="Calibri" pitchFamily="34" charset="0"/>
              </a:rPr>
              <a:t>670       GNIS, March 7, 2013 $b (The Roads; populated place; county: Miami-Dade; state: </a:t>
            </a:r>
          </a:p>
          <a:p>
            <a:r>
              <a:rPr lang="en-US" dirty="0">
                <a:latin typeface="Calibri" pitchFamily="34" charset="0"/>
              </a:rPr>
              <a:t>             Florida; 25.7555556° -80.2050000° 25°45’20”N 080°12’18”W)</a:t>
            </a:r>
          </a:p>
          <a:p>
            <a:r>
              <a:rPr lang="en-US" dirty="0">
                <a:latin typeface="Calibri" pitchFamily="34" charset="0"/>
              </a:rPr>
              <a:t>670      Wikipedia, March 7, 2013 $b (The Roads;  a neighborhood of Miami in Miami-Dade</a:t>
            </a:r>
          </a:p>
          <a:p>
            <a:r>
              <a:rPr lang="en-US" dirty="0">
                <a:latin typeface="Calibri" pitchFamily="34" charset="0"/>
              </a:rPr>
              <a:t>             County, Florida; 25.756°N 80.205°W)</a:t>
            </a:r>
          </a:p>
          <a:p>
            <a:r>
              <a:rPr lang="en-US" dirty="0">
                <a:latin typeface="Calibri" pitchFamily="34" charset="0"/>
              </a:rPr>
              <a:t>781 _0</a:t>
            </a:r>
            <a:r>
              <a:rPr lang="en-US" sz="2000" dirty="0">
                <a:latin typeface="Calibri" pitchFamily="34" charset="0"/>
              </a:rPr>
              <a:t>	</a:t>
            </a:r>
          </a:p>
        </p:txBody>
      </p:sp>
      <p:pic>
        <p:nvPicPr>
          <p:cNvPr id="361474"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5" name="TextBox 4"/>
          <p:cNvSpPr txBox="1">
            <a:spLocks noChangeArrowheads="1"/>
          </p:cNvSpPr>
          <p:nvPr/>
        </p:nvSpPr>
        <p:spPr bwMode="auto">
          <a:xfrm>
            <a:off x="3749675" y="201613"/>
            <a:ext cx="4572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7" name="TextBox 6"/>
          <p:cNvSpPr txBox="1">
            <a:spLocks noChangeArrowheads="1"/>
          </p:cNvSpPr>
          <p:nvPr/>
        </p:nvSpPr>
        <p:spPr bwMode="auto">
          <a:xfrm>
            <a:off x="5029200" y="457200"/>
            <a:ext cx="2209800" cy="477838"/>
          </a:xfrm>
          <a:prstGeom prst="rect">
            <a:avLst/>
          </a:prstGeom>
          <a:noFill/>
          <a:ln w="9525">
            <a:noFill/>
            <a:miter lim="800000"/>
            <a:headEnd/>
            <a:tailEnd/>
          </a:ln>
        </p:spPr>
        <p:txBody>
          <a:bodyPr>
            <a:spAutoFit/>
          </a:bodyPr>
          <a:lstStyle/>
          <a:p>
            <a:r>
              <a:rPr lang="en-US" sz="2500">
                <a:latin typeface="Calibri" pitchFamily="34" charset="0"/>
              </a:rPr>
              <a:t>  </a:t>
            </a:r>
            <a:r>
              <a:rPr lang="en-US" sz="2200">
                <a:solidFill>
                  <a:srgbClr val="FF0000"/>
                </a:solidFill>
                <a:latin typeface="Calibri" pitchFamily="34" charset="0"/>
              </a:rPr>
              <a:t>a                      a</a:t>
            </a:r>
          </a:p>
        </p:txBody>
      </p:sp>
      <p:sp>
        <p:nvSpPr>
          <p:cNvPr id="8" name="TextBox 7"/>
          <p:cNvSpPr txBox="1"/>
          <p:nvPr/>
        </p:nvSpPr>
        <p:spPr>
          <a:xfrm>
            <a:off x="877888" y="1471613"/>
            <a:ext cx="7696200" cy="1016000"/>
          </a:xfrm>
          <a:prstGeom prst="rect">
            <a:avLst/>
          </a:prstGeom>
          <a:noFill/>
        </p:spPr>
        <p:txBody>
          <a:bodyPr>
            <a:spAutoFit/>
          </a:bodyPr>
          <a:lstStyle/>
          <a:p>
            <a:pPr fontAlgn="auto">
              <a:spcBef>
                <a:spcPts val="0"/>
              </a:spcBef>
              <a:spcAft>
                <a:spcPts val="0"/>
              </a:spcAft>
              <a:defRPr/>
            </a:pPr>
            <a:r>
              <a:rPr lang="en-US" sz="1850" dirty="0">
                <a:latin typeface="+mn-lt"/>
                <a:cs typeface="+mn-cs"/>
              </a:rPr>
              <a:t> $d </a:t>
            </a:r>
            <a:r>
              <a:rPr lang="en-US" sz="2000" dirty="0">
                <a:latin typeface="+mn-lt"/>
                <a:cs typeface="+mn-cs"/>
              </a:rPr>
              <a:t>W0801218 $e W0801218 $f N0254520 $g N0254520 $2 </a:t>
            </a:r>
            <a:r>
              <a:rPr lang="en-US" sz="2000" dirty="0" err="1">
                <a:latin typeface="+mn-lt"/>
                <a:cs typeface="+mn-cs"/>
              </a:rPr>
              <a:t>gnis</a:t>
            </a:r>
            <a:endParaRPr lang="en-US" sz="2000" dirty="0">
              <a:latin typeface="+mn-lt"/>
              <a:cs typeface="+mn-cs"/>
            </a:endParaRPr>
          </a:p>
          <a:p>
            <a:pPr fontAlgn="auto">
              <a:spcBef>
                <a:spcPts val="0"/>
              </a:spcBef>
              <a:spcAft>
                <a:spcPts val="0"/>
              </a:spcAft>
              <a:defRPr/>
            </a:pPr>
            <a:r>
              <a:rPr lang="en-US" sz="2000" dirty="0">
                <a:latin typeface="+mn-lt"/>
                <a:cs typeface="+mn-cs"/>
              </a:rPr>
              <a:t> $d -80.2050000 $e -80.2050000 $f 25.7555556 $g 25.7555556 $2 </a:t>
            </a:r>
            <a:r>
              <a:rPr lang="en-US" sz="2000" dirty="0" err="1">
                <a:latin typeface="+mn-lt"/>
                <a:cs typeface="+mn-cs"/>
              </a:rPr>
              <a:t>gnis</a:t>
            </a:r>
            <a:endParaRPr lang="en-US" sz="2000" dirty="0">
              <a:latin typeface="+mn-lt"/>
              <a:cs typeface="+mn-cs"/>
            </a:endParaRPr>
          </a:p>
          <a:p>
            <a:pPr fontAlgn="auto">
              <a:spcBef>
                <a:spcPts val="0"/>
              </a:spcBef>
              <a:spcAft>
                <a:spcPts val="0"/>
              </a:spcAft>
              <a:defRPr/>
            </a:pPr>
            <a:r>
              <a:rPr lang="en-US" sz="2000" dirty="0">
                <a:latin typeface="+mn-lt"/>
                <a:cs typeface="+mn-cs"/>
              </a:rPr>
              <a:t> n-us-fl</a:t>
            </a:r>
            <a:endParaRPr lang="en-US" sz="1850" dirty="0">
              <a:latin typeface="+mn-lt"/>
              <a:cs typeface="+mn-cs"/>
            </a:endParaRPr>
          </a:p>
        </p:txBody>
      </p:sp>
      <p:sp>
        <p:nvSpPr>
          <p:cNvPr id="9" name="TextBox 8"/>
          <p:cNvSpPr txBox="1"/>
          <p:nvPr/>
        </p:nvSpPr>
        <p:spPr>
          <a:xfrm>
            <a:off x="877888" y="2362200"/>
            <a:ext cx="5105400" cy="376238"/>
          </a:xfrm>
          <a:prstGeom prst="rect">
            <a:avLst/>
          </a:prstGeom>
          <a:noFill/>
        </p:spPr>
        <p:txBody>
          <a:bodyPr>
            <a:spAutoFit/>
          </a:bodyPr>
          <a:lstStyle/>
          <a:p>
            <a:pPr fontAlgn="auto">
              <a:spcBef>
                <a:spcPts val="0"/>
              </a:spcBef>
              <a:spcAft>
                <a:spcPts val="0"/>
              </a:spcAft>
              <a:defRPr/>
            </a:pPr>
            <a:r>
              <a:rPr lang="en-US" sz="1850" dirty="0">
                <a:latin typeface="+mn-lt"/>
                <a:cs typeface="+mn-cs"/>
              </a:rPr>
              <a:t> Roads (Miami, Fla.)</a:t>
            </a:r>
          </a:p>
        </p:txBody>
      </p:sp>
      <p:sp>
        <p:nvSpPr>
          <p:cNvPr id="10" name="TextBox 9"/>
          <p:cNvSpPr txBox="1"/>
          <p:nvPr/>
        </p:nvSpPr>
        <p:spPr>
          <a:xfrm>
            <a:off x="877888" y="2651125"/>
            <a:ext cx="5218112" cy="377825"/>
          </a:xfrm>
          <a:prstGeom prst="rect">
            <a:avLst/>
          </a:prstGeom>
          <a:noFill/>
        </p:spPr>
        <p:txBody>
          <a:bodyPr>
            <a:spAutoFit/>
          </a:bodyPr>
          <a:lstStyle/>
          <a:p>
            <a:pPr fontAlgn="auto">
              <a:spcBef>
                <a:spcPts val="0"/>
              </a:spcBef>
              <a:spcAft>
                <a:spcPts val="0"/>
              </a:spcAft>
              <a:defRPr/>
            </a:pPr>
            <a:r>
              <a:rPr lang="en-US" sz="1850" dirty="0">
                <a:latin typeface="+mn-lt"/>
                <a:cs typeface="+mn-cs"/>
              </a:rPr>
              <a:t> $b Neighborhood    </a:t>
            </a:r>
            <a:r>
              <a:rPr lang="en-US" sz="1850" i="1" dirty="0">
                <a:latin typeface="+mn-lt"/>
                <a:cs typeface="+mn-cs"/>
              </a:rPr>
              <a:t>or</a:t>
            </a:r>
            <a:r>
              <a:rPr lang="en-US" sz="1850" dirty="0">
                <a:latin typeface="+mn-lt"/>
                <a:cs typeface="+mn-cs"/>
              </a:rPr>
              <a:t>    $b Neighborhoods $2 </a:t>
            </a:r>
            <a:r>
              <a:rPr lang="en-US" sz="1850" dirty="0" err="1">
                <a:latin typeface="+mn-lt"/>
                <a:cs typeface="+mn-cs"/>
              </a:rPr>
              <a:t>lcsh</a:t>
            </a:r>
            <a:endParaRPr lang="en-US" sz="1850" dirty="0">
              <a:latin typeface="+mn-lt"/>
              <a:cs typeface="+mn-cs"/>
            </a:endParaRPr>
          </a:p>
        </p:txBody>
      </p:sp>
      <p:sp>
        <p:nvSpPr>
          <p:cNvPr id="11" name="TextBox 10"/>
          <p:cNvSpPr txBox="1"/>
          <p:nvPr/>
        </p:nvSpPr>
        <p:spPr>
          <a:xfrm>
            <a:off x="877888" y="2925763"/>
            <a:ext cx="6742112" cy="376237"/>
          </a:xfrm>
          <a:prstGeom prst="rect">
            <a:avLst/>
          </a:prstGeom>
          <a:noFill/>
        </p:spPr>
        <p:txBody>
          <a:bodyPr>
            <a:spAutoFit/>
          </a:bodyPr>
          <a:lstStyle/>
          <a:p>
            <a:pPr fontAlgn="auto">
              <a:spcBef>
                <a:spcPts val="0"/>
              </a:spcBef>
              <a:spcAft>
                <a:spcPts val="0"/>
              </a:spcAft>
              <a:defRPr/>
            </a:pPr>
            <a:r>
              <a:rPr lang="en-US" sz="1850" dirty="0">
                <a:latin typeface="+mn-lt"/>
                <a:cs typeface="+mn-cs"/>
              </a:rPr>
              <a:t> $c United States $f Miami (Fla.) </a:t>
            </a:r>
            <a:r>
              <a:rPr lang="en-US" sz="1850" i="1" dirty="0">
                <a:latin typeface="+mn-lt"/>
                <a:cs typeface="+mn-cs"/>
              </a:rPr>
              <a:t>and perhaps</a:t>
            </a:r>
            <a:r>
              <a:rPr lang="en-US" sz="1850" dirty="0">
                <a:latin typeface="+mn-lt"/>
                <a:cs typeface="+mn-cs"/>
              </a:rPr>
              <a:t>  $f Florida $2 </a:t>
            </a:r>
            <a:r>
              <a:rPr lang="en-US" sz="1850" dirty="0" err="1">
                <a:latin typeface="+mn-lt"/>
                <a:cs typeface="+mn-cs"/>
              </a:rPr>
              <a:t>naf</a:t>
            </a:r>
            <a:endParaRPr lang="en-US" sz="1850" dirty="0">
              <a:latin typeface="+mn-lt"/>
              <a:cs typeface="+mn-cs"/>
            </a:endParaRPr>
          </a:p>
        </p:txBody>
      </p:sp>
      <p:sp>
        <p:nvSpPr>
          <p:cNvPr id="12" name="TextBox 11"/>
          <p:cNvSpPr txBox="1"/>
          <p:nvPr/>
        </p:nvSpPr>
        <p:spPr>
          <a:xfrm>
            <a:off x="320675" y="3178175"/>
            <a:ext cx="4038600" cy="641350"/>
          </a:xfrm>
          <a:prstGeom prst="rect">
            <a:avLst/>
          </a:prstGeom>
          <a:noFill/>
        </p:spPr>
        <p:txBody>
          <a:bodyPr>
            <a:spAutoFit/>
          </a:bodyPr>
          <a:lstStyle/>
          <a:p>
            <a:pPr fontAlgn="auto">
              <a:spcBef>
                <a:spcPts val="0"/>
              </a:spcBef>
              <a:spcAft>
                <a:spcPts val="0"/>
              </a:spcAft>
              <a:defRPr/>
            </a:pPr>
            <a:r>
              <a:rPr lang="en-US" sz="1850" dirty="0">
                <a:latin typeface="+mn-lt"/>
                <a:cs typeface="+mn-cs"/>
              </a:rPr>
              <a:t>51       The Roads (Miami, Fla.)</a:t>
            </a:r>
          </a:p>
          <a:p>
            <a:pPr fontAlgn="auto">
              <a:spcBef>
                <a:spcPts val="0"/>
              </a:spcBef>
              <a:spcAft>
                <a:spcPts val="0"/>
              </a:spcAft>
              <a:defRPr/>
            </a:pPr>
            <a:r>
              <a:rPr lang="en-US" sz="1850" dirty="0">
                <a:latin typeface="+mn-lt"/>
                <a:cs typeface="+mn-cs"/>
              </a:rPr>
              <a:t>10 1_ Miami (Fla.). $b Roads </a:t>
            </a:r>
          </a:p>
        </p:txBody>
      </p:sp>
      <p:sp>
        <p:nvSpPr>
          <p:cNvPr id="13" name="TextBox 12"/>
          <p:cNvSpPr txBox="1"/>
          <p:nvPr/>
        </p:nvSpPr>
        <p:spPr>
          <a:xfrm>
            <a:off x="914400" y="3721100"/>
            <a:ext cx="7924800" cy="400110"/>
          </a:xfrm>
          <a:prstGeom prst="rect">
            <a:avLst/>
          </a:prstGeom>
          <a:noFill/>
        </p:spPr>
        <p:txBody>
          <a:bodyPr>
            <a:spAutoFit/>
          </a:bodyPr>
          <a:lstStyle/>
          <a:p>
            <a:pPr fontAlgn="auto">
              <a:spcBef>
                <a:spcPts val="0"/>
              </a:spcBef>
              <a:spcAft>
                <a:spcPts val="0"/>
              </a:spcAft>
              <a:defRPr/>
            </a:pPr>
            <a:r>
              <a:rPr lang="en-US" sz="2000" dirty="0">
                <a:latin typeface="+mn-lt"/>
                <a:cs typeface="+mn-cs"/>
              </a:rPr>
              <a:t>SUBJECT USAGE: This name is not valid for use as a geographic subdivision.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box(in)">
                                      <p:cBhvr>
                                        <p:cTn id="33" dur="500"/>
                                        <p:tgtEl>
                                          <p:spTgt spid="1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checkerboard(across)">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2" grpId="0"/>
      <p:bldP spid="13"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TextBox 1"/>
          <p:cNvSpPr txBox="1">
            <a:spLocks noChangeArrowheads="1"/>
          </p:cNvSpPr>
          <p:nvPr/>
        </p:nvSpPr>
        <p:spPr bwMode="auto">
          <a:xfrm>
            <a:off x="228600" y="1524000"/>
            <a:ext cx="8915400" cy="5011738"/>
          </a:xfrm>
          <a:prstGeom prst="rect">
            <a:avLst/>
          </a:prstGeom>
          <a:noFill/>
          <a:ln w="9525">
            <a:noFill/>
            <a:miter lim="800000"/>
            <a:headEnd/>
            <a:tailEnd/>
          </a:ln>
        </p:spPr>
        <p:txBody>
          <a:bodyPr>
            <a:spAutoFit/>
          </a:bodyPr>
          <a:lstStyle/>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043</a:t>
            </a:r>
          </a:p>
          <a:p>
            <a:r>
              <a:rPr lang="en-US" sz="1600" dirty="0">
                <a:latin typeface="Calibri" pitchFamily="34" charset="0"/>
              </a:rPr>
              <a:t>151	</a:t>
            </a:r>
          </a:p>
          <a:p>
            <a:r>
              <a:rPr lang="en-US" sz="1600" dirty="0">
                <a:latin typeface="Calibri" pitchFamily="34" charset="0"/>
              </a:rPr>
              <a:t>368</a:t>
            </a:r>
          </a:p>
          <a:p>
            <a:r>
              <a:rPr lang="en-US" sz="1600" dirty="0">
                <a:latin typeface="Calibri" pitchFamily="34" charset="0"/>
              </a:rPr>
              <a:t>370</a:t>
            </a:r>
          </a:p>
          <a:p>
            <a:r>
              <a:rPr lang="en-US" sz="1600" dirty="0">
                <a:latin typeface="Calibri" pitchFamily="34" charset="0"/>
              </a:rPr>
              <a:t>551</a:t>
            </a:r>
          </a:p>
          <a:p>
            <a:r>
              <a:rPr lang="en-US" sz="1600" dirty="0">
                <a:latin typeface="Calibri" pitchFamily="34" charset="0"/>
              </a:rPr>
              <a:t>667</a:t>
            </a:r>
          </a:p>
          <a:p>
            <a:r>
              <a:rPr lang="en-US" sz="1600" dirty="0">
                <a:latin typeface="Calibri" pitchFamily="34" charset="0"/>
              </a:rPr>
              <a:t>670      Greenville Rancheria home page, March 7, 2013 $b (Greenville Rancheria; currently  </a:t>
            </a:r>
          </a:p>
          <a:p>
            <a:r>
              <a:rPr lang="en-US" sz="1600" dirty="0">
                <a:latin typeface="Calibri" pitchFamily="34" charset="0"/>
              </a:rPr>
              <a:t>             located in the Indian Valley in the Sierra Nevada Mountains of Northern California; tribal</a:t>
            </a:r>
          </a:p>
          <a:p>
            <a:r>
              <a:rPr lang="en-US" sz="1600" dirty="0">
                <a:latin typeface="Calibri" pitchFamily="34" charset="0"/>
              </a:rPr>
              <a:t>            government offices have historically been located in Redding, Red Bluff and Greenville, and are</a:t>
            </a:r>
          </a:p>
          <a:p>
            <a:r>
              <a:rPr lang="en-US" sz="1600" dirty="0">
                <a:latin typeface="Calibri" pitchFamily="34" charset="0"/>
              </a:rPr>
              <a:t>            currently in Greenville) $u http://www.greenvillerancheria.com/</a:t>
            </a:r>
          </a:p>
          <a:p>
            <a:r>
              <a:rPr lang="en-US" sz="1600" dirty="0">
                <a:latin typeface="Calibri" pitchFamily="34" charset="0"/>
              </a:rPr>
              <a:t>670      BIA Indian entities, August 10, 2012 $b (Greenville Rancheria (previously listed as the</a:t>
            </a:r>
          </a:p>
          <a:p>
            <a:r>
              <a:rPr lang="en-US" sz="1600" dirty="0">
                <a:latin typeface="Calibri" pitchFamily="34" charset="0"/>
              </a:rPr>
              <a:t>            Greenville Rancheria of Maidu Indians of California))</a:t>
            </a:r>
          </a:p>
          <a:p>
            <a:r>
              <a:rPr lang="en-US" sz="1600" dirty="0">
                <a:latin typeface="Calibri" pitchFamily="34" charset="0"/>
              </a:rPr>
              <a:t>670      Wikipedia, March 7, 2013 $b (Greenville Rancheria of Maidu Indians; The Greenville Rancheria </a:t>
            </a:r>
          </a:p>
          <a:p>
            <a:r>
              <a:rPr lang="en-US" sz="1600" dirty="0">
                <a:latin typeface="Calibri" pitchFamily="34" charset="0"/>
              </a:rPr>
              <a:t>             of Maidu Indians of California is a federally recognized tribe in Plumas and Tehama Counties;  </a:t>
            </a:r>
          </a:p>
          <a:p>
            <a:r>
              <a:rPr lang="en-US" sz="1600" dirty="0">
                <a:latin typeface="Calibri" pitchFamily="34" charset="0"/>
              </a:rPr>
              <a:t>             Greenville Rancheria is headquartered in Greenville, California)</a:t>
            </a:r>
          </a:p>
          <a:p>
            <a:r>
              <a:rPr lang="en-US" sz="1600" dirty="0">
                <a:latin typeface="Calibri" pitchFamily="34" charset="0"/>
              </a:rPr>
              <a:t>670      GNIS, March 7, 2013 $b (Greenville Rancheria, civil, Plumas County, California, 40.1487839° </a:t>
            </a:r>
          </a:p>
          <a:p>
            <a:r>
              <a:rPr lang="en-US" sz="1600" dirty="0">
                <a:latin typeface="Calibri" pitchFamily="34" charset="0"/>
              </a:rPr>
              <a:t>             -120.8933990° 40°08’56”N 120°53’36”W; designation: Administered Tribal)</a:t>
            </a:r>
          </a:p>
          <a:p>
            <a:r>
              <a:rPr lang="en-US" sz="1600" dirty="0">
                <a:latin typeface="Calibri" pitchFamily="34" charset="0"/>
              </a:rPr>
              <a:t>781 _0</a:t>
            </a:r>
            <a:r>
              <a:rPr lang="en-US" dirty="0">
                <a:latin typeface="Calibri" pitchFamily="34" charset="0"/>
              </a:rPr>
              <a:t>	</a:t>
            </a:r>
          </a:p>
        </p:txBody>
      </p:sp>
      <p:pic>
        <p:nvPicPr>
          <p:cNvPr id="363522"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600" y="228600"/>
            <a:ext cx="1371600" cy="830263"/>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NAR FOR THE CURRENT NAME</a:t>
            </a:r>
          </a:p>
        </p:txBody>
      </p:sp>
      <p:sp>
        <p:nvSpPr>
          <p:cNvPr id="6" name="TextBox 5"/>
          <p:cNvSpPr txBox="1">
            <a:spLocks noChangeArrowheads="1"/>
          </p:cNvSpPr>
          <p:nvPr/>
        </p:nvSpPr>
        <p:spPr bwMode="auto">
          <a:xfrm>
            <a:off x="3776663" y="201613"/>
            <a:ext cx="3048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8" name="TextBox 7"/>
          <p:cNvSpPr txBox="1">
            <a:spLocks noChangeArrowheads="1"/>
          </p:cNvSpPr>
          <p:nvPr/>
        </p:nvSpPr>
        <p:spPr bwMode="auto">
          <a:xfrm>
            <a:off x="5181600" y="457200"/>
            <a:ext cx="1981200" cy="477838"/>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                      a</a:t>
            </a:r>
            <a:r>
              <a:rPr lang="en-US" sz="2500">
                <a:latin typeface="Calibri" pitchFamily="34" charset="0"/>
              </a:rPr>
              <a:t>                </a:t>
            </a:r>
          </a:p>
        </p:txBody>
      </p:sp>
      <p:sp>
        <p:nvSpPr>
          <p:cNvPr id="9" name="TextBox 8"/>
          <p:cNvSpPr txBox="1"/>
          <p:nvPr/>
        </p:nvSpPr>
        <p:spPr>
          <a:xfrm>
            <a:off x="822325" y="1524000"/>
            <a:ext cx="6705600" cy="858838"/>
          </a:xfrm>
          <a:prstGeom prst="rect">
            <a:avLst/>
          </a:prstGeom>
          <a:noFill/>
        </p:spPr>
        <p:txBody>
          <a:bodyPr>
            <a:spAutoFit/>
          </a:bodyPr>
          <a:lstStyle/>
          <a:p>
            <a:pPr fontAlgn="auto">
              <a:spcBef>
                <a:spcPts val="0"/>
              </a:spcBef>
              <a:spcAft>
                <a:spcPts val="0"/>
              </a:spcAft>
              <a:defRPr/>
            </a:pPr>
            <a:r>
              <a:rPr lang="en-US" sz="1660" dirty="0">
                <a:latin typeface="+mn-lt"/>
                <a:cs typeface="+mn-cs"/>
              </a:rPr>
              <a:t>$d -120.8933990 $e -120.8933990 $f 40.1487839 $g 40.1487839 $2 </a:t>
            </a:r>
            <a:r>
              <a:rPr lang="en-US" sz="1660" dirty="0" err="1">
                <a:latin typeface="+mn-lt"/>
                <a:cs typeface="+mn-cs"/>
              </a:rPr>
              <a:t>gnis</a:t>
            </a:r>
            <a:endParaRPr lang="en-US" sz="1660" dirty="0">
              <a:latin typeface="+mn-lt"/>
              <a:cs typeface="+mn-cs"/>
            </a:endParaRPr>
          </a:p>
          <a:p>
            <a:pPr fontAlgn="auto">
              <a:spcBef>
                <a:spcPts val="0"/>
              </a:spcBef>
              <a:spcAft>
                <a:spcPts val="0"/>
              </a:spcAft>
              <a:defRPr/>
            </a:pPr>
            <a:r>
              <a:rPr lang="en-US" sz="1660" dirty="0">
                <a:latin typeface="+mn-lt"/>
                <a:cs typeface="+mn-cs"/>
              </a:rPr>
              <a:t>$d W1205336 $e W1205336 $f N0400856 $g N0400856 $2 </a:t>
            </a:r>
            <a:r>
              <a:rPr lang="en-US" sz="1660" dirty="0" err="1">
                <a:latin typeface="+mn-lt"/>
                <a:cs typeface="+mn-cs"/>
              </a:rPr>
              <a:t>gnis</a:t>
            </a:r>
            <a:endParaRPr lang="en-US" sz="1660" dirty="0">
              <a:latin typeface="+mn-lt"/>
              <a:cs typeface="+mn-cs"/>
            </a:endParaRPr>
          </a:p>
          <a:p>
            <a:pPr fontAlgn="auto">
              <a:spcBef>
                <a:spcPts val="0"/>
              </a:spcBef>
              <a:spcAft>
                <a:spcPts val="0"/>
              </a:spcAft>
              <a:defRPr/>
            </a:pPr>
            <a:r>
              <a:rPr lang="en-US" sz="1660" dirty="0">
                <a:latin typeface="+mn-lt"/>
                <a:cs typeface="+mn-cs"/>
              </a:rPr>
              <a:t>n-us-ca</a:t>
            </a:r>
          </a:p>
        </p:txBody>
      </p:sp>
      <p:sp>
        <p:nvSpPr>
          <p:cNvPr id="10" name="TextBox 9"/>
          <p:cNvSpPr txBox="1"/>
          <p:nvPr/>
        </p:nvSpPr>
        <p:spPr>
          <a:xfrm>
            <a:off x="822325" y="2286000"/>
            <a:ext cx="3657600" cy="347663"/>
          </a:xfrm>
          <a:prstGeom prst="rect">
            <a:avLst/>
          </a:prstGeom>
          <a:noFill/>
        </p:spPr>
        <p:txBody>
          <a:bodyPr>
            <a:spAutoFit/>
          </a:bodyPr>
          <a:lstStyle/>
          <a:p>
            <a:pPr fontAlgn="auto">
              <a:spcBef>
                <a:spcPts val="0"/>
              </a:spcBef>
              <a:spcAft>
                <a:spcPts val="0"/>
              </a:spcAft>
              <a:defRPr/>
            </a:pPr>
            <a:r>
              <a:rPr lang="en-US" sz="1660" dirty="0">
                <a:latin typeface="+mn-lt"/>
                <a:cs typeface="+mn-cs"/>
              </a:rPr>
              <a:t>Greenville Rancheria</a:t>
            </a:r>
          </a:p>
        </p:txBody>
      </p:sp>
      <p:sp>
        <p:nvSpPr>
          <p:cNvPr id="11" name="TextBox 10"/>
          <p:cNvSpPr txBox="1"/>
          <p:nvPr/>
        </p:nvSpPr>
        <p:spPr>
          <a:xfrm>
            <a:off x="822325" y="2524125"/>
            <a:ext cx="5181600" cy="347663"/>
          </a:xfrm>
          <a:prstGeom prst="rect">
            <a:avLst/>
          </a:prstGeom>
          <a:noFill/>
        </p:spPr>
        <p:txBody>
          <a:bodyPr>
            <a:spAutoFit/>
          </a:bodyPr>
          <a:lstStyle/>
          <a:p>
            <a:pPr fontAlgn="auto">
              <a:spcBef>
                <a:spcPts val="0"/>
              </a:spcBef>
              <a:spcAft>
                <a:spcPts val="0"/>
              </a:spcAft>
              <a:defRPr/>
            </a:pPr>
            <a:r>
              <a:rPr lang="en-US" sz="1660" dirty="0">
                <a:latin typeface="+mn-lt"/>
                <a:cs typeface="+mn-cs"/>
              </a:rPr>
              <a:t>$b Federally recognized Indian tribes $2 </a:t>
            </a:r>
            <a:r>
              <a:rPr lang="en-US" sz="1660" dirty="0" err="1">
                <a:latin typeface="+mn-lt"/>
                <a:cs typeface="+mn-cs"/>
              </a:rPr>
              <a:t>lcsh</a:t>
            </a:r>
            <a:endParaRPr lang="en-US" sz="1660" dirty="0">
              <a:latin typeface="+mn-lt"/>
              <a:cs typeface="+mn-cs"/>
            </a:endParaRPr>
          </a:p>
        </p:txBody>
      </p:sp>
      <p:sp>
        <p:nvSpPr>
          <p:cNvPr id="12" name="TextBox 11"/>
          <p:cNvSpPr txBox="1"/>
          <p:nvPr/>
        </p:nvSpPr>
        <p:spPr>
          <a:xfrm>
            <a:off x="822325" y="2789238"/>
            <a:ext cx="7696200" cy="347662"/>
          </a:xfrm>
          <a:prstGeom prst="rect">
            <a:avLst/>
          </a:prstGeom>
          <a:noFill/>
        </p:spPr>
        <p:txBody>
          <a:bodyPr>
            <a:spAutoFit/>
          </a:bodyPr>
          <a:lstStyle/>
          <a:p>
            <a:pPr fontAlgn="auto">
              <a:spcBef>
                <a:spcPts val="0"/>
              </a:spcBef>
              <a:spcAft>
                <a:spcPts val="0"/>
              </a:spcAft>
              <a:defRPr/>
            </a:pPr>
            <a:r>
              <a:rPr lang="en-US" sz="1660" dirty="0">
                <a:latin typeface="+mn-lt"/>
                <a:cs typeface="+mn-cs"/>
              </a:rPr>
              <a:t>$c United States $e Greenville (Calif</a:t>
            </a:r>
            <a:r>
              <a:rPr lang="en-US" sz="1660">
                <a:latin typeface="+mn-lt"/>
                <a:cs typeface="+mn-cs"/>
              </a:rPr>
              <a:t>.) </a:t>
            </a:r>
            <a:r>
              <a:rPr lang="en-US" sz="1660" i="1">
                <a:latin typeface="+mn-lt"/>
                <a:cs typeface="+mn-cs"/>
              </a:rPr>
              <a:t>and </a:t>
            </a:r>
            <a:r>
              <a:rPr lang="en-US" sz="1660" i="1" dirty="0">
                <a:latin typeface="+mn-lt"/>
                <a:cs typeface="+mn-cs"/>
              </a:rPr>
              <a:t>perhaps</a:t>
            </a:r>
            <a:r>
              <a:rPr lang="en-US" sz="1660" dirty="0">
                <a:latin typeface="+mn-lt"/>
                <a:cs typeface="+mn-cs"/>
              </a:rPr>
              <a:t> $</a:t>
            </a:r>
            <a:r>
              <a:rPr lang="en-US" sz="1660">
                <a:latin typeface="+mn-lt"/>
                <a:cs typeface="+mn-cs"/>
              </a:rPr>
              <a:t>f California $2 naf</a:t>
            </a:r>
            <a:endParaRPr lang="en-US" sz="1660" i="1" dirty="0">
              <a:latin typeface="+mn-lt"/>
              <a:cs typeface="+mn-cs"/>
            </a:endParaRPr>
          </a:p>
        </p:txBody>
      </p:sp>
      <p:sp>
        <p:nvSpPr>
          <p:cNvPr id="13" name="TextBox 12"/>
          <p:cNvSpPr txBox="1"/>
          <p:nvPr/>
        </p:nvSpPr>
        <p:spPr>
          <a:xfrm>
            <a:off x="822325" y="3044825"/>
            <a:ext cx="7086600" cy="347663"/>
          </a:xfrm>
          <a:prstGeom prst="rect">
            <a:avLst/>
          </a:prstGeom>
          <a:noFill/>
        </p:spPr>
        <p:txBody>
          <a:bodyPr>
            <a:spAutoFit/>
          </a:bodyPr>
          <a:lstStyle/>
          <a:p>
            <a:pPr fontAlgn="auto">
              <a:spcBef>
                <a:spcPts val="0"/>
              </a:spcBef>
              <a:spcAft>
                <a:spcPts val="0"/>
              </a:spcAft>
              <a:defRPr/>
            </a:pPr>
            <a:r>
              <a:rPr lang="en-US" sz="1660" dirty="0">
                <a:latin typeface="+mn-lt"/>
                <a:cs typeface="+mn-cs"/>
              </a:rPr>
              <a:t>$w r $i Predecessor: $a Greenville Rancheria of Maidu Indians of California</a:t>
            </a:r>
          </a:p>
        </p:txBody>
      </p:sp>
      <p:sp>
        <p:nvSpPr>
          <p:cNvPr id="18" name="TextBox 17"/>
          <p:cNvSpPr txBox="1"/>
          <p:nvPr/>
        </p:nvSpPr>
        <p:spPr>
          <a:xfrm>
            <a:off x="914400" y="6164263"/>
            <a:ext cx="6781800" cy="336550"/>
          </a:xfrm>
          <a:prstGeom prst="rect">
            <a:avLst/>
          </a:prstGeom>
          <a:noFill/>
        </p:spPr>
        <p:txBody>
          <a:bodyPr>
            <a:spAutoFit/>
          </a:bodyPr>
          <a:lstStyle/>
          <a:p>
            <a:pPr fontAlgn="auto">
              <a:spcBef>
                <a:spcPts val="0"/>
              </a:spcBef>
              <a:spcAft>
                <a:spcPts val="0"/>
              </a:spcAft>
              <a:defRPr/>
            </a:pPr>
            <a:r>
              <a:rPr lang="en-US" sz="1660" dirty="0">
                <a:latin typeface="+mn-lt"/>
                <a:cs typeface="+mn-cs"/>
              </a:rPr>
              <a:t>$z Greenville Rancheria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Top)">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edg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4" dur="5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2" fill="hold" nodeType="click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 calcmode="lin" valueType="num">
                                      <p:cBhvr additive="base">
                                        <p:cTn id="49"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TextBox 1"/>
          <p:cNvSpPr txBox="1">
            <a:spLocks noChangeArrowheads="1"/>
          </p:cNvSpPr>
          <p:nvPr/>
        </p:nvSpPr>
        <p:spPr bwMode="auto">
          <a:xfrm>
            <a:off x="228600" y="1368425"/>
            <a:ext cx="8915400" cy="5541963"/>
          </a:xfrm>
          <a:prstGeom prst="rect">
            <a:avLst/>
          </a:prstGeom>
          <a:noFill/>
          <a:ln w="9525">
            <a:noFill/>
            <a:miter lim="800000"/>
            <a:headEnd/>
            <a:tailEnd/>
          </a:ln>
        </p:spPr>
        <p:txBody>
          <a:bodyPr>
            <a:spAutoFit/>
          </a:bodyPr>
          <a:lstStyle/>
          <a:p>
            <a:r>
              <a:rPr lang="en-US" sz="1700" dirty="0">
                <a:latin typeface="Calibri" pitchFamily="34" charset="0"/>
              </a:rPr>
              <a:t>043</a:t>
            </a:r>
          </a:p>
          <a:p>
            <a:r>
              <a:rPr lang="en-US" sz="1700" dirty="0">
                <a:latin typeface="Calibri" pitchFamily="34" charset="0"/>
              </a:rPr>
              <a:t>151	</a:t>
            </a:r>
          </a:p>
          <a:p>
            <a:r>
              <a:rPr lang="en-US" sz="1700" dirty="0">
                <a:latin typeface="Calibri" pitchFamily="34" charset="0"/>
              </a:rPr>
              <a:t>368</a:t>
            </a:r>
          </a:p>
          <a:p>
            <a:r>
              <a:rPr lang="en-US" sz="1700" dirty="0">
                <a:latin typeface="Calibri" pitchFamily="34" charset="0"/>
              </a:rPr>
              <a:t>370</a:t>
            </a:r>
          </a:p>
          <a:p>
            <a:r>
              <a:rPr lang="en-US" sz="1700" dirty="0">
                <a:latin typeface="Calibri" pitchFamily="34" charset="0"/>
              </a:rPr>
              <a:t>451</a:t>
            </a:r>
          </a:p>
          <a:p>
            <a:r>
              <a:rPr lang="en-US" sz="1700" dirty="0">
                <a:latin typeface="Calibri" pitchFamily="34" charset="0"/>
              </a:rPr>
              <a:t>551</a:t>
            </a:r>
          </a:p>
          <a:p>
            <a:r>
              <a:rPr lang="en-US" sz="1700" dirty="0">
                <a:latin typeface="Calibri" pitchFamily="34" charset="0"/>
              </a:rPr>
              <a:t>667</a:t>
            </a:r>
          </a:p>
          <a:p>
            <a:endParaRPr lang="en-US" sz="1700" dirty="0">
              <a:latin typeface="Calibri" pitchFamily="34" charset="0"/>
            </a:endParaRPr>
          </a:p>
          <a:p>
            <a:r>
              <a:rPr lang="en-US" sz="1700" dirty="0">
                <a:latin typeface="Calibri" pitchFamily="34" charset="0"/>
              </a:rPr>
              <a:t>670      BIA Indian entities, August 10, 2012 $b (Greenville Rancheria (previously listed</a:t>
            </a:r>
          </a:p>
          <a:p>
            <a:r>
              <a:rPr lang="en-US" sz="1700" dirty="0">
                <a:latin typeface="Calibri" pitchFamily="34" charset="0"/>
              </a:rPr>
              <a:t>             as the Greenville Rancheria of Maidu Indians of California))</a:t>
            </a:r>
          </a:p>
          <a:p>
            <a:r>
              <a:rPr lang="en-US" sz="1700" dirty="0">
                <a:latin typeface="Calibri" pitchFamily="34" charset="0"/>
              </a:rPr>
              <a:t>670      Greenville Rancheria home page, March 7, 2013 $b (Greenville Rancheria; currently</a:t>
            </a:r>
          </a:p>
          <a:p>
            <a:r>
              <a:rPr lang="en-US" sz="1700" dirty="0">
                <a:latin typeface="Calibri" pitchFamily="34" charset="0"/>
              </a:rPr>
              <a:t>             located in the Indian Valley in the Sierra Nevada Mountains of Northern California; tribal</a:t>
            </a:r>
          </a:p>
          <a:p>
            <a:r>
              <a:rPr lang="en-US" sz="1700" dirty="0">
                <a:latin typeface="Calibri" pitchFamily="34" charset="0"/>
              </a:rPr>
              <a:t>             government offices have historically been located in Redding, Red Bluff and Greenville,</a:t>
            </a:r>
          </a:p>
          <a:p>
            <a:r>
              <a:rPr lang="en-US" sz="1700" dirty="0">
                <a:latin typeface="Calibri" pitchFamily="34" charset="0"/>
              </a:rPr>
              <a:t>             and are currently in Greenville.) $u http://www.greenvillerancheria.com/</a:t>
            </a:r>
          </a:p>
          <a:p>
            <a:r>
              <a:rPr lang="en-US" sz="1700" dirty="0">
                <a:latin typeface="Calibri" pitchFamily="34" charset="0"/>
              </a:rPr>
              <a:t>670      Wikipedia, March 7, 2013 $b (Greenville Rancheria of Maidu Indians; The Greenville</a:t>
            </a:r>
          </a:p>
          <a:p>
            <a:r>
              <a:rPr lang="en-US" sz="1700" dirty="0">
                <a:latin typeface="Calibri" pitchFamily="34" charset="0"/>
              </a:rPr>
              <a:t>             Rancheria of Maidu Indians of California is a federally recognized tribe in Plumas and</a:t>
            </a:r>
          </a:p>
          <a:p>
            <a:r>
              <a:rPr lang="en-US" sz="1700" dirty="0">
                <a:latin typeface="Calibri" pitchFamily="34" charset="0"/>
              </a:rPr>
              <a:t>             Tehama Counties; Greenville Rancheria is headquartered in Greenville, California)</a:t>
            </a:r>
          </a:p>
          <a:p>
            <a:r>
              <a:rPr lang="en-US" sz="1700" dirty="0">
                <a:latin typeface="Calibri" pitchFamily="34" charset="0"/>
              </a:rPr>
              <a:t>670      GNIS, March 7, 2013 $b (Greenville Rancheria, civil, Plumas County, California,  </a:t>
            </a:r>
          </a:p>
          <a:p>
            <a:r>
              <a:rPr lang="en-US" sz="1700" dirty="0">
                <a:latin typeface="Calibri" pitchFamily="34" charset="0"/>
              </a:rPr>
              <a:t>             40.1487839°  -120.8933990° 40°08’56”N 120°53’36”W; designation: Administered                                                                                                                                                                                                                                                                                                                                                                                	Tribal)</a:t>
            </a:r>
          </a:p>
          <a:p>
            <a:r>
              <a:rPr lang="en-US" sz="1700" dirty="0">
                <a:latin typeface="Calibri" pitchFamily="34" charset="0"/>
              </a:rPr>
              <a:t>781 _0</a:t>
            </a:r>
            <a:r>
              <a:rPr lang="en-US" dirty="0">
                <a:latin typeface="Calibri" pitchFamily="34" charset="0"/>
              </a:rPr>
              <a:t>	</a:t>
            </a:r>
          </a:p>
        </p:txBody>
      </p:sp>
      <p:pic>
        <p:nvPicPr>
          <p:cNvPr id="365570"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4" name="TextBox 3"/>
          <p:cNvSpPr txBox="1"/>
          <p:nvPr/>
        </p:nvSpPr>
        <p:spPr>
          <a:xfrm>
            <a:off x="7467600" y="228600"/>
            <a:ext cx="1295400" cy="1079500"/>
          </a:xfrm>
          <a:prstGeom prst="rect">
            <a:avLst/>
          </a:prstGeom>
          <a:noFill/>
          <a:ln>
            <a:solidFill>
              <a:schemeClr val="accent4">
                <a:lumMod val="50000"/>
              </a:schemeClr>
            </a:solidFill>
          </a:ln>
        </p:spPr>
        <p:txBody>
          <a:bodyPr>
            <a:spAutoFit/>
          </a:bodyPr>
          <a:lstStyle/>
          <a:p>
            <a:pPr fontAlgn="auto">
              <a:spcBef>
                <a:spcPts val="0"/>
              </a:spcBef>
              <a:spcAft>
                <a:spcPts val="0"/>
              </a:spcAft>
              <a:defRPr/>
            </a:pPr>
            <a:r>
              <a:rPr lang="en-US" sz="1600" b="1" dirty="0">
                <a:solidFill>
                  <a:schemeClr val="accent4">
                    <a:lumMod val="50000"/>
                  </a:schemeClr>
                </a:solidFill>
                <a:latin typeface="+mn-lt"/>
                <a:cs typeface="+mn-cs"/>
              </a:rPr>
              <a:t>NAR FOR THE FORMER NAME</a:t>
            </a:r>
          </a:p>
        </p:txBody>
      </p:sp>
      <p:sp>
        <p:nvSpPr>
          <p:cNvPr id="6" name="TextBox 5"/>
          <p:cNvSpPr txBox="1">
            <a:spLocks noChangeArrowheads="1"/>
          </p:cNvSpPr>
          <p:nvPr/>
        </p:nvSpPr>
        <p:spPr bwMode="auto">
          <a:xfrm>
            <a:off x="3749675" y="209550"/>
            <a:ext cx="381000" cy="431800"/>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8" name="TextBox 7"/>
          <p:cNvSpPr txBox="1">
            <a:spLocks noChangeArrowheads="1"/>
          </p:cNvSpPr>
          <p:nvPr/>
        </p:nvSpPr>
        <p:spPr bwMode="auto">
          <a:xfrm>
            <a:off x="5048250" y="493713"/>
            <a:ext cx="22860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  n                      b</a:t>
            </a:r>
          </a:p>
        </p:txBody>
      </p:sp>
      <p:sp>
        <p:nvSpPr>
          <p:cNvPr id="9" name="TextBox 8"/>
          <p:cNvSpPr txBox="1"/>
          <p:nvPr/>
        </p:nvSpPr>
        <p:spPr>
          <a:xfrm>
            <a:off x="858838" y="1617663"/>
            <a:ext cx="6172200" cy="350837"/>
          </a:xfrm>
          <a:prstGeom prst="rect">
            <a:avLst/>
          </a:prstGeom>
          <a:noFill/>
        </p:spPr>
        <p:txBody>
          <a:bodyPr>
            <a:spAutoFit/>
          </a:bodyPr>
          <a:lstStyle/>
          <a:p>
            <a:pPr fontAlgn="auto">
              <a:spcBef>
                <a:spcPts val="0"/>
              </a:spcBef>
              <a:spcAft>
                <a:spcPts val="0"/>
              </a:spcAft>
              <a:defRPr/>
            </a:pPr>
            <a:r>
              <a:rPr lang="en-US" sz="1750" dirty="0">
                <a:latin typeface="+mn-lt"/>
                <a:cs typeface="+mn-cs"/>
              </a:rPr>
              <a:t>Greenville Rancheria of Maidu Indians of California </a:t>
            </a:r>
          </a:p>
        </p:txBody>
      </p:sp>
      <p:sp>
        <p:nvSpPr>
          <p:cNvPr id="10" name="TextBox 9"/>
          <p:cNvSpPr txBox="1"/>
          <p:nvPr/>
        </p:nvSpPr>
        <p:spPr>
          <a:xfrm>
            <a:off x="858838" y="1866900"/>
            <a:ext cx="6172200" cy="350838"/>
          </a:xfrm>
          <a:prstGeom prst="rect">
            <a:avLst/>
          </a:prstGeom>
          <a:noFill/>
        </p:spPr>
        <p:txBody>
          <a:bodyPr>
            <a:spAutoFit/>
          </a:bodyPr>
          <a:lstStyle/>
          <a:p>
            <a:pPr fontAlgn="auto">
              <a:spcBef>
                <a:spcPts val="0"/>
              </a:spcBef>
              <a:spcAft>
                <a:spcPts val="0"/>
              </a:spcAft>
              <a:defRPr/>
            </a:pPr>
            <a:r>
              <a:rPr lang="en-US" sz="1750" dirty="0">
                <a:latin typeface="+mn-lt"/>
                <a:cs typeface="+mn-cs"/>
              </a:rPr>
              <a:t>$b Federally recognized Indian tribes $2 </a:t>
            </a:r>
            <a:r>
              <a:rPr lang="en-US" sz="1750" dirty="0" err="1">
                <a:latin typeface="+mn-lt"/>
                <a:cs typeface="+mn-cs"/>
              </a:rPr>
              <a:t>lcsh</a:t>
            </a:r>
            <a:endParaRPr lang="en-US" sz="1750" dirty="0">
              <a:latin typeface="+mn-lt"/>
              <a:cs typeface="+mn-cs"/>
            </a:endParaRPr>
          </a:p>
        </p:txBody>
      </p:sp>
      <p:sp>
        <p:nvSpPr>
          <p:cNvPr id="12" name="TextBox 11"/>
          <p:cNvSpPr txBox="1"/>
          <p:nvPr/>
        </p:nvSpPr>
        <p:spPr>
          <a:xfrm>
            <a:off x="858838" y="2132013"/>
            <a:ext cx="67056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$c </a:t>
            </a:r>
            <a:r>
              <a:rPr lang="en-US" sz="1750">
                <a:latin typeface="+mn-lt"/>
                <a:cs typeface="+mn-cs"/>
              </a:rPr>
              <a:t>United States </a:t>
            </a:r>
            <a:r>
              <a:rPr lang="en-US" sz="1750" dirty="0">
                <a:latin typeface="+mn-lt"/>
                <a:cs typeface="+mn-cs"/>
              </a:rPr>
              <a:t>$e Greenville (Calif</a:t>
            </a:r>
            <a:r>
              <a:rPr lang="en-US" sz="1750">
                <a:latin typeface="+mn-lt"/>
                <a:cs typeface="+mn-cs"/>
              </a:rPr>
              <a:t>.) </a:t>
            </a:r>
            <a:r>
              <a:rPr lang="en-US" sz="1750" i="1">
                <a:latin typeface="+mn-lt"/>
                <a:cs typeface="+mn-cs"/>
              </a:rPr>
              <a:t>and </a:t>
            </a:r>
            <a:r>
              <a:rPr lang="en-US" sz="1750" i="1" dirty="0">
                <a:latin typeface="+mn-lt"/>
                <a:cs typeface="+mn-cs"/>
              </a:rPr>
              <a:t>perhaps</a:t>
            </a:r>
            <a:r>
              <a:rPr lang="en-US" sz="1750" dirty="0">
                <a:latin typeface="+mn-lt"/>
                <a:cs typeface="+mn-cs"/>
              </a:rPr>
              <a:t> $</a:t>
            </a:r>
            <a:r>
              <a:rPr lang="en-US" sz="1750">
                <a:latin typeface="+mn-lt"/>
                <a:cs typeface="+mn-cs"/>
              </a:rPr>
              <a:t>f California $2 naf </a:t>
            </a:r>
            <a:endParaRPr lang="en-US" sz="1750" dirty="0">
              <a:latin typeface="+mn-lt"/>
              <a:cs typeface="+mn-cs"/>
            </a:endParaRPr>
          </a:p>
        </p:txBody>
      </p:sp>
      <p:sp>
        <p:nvSpPr>
          <p:cNvPr id="13" name="TextBox 12"/>
          <p:cNvSpPr txBox="1"/>
          <p:nvPr/>
        </p:nvSpPr>
        <p:spPr>
          <a:xfrm>
            <a:off x="874713" y="2397125"/>
            <a:ext cx="6553200" cy="350838"/>
          </a:xfrm>
          <a:prstGeom prst="rect">
            <a:avLst/>
          </a:prstGeom>
          <a:noFill/>
        </p:spPr>
        <p:txBody>
          <a:bodyPr>
            <a:spAutoFit/>
          </a:bodyPr>
          <a:lstStyle/>
          <a:p>
            <a:pPr fontAlgn="auto">
              <a:spcBef>
                <a:spcPts val="0"/>
              </a:spcBef>
              <a:spcAft>
                <a:spcPts val="0"/>
              </a:spcAft>
              <a:defRPr/>
            </a:pPr>
            <a:r>
              <a:rPr lang="en-US" sz="1750" dirty="0">
                <a:latin typeface="+mn-lt"/>
                <a:cs typeface="+mn-cs"/>
              </a:rPr>
              <a:t>Greenville Rancheria of Maidu Indians</a:t>
            </a:r>
          </a:p>
        </p:txBody>
      </p:sp>
      <p:sp>
        <p:nvSpPr>
          <p:cNvPr id="14" name="TextBox 13"/>
          <p:cNvSpPr txBox="1"/>
          <p:nvPr/>
        </p:nvSpPr>
        <p:spPr>
          <a:xfrm>
            <a:off x="874713" y="2647950"/>
            <a:ext cx="5943600" cy="361637"/>
          </a:xfrm>
          <a:prstGeom prst="rect">
            <a:avLst/>
          </a:prstGeom>
          <a:noFill/>
        </p:spPr>
        <p:txBody>
          <a:bodyPr>
            <a:spAutoFit/>
          </a:bodyPr>
          <a:lstStyle/>
          <a:p>
            <a:pPr fontAlgn="auto">
              <a:spcBef>
                <a:spcPts val="0"/>
              </a:spcBef>
              <a:spcAft>
                <a:spcPts val="0"/>
              </a:spcAft>
              <a:defRPr/>
            </a:pPr>
            <a:r>
              <a:rPr lang="en-US" sz="1750" dirty="0">
                <a:latin typeface="+mn-lt"/>
                <a:cs typeface="+mn-cs"/>
              </a:rPr>
              <a:t>$w r $i Successor: $a Greenville Rancheria</a:t>
            </a:r>
          </a:p>
        </p:txBody>
      </p:sp>
      <p:sp>
        <p:nvSpPr>
          <p:cNvPr id="15" name="TextBox 14"/>
          <p:cNvSpPr txBox="1"/>
          <p:nvPr/>
        </p:nvSpPr>
        <p:spPr>
          <a:xfrm>
            <a:off x="858838" y="2968625"/>
            <a:ext cx="7772400" cy="609600"/>
          </a:xfrm>
          <a:prstGeom prst="rect">
            <a:avLst/>
          </a:prstGeom>
          <a:noFill/>
        </p:spPr>
        <p:txBody>
          <a:bodyPr>
            <a:spAutoFit/>
          </a:bodyPr>
          <a:lstStyle/>
          <a:p>
            <a:pPr fontAlgn="auto">
              <a:spcBef>
                <a:spcPts val="0"/>
              </a:spcBef>
              <a:spcAft>
                <a:spcPts val="0"/>
              </a:spcAft>
              <a:defRPr/>
            </a:pPr>
            <a:r>
              <a:rPr lang="en-US" sz="1750" dirty="0">
                <a:latin typeface="+mn-lt"/>
                <a:cs typeface="+mn-cs"/>
              </a:rPr>
              <a:t>SUBJECT USAGE: This name is not valid for use as a subject. Works about this place are entered under Greenville Rancheria.</a:t>
            </a:r>
          </a:p>
        </p:txBody>
      </p:sp>
      <p:sp>
        <p:nvSpPr>
          <p:cNvPr id="16" name="TextBox 15"/>
          <p:cNvSpPr txBox="1"/>
          <p:nvPr/>
        </p:nvSpPr>
        <p:spPr>
          <a:xfrm>
            <a:off x="858838" y="1327150"/>
            <a:ext cx="6172200" cy="350838"/>
          </a:xfrm>
          <a:prstGeom prst="rect">
            <a:avLst/>
          </a:prstGeom>
          <a:noFill/>
        </p:spPr>
        <p:txBody>
          <a:bodyPr>
            <a:spAutoFit/>
          </a:bodyPr>
          <a:lstStyle/>
          <a:p>
            <a:pPr fontAlgn="auto">
              <a:spcBef>
                <a:spcPts val="0"/>
              </a:spcBef>
              <a:spcAft>
                <a:spcPts val="0"/>
              </a:spcAft>
              <a:defRPr/>
            </a:pPr>
            <a:r>
              <a:rPr lang="en-US" sz="1750" dirty="0">
                <a:latin typeface="+mn-lt"/>
                <a:cs typeface="+mn-cs"/>
              </a:rPr>
              <a:t>n-us-ca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dissolve">
                                      <p:cBhvr>
                                        <p:cTn id="18" dur="50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dissolve">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slide(fromLeft)">
                                      <p:cBhvr>
                                        <p:cTn id="28" dur="500"/>
                                        <p:tgtEl>
                                          <p:spTgt spid="10">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5" presetClass="entr" presetSubtype="0" fill="hold" nodeType="click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 calcmode="lin" valueType="num">
                                      <p:cBhvr>
                                        <p:cTn id="38"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9" dur="1000" fill="hold"/>
                                        <p:tgtEl>
                                          <p:spTgt spid="13">
                                            <p:txEl>
                                              <p:pRg st="0" end="0"/>
                                            </p:txEl>
                                          </p:spTgt>
                                        </p:tgtEl>
                                        <p:attrNameLst>
                                          <p:attrName>ppt_h</p:attrName>
                                        </p:attrNameLst>
                                      </p:cBhvr>
                                      <p:tavLst>
                                        <p:tav tm="0">
                                          <p:val>
                                            <p:fltVal val="0"/>
                                          </p:val>
                                        </p:tav>
                                        <p:tav tm="100000">
                                          <p:val>
                                            <p:strVal val="#ppt_h"/>
                                          </p:val>
                                        </p:tav>
                                      </p:tavLst>
                                    </p:anim>
                                    <p:anim calcmode="lin" valueType="num">
                                      <p:cBhvr>
                                        <p:cTn id="40" dur="1000" fill="hold"/>
                                        <p:tgtEl>
                                          <p:spTgt spid="1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wipe(up)">
                                      <p:cBhvr>
                                        <p:cTn id="46" dur="500"/>
                                        <p:tgtEl>
                                          <p:spTgt spid="14">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5" fill="hold" nodeType="click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checkerboard(down)">
                                      <p:cBhvr>
                                        <p:cTn id="5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build="allAtOnce"/>
      <p:bldP spid="12"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447800"/>
            <a:ext cx="8915400" cy="5478423"/>
          </a:xfrm>
          <a:prstGeom prst="rect">
            <a:avLst/>
          </a:prstGeom>
          <a:noFill/>
        </p:spPr>
        <p:txBody>
          <a:bodyPr>
            <a:spAutoFit/>
          </a:bodyPr>
          <a:lstStyle/>
          <a:p>
            <a:pPr fontAlgn="auto">
              <a:spcBef>
                <a:spcPts val="0"/>
              </a:spcBef>
              <a:spcAft>
                <a:spcPts val="0"/>
              </a:spcAft>
              <a:defRPr/>
            </a:pPr>
            <a:r>
              <a:rPr lang="en-US" sz="1750" dirty="0">
                <a:latin typeface="+mn-lt"/>
                <a:cs typeface="+mn-cs"/>
              </a:rPr>
              <a:t>043</a:t>
            </a:r>
          </a:p>
          <a:p>
            <a:pPr fontAlgn="auto">
              <a:spcBef>
                <a:spcPts val="0"/>
              </a:spcBef>
              <a:spcAft>
                <a:spcPts val="0"/>
              </a:spcAft>
              <a:defRPr/>
            </a:pPr>
            <a:r>
              <a:rPr lang="en-US" sz="1750" dirty="0">
                <a:latin typeface="+mn-lt"/>
                <a:cs typeface="+mn-cs"/>
              </a:rPr>
              <a:t>046</a:t>
            </a:r>
          </a:p>
          <a:p>
            <a:pPr fontAlgn="auto">
              <a:spcBef>
                <a:spcPts val="0"/>
              </a:spcBef>
              <a:spcAft>
                <a:spcPts val="0"/>
              </a:spcAft>
              <a:defRPr/>
            </a:pPr>
            <a:r>
              <a:rPr lang="en-US" sz="1750" dirty="0">
                <a:latin typeface="+mn-lt"/>
                <a:cs typeface="+mn-cs"/>
              </a:rPr>
              <a:t>151	</a:t>
            </a:r>
          </a:p>
          <a:p>
            <a:pPr fontAlgn="auto">
              <a:spcBef>
                <a:spcPts val="0"/>
              </a:spcBef>
              <a:spcAft>
                <a:spcPts val="0"/>
              </a:spcAft>
              <a:defRPr/>
            </a:pPr>
            <a:r>
              <a:rPr lang="en-US" sz="1750" dirty="0">
                <a:latin typeface="+mn-lt"/>
                <a:cs typeface="+mn-cs"/>
              </a:rPr>
              <a:t>368</a:t>
            </a:r>
          </a:p>
          <a:p>
            <a:pPr fontAlgn="auto">
              <a:spcBef>
                <a:spcPts val="0"/>
              </a:spcBef>
              <a:spcAft>
                <a:spcPts val="0"/>
              </a:spcAft>
              <a:defRPr/>
            </a:pPr>
            <a:r>
              <a:rPr lang="en-US" sz="1750" dirty="0">
                <a:latin typeface="+mn-lt"/>
                <a:cs typeface="+mn-cs"/>
              </a:rPr>
              <a:t>370</a:t>
            </a:r>
          </a:p>
          <a:p>
            <a:pPr fontAlgn="auto">
              <a:spcBef>
                <a:spcPts val="0"/>
              </a:spcBef>
              <a:spcAft>
                <a:spcPts val="0"/>
              </a:spcAft>
              <a:defRPr/>
            </a:pPr>
            <a:endParaRPr lang="en-US" sz="1750" dirty="0">
              <a:latin typeface="+mn-lt"/>
              <a:cs typeface="+mn-cs"/>
            </a:endParaRPr>
          </a:p>
          <a:p>
            <a:pPr fontAlgn="auto">
              <a:spcBef>
                <a:spcPts val="0"/>
              </a:spcBef>
              <a:spcAft>
                <a:spcPts val="0"/>
              </a:spcAft>
              <a:defRPr/>
            </a:pPr>
            <a:r>
              <a:rPr lang="en-US" sz="1750" dirty="0">
                <a:latin typeface="+mn-lt"/>
                <a:cs typeface="+mn-cs"/>
              </a:rPr>
              <a:t>371</a:t>
            </a:r>
          </a:p>
          <a:p>
            <a:pPr fontAlgn="auto">
              <a:spcBef>
                <a:spcPts val="0"/>
              </a:spcBef>
              <a:spcAft>
                <a:spcPts val="0"/>
              </a:spcAft>
              <a:defRPr/>
            </a:pPr>
            <a:r>
              <a:rPr lang="en-US" sz="1750" dirty="0">
                <a:latin typeface="+mn-lt"/>
                <a:cs typeface="+mn-cs"/>
              </a:rPr>
              <a:t>372</a:t>
            </a:r>
          </a:p>
          <a:p>
            <a:pPr fontAlgn="auto">
              <a:spcBef>
                <a:spcPts val="0"/>
              </a:spcBef>
              <a:spcAft>
                <a:spcPts val="0"/>
              </a:spcAft>
              <a:defRPr/>
            </a:pPr>
            <a:endParaRPr lang="en-US" sz="1750" dirty="0">
              <a:latin typeface="+mn-lt"/>
              <a:cs typeface="+mn-cs"/>
            </a:endParaRPr>
          </a:p>
          <a:p>
            <a:pPr fontAlgn="auto">
              <a:spcBef>
                <a:spcPts val="0"/>
              </a:spcBef>
              <a:spcAft>
                <a:spcPts val="0"/>
              </a:spcAft>
              <a:defRPr/>
            </a:pPr>
            <a:endParaRPr lang="en-US" sz="1750" dirty="0">
              <a:latin typeface="+mn-lt"/>
              <a:cs typeface="+mn-cs"/>
            </a:endParaRPr>
          </a:p>
          <a:p>
            <a:pPr fontAlgn="auto">
              <a:spcBef>
                <a:spcPts val="0"/>
              </a:spcBef>
              <a:spcAft>
                <a:spcPts val="0"/>
              </a:spcAft>
              <a:defRPr/>
            </a:pPr>
            <a:r>
              <a:rPr lang="en-US" sz="1750" dirty="0">
                <a:latin typeface="+mn-lt"/>
                <a:cs typeface="+mn-cs"/>
              </a:rPr>
              <a:t>451</a:t>
            </a:r>
          </a:p>
          <a:p>
            <a:pPr fontAlgn="auto">
              <a:spcBef>
                <a:spcPts val="0"/>
              </a:spcBef>
              <a:spcAft>
                <a:spcPts val="0"/>
              </a:spcAft>
              <a:defRPr/>
            </a:pPr>
            <a:r>
              <a:rPr lang="en-US" sz="1750" dirty="0">
                <a:latin typeface="+mn-lt"/>
                <a:cs typeface="+mn-cs"/>
              </a:rPr>
              <a:t>670     The Brazos Valley Groundwater Conservation District, 2011: $b p. 10 (in Eastern Central  </a:t>
            </a:r>
          </a:p>
          <a:p>
            <a:pPr fontAlgn="auto">
              <a:spcBef>
                <a:spcPts val="0"/>
              </a:spcBef>
              <a:spcAft>
                <a:spcPts val="0"/>
              </a:spcAft>
              <a:defRPr/>
            </a:pPr>
            <a:r>
              <a:rPr lang="en-US" sz="1750" dirty="0">
                <a:latin typeface="+mn-lt"/>
                <a:cs typeface="+mn-cs"/>
              </a:rPr>
              <a:t>            Texas; BVGCD) p. 45 (created by the state legislature as a temporary district in 2001, </a:t>
            </a:r>
          </a:p>
          <a:p>
            <a:pPr fontAlgn="auto">
              <a:spcBef>
                <a:spcPts val="0"/>
              </a:spcBef>
              <a:spcAft>
                <a:spcPts val="0"/>
              </a:spcAft>
              <a:defRPr/>
            </a:pPr>
            <a:r>
              <a:rPr lang="en-US" sz="1750" dirty="0">
                <a:latin typeface="+mn-lt"/>
                <a:cs typeface="+mn-cs"/>
              </a:rPr>
              <a:t>            effective September 1, 2001; made permanent in 2002)</a:t>
            </a:r>
          </a:p>
          <a:p>
            <a:pPr fontAlgn="auto">
              <a:spcBef>
                <a:spcPts val="0"/>
              </a:spcBef>
              <a:spcAft>
                <a:spcPts val="0"/>
              </a:spcAft>
              <a:defRPr/>
            </a:pPr>
            <a:r>
              <a:rPr lang="en-US" sz="1750" dirty="0">
                <a:latin typeface="+mn-lt"/>
                <a:cs typeface="+mn-cs"/>
              </a:rPr>
              <a:t>670      Its website, March 7, 2013 $b (Brazos Valley Groundwater Conservation District; a not-</a:t>
            </a:r>
          </a:p>
          <a:p>
            <a:pPr fontAlgn="auto">
              <a:spcBef>
                <a:spcPts val="0"/>
              </a:spcBef>
              <a:spcAft>
                <a:spcPts val="0"/>
              </a:spcAft>
              <a:defRPr/>
            </a:pPr>
            <a:r>
              <a:rPr lang="en-US" sz="1750" dirty="0">
                <a:latin typeface="+mn-lt"/>
                <a:cs typeface="+mn-cs"/>
              </a:rPr>
              <a:t>            for-profit local government that was created with a directive to protect and conserve the </a:t>
            </a:r>
          </a:p>
          <a:p>
            <a:pPr fontAlgn="auto">
              <a:spcBef>
                <a:spcPts val="0"/>
              </a:spcBef>
              <a:spcAft>
                <a:spcPts val="0"/>
              </a:spcAft>
              <a:defRPr/>
            </a:pPr>
            <a:r>
              <a:rPr lang="en-US" sz="1750" dirty="0">
                <a:latin typeface="+mn-lt"/>
                <a:cs typeface="+mn-cs"/>
              </a:rPr>
              <a:t>            groundwater resources of Brazos and Robertson counties; 112 West 3rd Street, Hearne, </a:t>
            </a:r>
          </a:p>
          <a:p>
            <a:pPr fontAlgn="auto">
              <a:spcBef>
                <a:spcPts val="0"/>
              </a:spcBef>
              <a:spcAft>
                <a:spcPts val="0"/>
              </a:spcAft>
              <a:defRPr/>
            </a:pPr>
            <a:r>
              <a:rPr lang="en-US" sz="1750" dirty="0">
                <a:latin typeface="+mn-lt"/>
                <a:cs typeface="+mn-cs"/>
              </a:rPr>
              <a:t>            TX 77859) $u http://brazosvalleygcd.org/</a:t>
            </a:r>
          </a:p>
          <a:p>
            <a:pPr fontAlgn="auto">
              <a:spcBef>
                <a:spcPts val="0"/>
              </a:spcBef>
              <a:spcAft>
                <a:spcPts val="0"/>
              </a:spcAft>
              <a:defRPr/>
            </a:pPr>
            <a:r>
              <a:rPr lang="en-US" sz="1750" dirty="0">
                <a:latin typeface="+mn-lt"/>
                <a:cs typeface="+mn-cs"/>
              </a:rPr>
              <a:t>675     GNIS, March 7, 2013</a:t>
            </a:r>
          </a:p>
          <a:p>
            <a:pPr fontAlgn="auto">
              <a:spcBef>
                <a:spcPts val="0"/>
              </a:spcBef>
              <a:spcAft>
                <a:spcPts val="0"/>
              </a:spcAft>
              <a:defRPr/>
            </a:pPr>
            <a:r>
              <a:rPr lang="en-US" sz="1750" dirty="0">
                <a:latin typeface="+mn-lt"/>
                <a:cs typeface="+mn-cs"/>
              </a:rPr>
              <a:t>781 _0	</a:t>
            </a:r>
          </a:p>
        </p:txBody>
      </p:sp>
      <p:pic>
        <p:nvPicPr>
          <p:cNvPr id="367618" name="Picture 2" descr="ScreenShot590.bmp"/>
          <p:cNvPicPr>
            <a:picLocks noChangeAspect="1"/>
          </p:cNvPicPr>
          <p:nvPr/>
        </p:nvPicPr>
        <p:blipFill>
          <a:blip r:embed="rId3"/>
          <a:srcRect/>
          <a:stretch>
            <a:fillRect/>
          </a:stretch>
        </p:blipFill>
        <p:spPr bwMode="auto">
          <a:xfrm>
            <a:off x="1524000" y="0"/>
            <a:ext cx="5530850" cy="1508125"/>
          </a:xfrm>
          <a:prstGeom prst="rect">
            <a:avLst/>
          </a:prstGeom>
          <a:noFill/>
          <a:ln w="9525">
            <a:noFill/>
            <a:miter lim="800000"/>
            <a:headEnd/>
            <a:tailEnd/>
          </a:ln>
        </p:spPr>
      </p:pic>
      <p:sp>
        <p:nvSpPr>
          <p:cNvPr id="5" name="TextBox 4"/>
          <p:cNvSpPr txBox="1">
            <a:spLocks noChangeArrowheads="1"/>
          </p:cNvSpPr>
          <p:nvPr/>
        </p:nvSpPr>
        <p:spPr bwMode="auto">
          <a:xfrm>
            <a:off x="3776663" y="201613"/>
            <a:ext cx="4572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a</a:t>
            </a:r>
          </a:p>
        </p:txBody>
      </p:sp>
      <p:sp>
        <p:nvSpPr>
          <p:cNvPr id="7" name="TextBox 6"/>
          <p:cNvSpPr txBox="1">
            <a:spLocks noChangeArrowheads="1"/>
          </p:cNvSpPr>
          <p:nvPr/>
        </p:nvSpPr>
        <p:spPr bwMode="auto">
          <a:xfrm>
            <a:off x="5010150" y="493713"/>
            <a:ext cx="21336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   a                      a</a:t>
            </a:r>
          </a:p>
        </p:txBody>
      </p:sp>
      <p:sp>
        <p:nvSpPr>
          <p:cNvPr id="8" name="TextBox 7"/>
          <p:cNvSpPr txBox="1"/>
          <p:nvPr/>
        </p:nvSpPr>
        <p:spPr>
          <a:xfrm>
            <a:off x="804863" y="1447800"/>
            <a:ext cx="21336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n-us-</a:t>
            </a:r>
            <a:r>
              <a:rPr lang="en-US" sz="1750" dirty="0" err="1">
                <a:latin typeface="+mn-lt"/>
                <a:cs typeface="+mn-cs"/>
              </a:rPr>
              <a:t>tx</a:t>
            </a:r>
            <a:endParaRPr lang="en-US" sz="1750" dirty="0">
              <a:latin typeface="+mn-lt"/>
              <a:cs typeface="+mn-cs"/>
            </a:endParaRPr>
          </a:p>
        </p:txBody>
      </p:sp>
      <p:sp>
        <p:nvSpPr>
          <p:cNvPr id="9" name="TextBox 8"/>
          <p:cNvSpPr txBox="1"/>
          <p:nvPr/>
        </p:nvSpPr>
        <p:spPr>
          <a:xfrm>
            <a:off x="804863" y="1716088"/>
            <a:ext cx="2971800" cy="361637"/>
          </a:xfrm>
          <a:prstGeom prst="rect">
            <a:avLst/>
          </a:prstGeom>
          <a:noFill/>
        </p:spPr>
        <p:txBody>
          <a:bodyPr wrap="square">
            <a:spAutoFit/>
          </a:bodyPr>
          <a:lstStyle/>
          <a:p>
            <a:pPr fontAlgn="auto">
              <a:spcBef>
                <a:spcPts val="0"/>
              </a:spcBef>
              <a:spcAft>
                <a:spcPts val="0"/>
              </a:spcAft>
              <a:defRPr/>
            </a:pPr>
            <a:r>
              <a:rPr lang="en-US" sz="1750" dirty="0">
                <a:latin typeface="+mn-lt"/>
                <a:cs typeface="+mn-cs"/>
              </a:rPr>
              <a:t>$q 2001-09-01 $2 </a:t>
            </a:r>
            <a:r>
              <a:rPr lang="en-US" sz="1750" dirty="0" err="1">
                <a:latin typeface="+mn-lt"/>
                <a:cs typeface="+mn-cs"/>
              </a:rPr>
              <a:t>edtf</a:t>
            </a:r>
            <a:endParaRPr lang="en-US" sz="1750" dirty="0">
              <a:latin typeface="+mn-lt"/>
              <a:cs typeface="+mn-cs"/>
            </a:endParaRPr>
          </a:p>
        </p:txBody>
      </p:sp>
      <p:sp>
        <p:nvSpPr>
          <p:cNvPr id="10" name="TextBox 9"/>
          <p:cNvSpPr txBox="1"/>
          <p:nvPr/>
        </p:nvSpPr>
        <p:spPr>
          <a:xfrm>
            <a:off x="804863" y="1971675"/>
            <a:ext cx="59436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Brazos Valley Groundwater Conservation District (Tex.)</a:t>
            </a:r>
          </a:p>
        </p:txBody>
      </p:sp>
      <p:sp>
        <p:nvSpPr>
          <p:cNvPr id="11" name="TextBox 10"/>
          <p:cNvSpPr txBox="1"/>
          <p:nvPr/>
        </p:nvSpPr>
        <p:spPr>
          <a:xfrm>
            <a:off x="804863" y="2236788"/>
            <a:ext cx="65532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$b Conservation district   </a:t>
            </a:r>
            <a:r>
              <a:rPr lang="en-US" sz="1750" i="1" dirty="0">
                <a:latin typeface="+mn-lt"/>
                <a:cs typeface="+mn-cs"/>
              </a:rPr>
              <a:t>or perhaps</a:t>
            </a:r>
            <a:r>
              <a:rPr lang="en-US" sz="1750" dirty="0">
                <a:latin typeface="+mn-lt"/>
                <a:cs typeface="+mn-cs"/>
              </a:rPr>
              <a:t> $b Water districts $2 </a:t>
            </a:r>
            <a:r>
              <a:rPr lang="en-US" sz="1750" dirty="0" err="1">
                <a:latin typeface="+mn-lt"/>
                <a:cs typeface="+mn-cs"/>
              </a:rPr>
              <a:t>lcsh</a:t>
            </a:r>
            <a:endParaRPr lang="en-US" sz="1750" dirty="0">
              <a:latin typeface="+mn-lt"/>
              <a:cs typeface="+mn-cs"/>
            </a:endParaRPr>
          </a:p>
        </p:txBody>
      </p:sp>
      <p:sp>
        <p:nvSpPr>
          <p:cNvPr id="12" name="TextBox 11"/>
          <p:cNvSpPr txBox="1"/>
          <p:nvPr/>
        </p:nvSpPr>
        <p:spPr>
          <a:xfrm>
            <a:off x="804863" y="2511425"/>
            <a:ext cx="8339137" cy="630942"/>
          </a:xfrm>
          <a:prstGeom prst="rect">
            <a:avLst/>
          </a:prstGeom>
          <a:noFill/>
        </p:spPr>
        <p:txBody>
          <a:bodyPr wrap="square">
            <a:spAutoFit/>
          </a:bodyPr>
          <a:lstStyle/>
          <a:p>
            <a:pPr fontAlgn="auto">
              <a:spcBef>
                <a:spcPts val="0"/>
              </a:spcBef>
              <a:spcAft>
                <a:spcPts val="0"/>
              </a:spcAft>
              <a:defRPr/>
            </a:pPr>
            <a:r>
              <a:rPr lang="en-US" sz="1750" dirty="0">
                <a:latin typeface="+mn-lt"/>
                <a:cs typeface="+mn-cs"/>
              </a:rPr>
              <a:t>$c United States $e Hearne (Tex.) $f Brazos County (Tex.) $f Robertson County (Tex.) $2 </a:t>
            </a:r>
            <a:r>
              <a:rPr lang="en-US" sz="1750" dirty="0" err="1">
                <a:latin typeface="+mn-lt"/>
                <a:cs typeface="+mn-cs"/>
              </a:rPr>
              <a:t>naf</a:t>
            </a:r>
            <a:endParaRPr lang="en-US" sz="1750" dirty="0">
              <a:latin typeface="+mn-lt"/>
              <a:cs typeface="+mn-cs"/>
            </a:endParaRPr>
          </a:p>
        </p:txBody>
      </p:sp>
      <p:sp>
        <p:nvSpPr>
          <p:cNvPr id="13" name="TextBox 12"/>
          <p:cNvSpPr txBox="1"/>
          <p:nvPr/>
        </p:nvSpPr>
        <p:spPr>
          <a:xfrm>
            <a:off x="804863" y="3048000"/>
            <a:ext cx="76962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112 West 3rd Street $b Hearne $c TX $e 77859 </a:t>
            </a:r>
          </a:p>
        </p:txBody>
      </p:sp>
      <p:sp>
        <p:nvSpPr>
          <p:cNvPr id="14" name="TextBox 13"/>
          <p:cNvSpPr txBox="1"/>
          <p:nvPr/>
        </p:nvSpPr>
        <p:spPr>
          <a:xfrm>
            <a:off x="804863" y="3313112"/>
            <a:ext cx="8339137" cy="361950"/>
          </a:xfrm>
          <a:prstGeom prst="rect">
            <a:avLst/>
          </a:prstGeom>
          <a:noFill/>
        </p:spPr>
        <p:txBody>
          <a:bodyPr>
            <a:spAutoFit/>
          </a:bodyPr>
          <a:lstStyle/>
          <a:p>
            <a:pPr fontAlgn="auto">
              <a:spcBef>
                <a:spcPts val="0"/>
              </a:spcBef>
              <a:spcAft>
                <a:spcPts val="0"/>
              </a:spcAft>
              <a:defRPr/>
            </a:pPr>
            <a:r>
              <a:rPr lang="en-US" sz="1750" dirty="0">
                <a:latin typeface="+mn-lt"/>
                <a:cs typeface="+mn-cs"/>
              </a:rPr>
              <a:t>Water conservation $2 </a:t>
            </a:r>
            <a:r>
              <a:rPr lang="en-US" sz="1750" dirty="0" err="1">
                <a:latin typeface="+mn-lt"/>
                <a:cs typeface="+mn-cs"/>
              </a:rPr>
              <a:t>lcsh</a:t>
            </a:r>
            <a:endParaRPr lang="en-US" sz="1750" i="1" dirty="0">
              <a:latin typeface="+mn-lt"/>
              <a:cs typeface="+mn-cs"/>
            </a:endParaRPr>
          </a:p>
        </p:txBody>
      </p:sp>
      <p:sp>
        <p:nvSpPr>
          <p:cNvPr id="15" name="TextBox 14"/>
          <p:cNvSpPr txBox="1"/>
          <p:nvPr/>
        </p:nvSpPr>
        <p:spPr>
          <a:xfrm>
            <a:off x="804863" y="4108450"/>
            <a:ext cx="1828800" cy="361950"/>
          </a:xfrm>
          <a:prstGeom prst="rect">
            <a:avLst/>
          </a:prstGeom>
          <a:noFill/>
        </p:spPr>
        <p:txBody>
          <a:bodyPr>
            <a:spAutoFit/>
          </a:bodyPr>
          <a:lstStyle/>
          <a:p>
            <a:pPr fontAlgn="auto">
              <a:spcBef>
                <a:spcPts val="0"/>
              </a:spcBef>
              <a:spcAft>
                <a:spcPts val="0"/>
              </a:spcAft>
              <a:defRPr/>
            </a:pPr>
            <a:r>
              <a:rPr lang="en-US" sz="1750" dirty="0">
                <a:latin typeface="+mn-lt"/>
                <a:cs typeface="+mn-cs"/>
              </a:rPr>
              <a:t>BVGCD (Tex.)</a:t>
            </a:r>
          </a:p>
        </p:txBody>
      </p:sp>
      <p:sp>
        <p:nvSpPr>
          <p:cNvPr id="16" name="TextBox 15"/>
          <p:cNvSpPr txBox="1"/>
          <p:nvPr/>
        </p:nvSpPr>
        <p:spPr>
          <a:xfrm>
            <a:off x="804863" y="3578225"/>
            <a:ext cx="8001000" cy="631825"/>
          </a:xfrm>
          <a:prstGeom prst="rect">
            <a:avLst/>
          </a:prstGeom>
          <a:noFill/>
        </p:spPr>
        <p:txBody>
          <a:bodyPr>
            <a:spAutoFit/>
          </a:bodyPr>
          <a:lstStyle/>
          <a:p>
            <a:pPr fontAlgn="auto">
              <a:spcBef>
                <a:spcPts val="0"/>
              </a:spcBef>
              <a:spcAft>
                <a:spcPts val="0"/>
              </a:spcAft>
              <a:defRPr/>
            </a:pPr>
            <a:r>
              <a:rPr lang="en-US" sz="1750" i="1" dirty="0">
                <a:latin typeface="+mn-lt"/>
                <a:cs typeface="+mn-cs"/>
              </a:rPr>
              <a:t>or perhaps</a:t>
            </a:r>
            <a:r>
              <a:rPr lang="en-US" sz="1750" dirty="0">
                <a:latin typeface="+mn-lt"/>
                <a:cs typeface="+mn-cs"/>
              </a:rPr>
              <a:t>  Water conservation--Texas--Brazos County $a Water conservation--Texas--Robertson County $2 </a:t>
            </a:r>
            <a:r>
              <a:rPr lang="en-US" sz="1750" dirty="0" err="1">
                <a:latin typeface="+mn-lt"/>
                <a:cs typeface="+mn-cs"/>
              </a:rPr>
              <a:t>lcsh</a:t>
            </a:r>
            <a:endParaRPr lang="en-US" sz="1750" dirty="0">
              <a:latin typeface="+mn-lt"/>
              <a:cs typeface="+mn-cs"/>
            </a:endParaRPr>
          </a:p>
        </p:txBody>
      </p:sp>
      <p:sp>
        <p:nvSpPr>
          <p:cNvPr id="17" name="TextBox 16"/>
          <p:cNvSpPr txBox="1"/>
          <p:nvPr/>
        </p:nvSpPr>
        <p:spPr>
          <a:xfrm>
            <a:off x="914400" y="6491324"/>
            <a:ext cx="5943600" cy="350838"/>
          </a:xfrm>
          <a:prstGeom prst="rect">
            <a:avLst/>
          </a:prstGeom>
          <a:noFill/>
        </p:spPr>
        <p:txBody>
          <a:bodyPr>
            <a:spAutoFit/>
          </a:bodyPr>
          <a:lstStyle/>
          <a:p>
            <a:pPr fontAlgn="auto">
              <a:spcBef>
                <a:spcPts val="0"/>
              </a:spcBef>
              <a:spcAft>
                <a:spcPts val="0"/>
              </a:spcAft>
              <a:defRPr/>
            </a:pPr>
            <a:r>
              <a:rPr lang="en-US" sz="1750" dirty="0">
                <a:latin typeface="+mn-lt"/>
                <a:cs typeface="+mn-cs"/>
              </a:rPr>
              <a:t>$z Texas $z Brazos Valley Groundwater Conservation District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vertical)">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slide(fromBottom)">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1000" fill="hold"/>
                                        <p:tgtEl>
                                          <p:spTgt spid="12"/>
                                        </p:tgtEl>
                                        <p:attrNameLst>
                                          <p:attrName>ppt_x</p:attrName>
                                        </p:attrNameLst>
                                      </p:cBhvr>
                                      <p:tavLst>
                                        <p:tav tm="0">
                                          <p:val>
                                            <p:strVal val="0-#ppt_w/2"/>
                                          </p:val>
                                        </p:tav>
                                        <p:tav tm="100000">
                                          <p:val>
                                            <p:strVal val="#ppt_x"/>
                                          </p:val>
                                        </p:tav>
                                      </p:tavLst>
                                    </p:anim>
                                    <p:anim calcmode="lin" valueType="num">
                                      <p:cBhvr additive="base">
                                        <p:cTn id="39"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1000" fill="hold"/>
                                        <p:tgtEl>
                                          <p:spTgt spid="13"/>
                                        </p:tgtEl>
                                        <p:attrNameLst>
                                          <p:attrName>ppt_x</p:attrName>
                                        </p:attrNameLst>
                                      </p:cBhvr>
                                      <p:tavLst>
                                        <p:tav tm="0">
                                          <p:val>
                                            <p:strVal val="1+#ppt_w/2"/>
                                          </p:val>
                                        </p:tav>
                                        <p:tav tm="100000">
                                          <p:val>
                                            <p:strVal val="#ppt_x"/>
                                          </p:val>
                                        </p:tav>
                                      </p:tavLst>
                                    </p:anim>
                                    <p:anim calcmode="lin" valueType="num">
                                      <p:cBhvr additive="base">
                                        <p:cTn id="45"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dissolv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dissolv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p:bldP spid="11" grpId="0"/>
      <p:bldP spid="12" grpId="0"/>
      <p:bldP spid="13" grpId="0"/>
      <p:bldP spid="14" grpId="0"/>
      <p:bldP spid="15" grpId="0"/>
      <p:bldP spid="16" grpId="0"/>
      <p:bldP spid="17"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TextBox 1"/>
          <p:cNvSpPr txBox="1">
            <a:spLocks noChangeArrowheads="1"/>
          </p:cNvSpPr>
          <p:nvPr/>
        </p:nvSpPr>
        <p:spPr bwMode="auto">
          <a:xfrm>
            <a:off x="152400" y="1371600"/>
            <a:ext cx="8991600" cy="5016758"/>
          </a:xfrm>
          <a:prstGeom prst="rect">
            <a:avLst/>
          </a:prstGeom>
          <a:noFill/>
          <a:ln w="9525">
            <a:noFill/>
            <a:miter lim="800000"/>
            <a:headEnd/>
            <a:tailEnd/>
          </a:ln>
        </p:spPr>
        <p:txBody>
          <a:bodyPr>
            <a:spAutoFit/>
          </a:bodyPr>
          <a:lstStyle/>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034</a:t>
            </a:r>
          </a:p>
          <a:p>
            <a:r>
              <a:rPr lang="en-US" sz="1600" dirty="0">
                <a:latin typeface="Calibri" pitchFamily="34" charset="0"/>
              </a:rPr>
              <a:t>043</a:t>
            </a:r>
          </a:p>
          <a:p>
            <a:r>
              <a:rPr lang="en-US" sz="1600" dirty="0">
                <a:latin typeface="Calibri" pitchFamily="34" charset="0"/>
              </a:rPr>
              <a:t>046</a:t>
            </a:r>
          </a:p>
          <a:p>
            <a:r>
              <a:rPr lang="en-US" sz="1600" dirty="0">
                <a:latin typeface="Calibri" pitchFamily="34" charset="0"/>
              </a:rPr>
              <a:t>151	</a:t>
            </a:r>
          </a:p>
          <a:p>
            <a:r>
              <a:rPr lang="en-US" sz="1600" dirty="0">
                <a:latin typeface="Calibri" pitchFamily="34" charset="0"/>
              </a:rPr>
              <a:t>368</a:t>
            </a:r>
          </a:p>
          <a:p>
            <a:endParaRPr lang="en-US" sz="1600" dirty="0">
              <a:latin typeface="Calibri" pitchFamily="34" charset="0"/>
            </a:endParaRPr>
          </a:p>
          <a:p>
            <a:r>
              <a:rPr lang="en-US" sz="1600" dirty="0">
                <a:latin typeface="Calibri" pitchFamily="34" charset="0"/>
              </a:rPr>
              <a:t>370</a:t>
            </a:r>
          </a:p>
          <a:p>
            <a:r>
              <a:rPr lang="en-US" sz="1600" dirty="0">
                <a:latin typeface="Calibri" pitchFamily="34" charset="0"/>
              </a:rPr>
              <a:t>670      A brief history of </a:t>
            </a:r>
            <a:r>
              <a:rPr lang="en-US" sz="1600" dirty="0" err="1">
                <a:latin typeface="Calibri" pitchFamily="34" charset="0"/>
              </a:rPr>
              <a:t>Rantem</a:t>
            </a:r>
            <a:r>
              <a:rPr lang="en-US" sz="1600" dirty="0">
                <a:latin typeface="Calibri" pitchFamily="34" charset="0"/>
              </a:rPr>
              <a:t>, Newfoundland, 1945.</a:t>
            </a:r>
          </a:p>
          <a:p>
            <a:r>
              <a:rPr lang="en-US" sz="1600" dirty="0">
                <a:latin typeface="Calibri" pitchFamily="34" charset="0"/>
              </a:rPr>
              <a:t>670      Querying Canadian geographical names website, March 20, 2013 $b (</a:t>
            </a:r>
            <a:r>
              <a:rPr lang="en-US" sz="1600" dirty="0" err="1">
                <a:latin typeface="Calibri" pitchFamily="34" charset="0"/>
              </a:rPr>
              <a:t>Rantem</a:t>
            </a:r>
            <a:r>
              <a:rPr lang="en-US" sz="1600" dirty="0">
                <a:latin typeface="Calibri" pitchFamily="34" charset="0"/>
              </a:rPr>
              <a:t>; Newfoundland and </a:t>
            </a:r>
          </a:p>
          <a:p>
            <a:r>
              <a:rPr lang="en-US" sz="1600" dirty="0">
                <a:latin typeface="Calibri" pitchFamily="34" charset="0"/>
              </a:rPr>
              <a:t>             Labrador; Feature type: Unincorporated area; Generic: Vacated or Seasonal Settlement; Location: </a:t>
            </a:r>
          </a:p>
          <a:p>
            <a:r>
              <a:rPr lang="en-US" sz="1600" dirty="0">
                <a:latin typeface="Calibri" pitchFamily="34" charset="0"/>
              </a:rPr>
              <a:t>             Bellevue; Placentia; 47°41’40”N, 53°51’30”W; 47.6943999°, -53.8582999°)</a:t>
            </a:r>
          </a:p>
          <a:p>
            <a:r>
              <a:rPr lang="en-US" sz="1600" dirty="0">
                <a:latin typeface="Calibri" pitchFamily="34" charset="0"/>
              </a:rPr>
              <a:t>670      Wikipedia, March 20, 2013 $b (</a:t>
            </a:r>
            <a:r>
              <a:rPr lang="en-US" sz="1600" dirty="0" err="1">
                <a:latin typeface="Calibri" pitchFamily="34" charset="0"/>
              </a:rPr>
              <a:t>Rantem</a:t>
            </a:r>
            <a:r>
              <a:rPr lang="en-US" sz="1600" dirty="0">
                <a:latin typeface="Calibri" pitchFamily="34" charset="0"/>
              </a:rPr>
              <a:t>, Newfoundland and Labrador; </a:t>
            </a:r>
            <a:r>
              <a:rPr lang="en-US" sz="1600" dirty="0" err="1">
                <a:latin typeface="Calibri" pitchFamily="34" charset="0"/>
              </a:rPr>
              <a:t>Rantem</a:t>
            </a:r>
            <a:r>
              <a:rPr lang="en-US" sz="1600" dirty="0">
                <a:latin typeface="Calibri" pitchFamily="34" charset="0"/>
              </a:rPr>
              <a:t> was a small</a:t>
            </a:r>
          </a:p>
          <a:p>
            <a:r>
              <a:rPr lang="en-US" sz="1600" dirty="0">
                <a:latin typeface="Calibri" pitchFamily="34" charset="0"/>
              </a:rPr>
              <a:t>             settlement located south east of Swift Current, Newfoundland and Labrador; 47°41’N 53°53’W)</a:t>
            </a:r>
          </a:p>
          <a:p>
            <a:r>
              <a:rPr lang="en-US" sz="1600" dirty="0">
                <a:latin typeface="Calibri" pitchFamily="34" charset="0"/>
              </a:rPr>
              <a:t>670      Newfoundland and Labrador abandoned communities index, via WWW, March 20, 2013 $b </a:t>
            </a:r>
          </a:p>
          <a:p>
            <a:r>
              <a:rPr lang="en-US" sz="1600" dirty="0">
                <a:latin typeface="Calibri" pitchFamily="34" charset="0"/>
              </a:rPr>
              <a:t>             (</a:t>
            </a:r>
            <a:r>
              <a:rPr lang="en-US" sz="1600" dirty="0" err="1">
                <a:latin typeface="Calibri" pitchFamily="34" charset="0"/>
              </a:rPr>
              <a:t>Rantem</a:t>
            </a:r>
            <a:r>
              <a:rPr lang="en-US" sz="1600" dirty="0">
                <a:latin typeface="Calibri" pitchFamily="34" charset="0"/>
              </a:rPr>
              <a:t>; 47°42’ 53°57’; settled 1869, abandoned by 1960)</a:t>
            </a:r>
          </a:p>
          <a:p>
            <a:r>
              <a:rPr lang="en-US" sz="1600" dirty="0">
                <a:latin typeface="Calibri" pitchFamily="34" charset="0"/>
              </a:rPr>
              <a:t>675      GNS, March 20, 2013</a:t>
            </a:r>
          </a:p>
          <a:p>
            <a:r>
              <a:rPr lang="en-US" sz="1600" dirty="0">
                <a:latin typeface="Calibri" pitchFamily="34" charset="0"/>
              </a:rPr>
              <a:t>781 _0	</a:t>
            </a:r>
          </a:p>
        </p:txBody>
      </p:sp>
      <p:pic>
        <p:nvPicPr>
          <p:cNvPr id="369666" name="Picture 2" descr="ScreenShot590.bmp"/>
          <p:cNvPicPr>
            <a:picLocks noChangeAspect="1"/>
          </p:cNvPicPr>
          <p:nvPr/>
        </p:nvPicPr>
        <p:blipFill>
          <a:blip r:embed="rId3"/>
          <a:srcRect/>
          <a:stretch>
            <a:fillRect/>
          </a:stretch>
        </p:blipFill>
        <p:spPr bwMode="auto">
          <a:xfrm>
            <a:off x="1524000" y="0"/>
            <a:ext cx="5530850" cy="1447800"/>
          </a:xfrm>
          <a:prstGeom prst="rect">
            <a:avLst/>
          </a:prstGeom>
          <a:noFill/>
          <a:ln w="9525">
            <a:noFill/>
            <a:miter lim="800000"/>
            <a:headEnd/>
            <a:tailEnd/>
          </a:ln>
        </p:spPr>
      </p:pic>
      <p:sp>
        <p:nvSpPr>
          <p:cNvPr id="369667" name="TextBox 3"/>
          <p:cNvSpPr txBox="1">
            <a:spLocks noChangeArrowheads="1"/>
          </p:cNvSpPr>
          <p:nvPr/>
        </p:nvSpPr>
        <p:spPr bwMode="auto">
          <a:xfrm>
            <a:off x="7467600" y="228600"/>
            <a:ext cx="1447800" cy="1819275"/>
          </a:xfrm>
          <a:prstGeom prst="rect">
            <a:avLst/>
          </a:prstGeom>
          <a:noFill/>
          <a:ln w="25400">
            <a:solidFill>
              <a:srgbClr val="FF0000"/>
            </a:solidFill>
            <a:miter lim="800000"/>
            <a:headEnd/>
            <a:tailEnd/>
          </a:ln>
        </p:spPr>
        <p:txBody>
          <a:bodyPr>
            <a:spAutoFit/>
          </a:bodyPr>
          <a:lstStyle/>
          <a:p>
            <a:r>
              <a:rPr lang="en-US" sz="1400" i="1">
                <a:solidFill>
                  <a:srgbClr val="FF0000"/>
                </a:solidFill>
                <a:latin typeface="Calibri" pitchFamily="34" charset="0"/>
              </a:rPr>
              <a:t>Note:</a:t>
            </a:r>
            <a:r>
              <a:rPr lang="en-US" sz="1400">
                <a:solidFill>
                  <a:srgbClr val="FF0000"/>
                </a:solidFill>
                <a:latin typeface="Calibri" pitchFamily="34" charset="0"/>
              </a:rPr>
              <a:t>  The province of Newfoundland changed its name to Newfoundland and Labrador in December 2001.</a:t>
            </a:r>
          </a:p>
        </p:txBody>
      </p:sp>
      <p:sp>
        <p:nvSpPr>
          <p:cNvPr id="8" name="TextBox 7"/>
          <p:cNvSpPr txBox="1">
            <a:spLocks noChangeArrowheads="1"/>
          </p:cNvSpPr>
          <p:nvPr/>
        </p:nvSpPr>
        <p:spPr bwMode="auto">
          <a:xfrm>
            <a:off x="3757613" y="192088"/>
            <a:ext cx="228600" cy="430212"/>
          </a:xfrm>
          <a:prstGeom prst="rect">
            <a:avLst/>
          </a:prstGeom>
          <a:noFill/>
          <a:ln w="9525">
            <a:noFill/>
            <a:miter lim="800000"/>
            <a:headEnd/>
            <a:tailEnd/>
          </a:ln>
        </p:spPr>
        <p:txBody>
          <a:bodyPr>
            <a:spAutoFit/>
          </a:bodyPr>
          <a:lstStyle/>
          <a:p>
            <a:r>
              <a:rPr lang="en-US" sz="2200">
                <a:solidFill>
                  <a:srgbClr val="FF0000"/>
                </a:solidFill>
                <a:latin typeface="Calibri" pitchFamily="34" charset="0"/>
              </a:rPr>
              <a:t>n</a:t>
            </a:r>
          </a:p>
        </p:txBody>
      </p:sp>
      <p:sp>
        <p:nvSpPr>
          <p:cNvPr id="9" name="TextBox 8"/>
          <p:cNvSpPr txBox="1">
            <a:spLocks noChangeArrowheads="1"/>
          </p:cNvSpPr>
          <p:nvPr/>
        </p:nvSpPr>
        <p:spPr bwMode="auto">
          <a:xfrm>
            <a:off x="5121275" y="438150"/>
            <a:ext cx="2133600" cy="477838"/>
          </a:xfrm>
          <a:prstGeom prst="rect">
            <a:avLst/>
          </a:prstGeom>
          <a:noFill/>
          <a:ln w="9525">
            <a:noFill/>
            <a:miter lim="800000"/>
            <a:headEnd/>
            <a:tailEnd/>
          </a:ln>
        </p:spPr>
        <p:txBody>
          <a:bodyPr>
            <a:spAutoFit/>
          </a:bodyPr>
          <a:lstStyle/>
          <a:p>
            <a:r>
              <a:rPr lang="en-US" sz="2500">
                <a:latin typeface="Calibri" pitchFamily="34" charset="0"/>
              </a:rPr>
              <a:t> </a:t>
            </a:r>
            <a:r>
              <a:rPr lang="en-US" sz="2200">
                <a:solidFill>
                  <a:srgbClr val="FF0000"/>
                </a:solidFill>
                <a:latin typeface="Calibri" pitchFamily="34" charset="0"/>
              </a:rPr>
              <a:t>a                      a</a:t>
            </a:r>
          </a:p>
        </p:txBody>
      </p:sp>
      <p:sp>
        <p:nvSpPr>
          <p:cNvPr id="10" name="TextBox 9"/>
          <p:cNvSpPr txBox="1">
            <a:spLocks noChangeArrowheads="1"/>
          </p:cNvSpPr>
          <p:nvPr/>
        </p:nvSpPr>
        <p:spPr bwMode="auto">
          <a:xfrm>
            <a:off x="712788" y="1371600"/>
            <a:ext cx="6248400" cy="1323975"/>
          </a:xfrm>
          <a:prstGeom prst="rect">
            <a:avLst/>
          </a:prstGeom>
          <a:noFill/>
          <a:ln w="9525">
            <a:noFill/>
            <a:miter lim="800000"/>
            <a:headEnd/>
            <a:tailEnd/>
          </a:ln>
        </p:spPr>
        <p:txBody>
          <a:bodyPr>
            <a:spAutoFit/>
          </a:bodyPr>
          <a:lstStyle/>
          <a:p>
            <a:r>
              <a:rPr lang="en-US" sz="1600">
                <a:latin typeface="Calibri" pitchFamily="34" charset="0"/>
              </a:rPr>
              <a:t>$d W0535130 $e W0535130 $f N0474140 $g N0474140 $2 cgndb</a:t>
            </a:r>
          </a:p>
          <a:p>
            <a:r>
              <a:rPr lang="en-US" sz="1600">
                <a:latin typeface="Calibri" pitchFamily="34" charset="0"/>
              </a:rPr>
              <a:t>$d -53.8582999 $e -53.8582999 $f 47.6943999 $g 47.6943999 $2 cgndb</a:t>
            </a:r>
          </a:p>
          <a:p>
            <a:r>
              <a:rPr lang="en-US" sz="1600">
                <a:latin typeface="Calibri" pitchFamily="34" charset="0"/>
              </a:rPr>
              <a:t>$d W0535300 $e W0535300 $f N0474100 $g N0474100 $2 wikiped</a:t>
            </a:r>
          </a:p>
          <a:p>
            <a:r>
              <a:rPr lang="en-US" sz="1600">
                <a:latin typeface="Calibri" pitchFamily="34" charset="0"/>
              </a:rPr>
              <a:t>$d W0535700 $e W0535700 $f N0474200 $g N0474200 $2 nlaci </a:t>
            </a:r>
          </a:p>
          <a:p>
            <a:r>
              <a:rPr lang="en-US" sz="1600">
                <a:latin typeface="Calibri" pitchFamily="34" charset="0"/>
              </a:rPr>
              <a:t>n-cn-nf   </a:t>
            </a:r>
          </a:p>
        </p:txBody>
      </p:sp>
      <p:sp>
        <p:nvSpPr>
          <p:cNvPr id="11" name="TextBox 10"/>
          <p:cNvSpPr txBox="1">
            <a:spLocks noChangeArrowheads="1"/>
          </p:cNvSpPr>
          <p:nvPr/>
        </p:nvSpPr>
        <p:spPr bwMode="auto">
          <a:xfrm>
            <a:off x="712787" y="2597150"/>
            <a:ext cx="4048125" cy="338554"/>
          </a:xfrm>
          <a:prstGeom prst="rect">
            <a:avLst/>
          </a:prstGeom>
          <a:noFill/>
          <a:ln w="9525">
            <a:noFill/>
            <a:miter lim="800000"/>
            <a:headEnd/>
            <a:tailEnd/>
          </a:ln>
        </p:spPr>
        <p:txBody>
          <a:bodyPr wrap="square">
            <a:spAutoFit/>
          </a:bodyPr>
          <a:lstStyle/>
          <a:p>
            <a:r>
              <a:rPr lang="en-US" sz="1600" dirty="0">
                <a:latin typeface="Calibri" pitchFamily="34" charset="0"/>
              </a:rPr>
              <a:t>$q 1869 $r [..1960] $2 </a:t>
            </a:r>
            <a:r>
              <a:rPr lang="en-US" sz="1600" dirty="0" err="1">
                <a:latin typeface="Calibri" pitchFamily="34" charset="0"/>
              </a:rPr>
              <a:t>edtf</a:t>
            </a:r>
            <a:endParaRPr lang="en-US" sz="1600" dirty="0">
              <a:latin typeface="Calibri" pitchFamily="34" charset="0"/>
            </a:endParaRPr>
          </a:p>
        </p:txBody>
      </p:sp>
      <p:sp>
        <p:nvSpPr>
          <p:cNvPr id="13" name="TextBox 12"/>
          <p:cNvSpPr txBox="1">
            <a:spLocks noChangeArrowheads="1"/>
          </p:cNvSpPr>
          <p:nvPr/>
        </p:nvSpPr>
        <p:spPr bwMode="auto">
          <a:xfrm>
            <a:off x="675146" y="2819400"/>
            <a:ext cx="5791200" cy="339725"/>
          </a:xfrm>
          <a:prstGeom prst="rect">
            <a:avLst/>
          </a:prstGeom>
          <a:noFill/>
          <a:ln w="9525">
            <a:noFill/>
            <a:miter lim="800000"/>
            <a:headEnd/>
            <a:tailEnd/>
          </a:ln>
        </p:spPr>
        <p:txBody>
          <a:bodyPr>
            <a:spAutoFit/>
          </a:bodyPr>
          <a:lstStyle/>
          <a:p>
            <a:r>
              <a:rPr lang="en-US" sz="1600" dirty="0">
                <a:latin typeface="Calibri" pitchFamily="34" charset="0"/>
              </a:rPr>
              <a:t> </a:t>
            </a:r>
            <a:r>
              <a:rPr lang="en-US" sz="1600" dirty="0" err="1">
                <a:latin typeface="Calibri" pitchFamily="34" charset="0"/>
              </a:rPr>
              <a:t>Rantem</a:t>
            </a:r>
            <a:r>
              <a:rPr lang="en-US" sz="1600" dirty="0">
                <a:latin typeface="Calibri" pitchFamily="34" charset="0"/>
              </a:rPr>
              <a:t> (Nfld.)     </a:t>
            </a:r>
            <a:r>
              <a:rPr lang="en-US" sz="1600" i="1" dirty="0">
                <a:latin typeface="Calibri" pitchFamily="34" charset="0"/>
              </a:rPr>
              <a:t>not</a:t>
            </a:r>
            <a:r>
              <a:rPr lang="en-US" sz="1600" dirty="0">
                <a:latin typeface="Calibri" pitchFamily="34" charset="0"/>
              </a:rPr>
              <a:t>  </a:t>
            </a:r>
            <a:r>
              <a:rPr lang="en-US" sz="1600" dirty="0" err="1">
                <a:latin typeface="Calibri" pitchFamily="34" charset="0"/>
              </a:rPr>
              <a:t>Rantem</a:t>
            </a:r>
            <a:r>
              <a:rPr lang="en-US" sz="1600" dirty="0">
                <a:latin typeface="Calibri" pitchFamily="34" charset="0"/>
              </a:rPr>
              <a:t> (N.L.)</a:t>
            </a:r>
          </a:p>
        </p:txBody>
      </p:sp>
      <p:sp>
        <p:nvSpPr>
          <p:cNvPr id="14" name="TextBox 13"/>
          <p:cNvSpPr txBox="1">
            <a:spLocks noChangeArrowheads="1"/>
          </p:cNvSpPr>
          <p:nvPr/>
        </p:nvSpPr>
        <p:spPr bwMode="auto">
          <a:xfrm>
            <a:off x="712787" y="3070818"/>
            <a:ext cx="8096250" cy="584200"/>
          </a:xfrm>
          <a:prstGeom prst="rect">
            <a:avLst/>
          </a:prstGeom>
          <a:noFill/>
          <a:ln w="9525">
            <a:noFill/>
            <a:miter lim="800000"/>
            <a:headEnd/>
            <a:tailEnd/>
          </a:ln>
        </p:spPr>
        <p:txBody>
          <a:bodyPr>
            <a:spAutoFit/>
          </a:bodyPr>
          <a:lstStyle/>
          <a:p>
            <a:r>
              <a:rPr lang="en-US" sz="1600" dirty="0">
                <a:latin typeface="Calibri" pitchFamily="34" charset="0"/>
              </a:rPr>
              <a:t>$b Unincorporated area   </a:t>
            </a:r>
            <a:r>
              <a:rPr lang="en-US" sz="1600" i="1" dirty="0">
                <a:latin typeface="Calibri" pitchFamily="34" charset="0"/>
              </a:rPr>
              <a:t>or</a:t>
            </a:r>
            <a:r>
              <a:rPr lang="en-US" sz="1600" dirty="0">
                <a:latin typeface="Calibri" pitchFamily="34" charset="0"/>
              </a:rPr>
              <a:t>  $b Unincorporated areas $2 </a:t>
            </a:r>
            <a:r>
              <a:rPr lang="en-US" sz="1600" dirty="0" err="1">
                <a:latin typeface="Calibri" pitchFamily="34" charset="0"/>
              </a:rPr>
              <a:t>lcsh</a:t>
            </a:r>
            <a:endParaRPr lang="en-US" sz="1600" dirty="0">
              <a:latin typeface="Calibri" pitchFamily="34" charset="0"/>
            </a:endParaRPr>
          </a:p>
          <a:p>
            <a:r>
              <a:rPr lang="en-US" sz="1600" dirty="0">
                <a:latin typeface="Calibri" pitchFamily="34" charset="0"/>
              </a:rPr>
              <a:t>$b Vacated settlement  </a:t>
            </a:r>
            <a:r>
              <a:rPr lang="en-US" sz="1600" i="1" dirty="0">
                <a:latin typeface="Calibri" pitchFamily="34" charset="0"/>
              </a:rPr>
              <a:t>or  </a:t>
            </a:r>
            <a:r>
              <a:rPr lang="en-US" sz="1600" dirty="0">
                <a:latin typeface="Calibri" pitchFamily="34" charset="0"/>
              </a:rPr>
              <a:t>$b</a:t>
            </a:r>
            <a:r>
              <a:rPr lang="en-US" sz="1600" i="1" dirty="0">
                <a:latin typeface="Calibri" pitchFamily="34" charset="0"/>
              </a:rPr>
              <a:t> </a:t>
            </a:r>
            <a:r>
              <a:rPr lang="en-US" sz="1600" dirty="0">
                <a:latin typeface="Calibri" pitchFamily="34" charset="0"/>
              </a:rPr>
              <a:t>Abandoned community  </a:t>
            </a:r>
            <a:r>
              <a:rPr lang="en-US" sz="1600" i="1" dirty="0">
                <a:latin typeface="Calibri" pitchFamily="34" charset="0"/>
              </a:rPr>
              <a:t>or perhaps</a:t>
            </a:r>
            <a:r>
              <a:rPr lang="en-US" sz="1600" dirty="0">
                <a:latin typeface="Calibri" pitchFamily="34" charset="0"/>
              </a:rPr>
              <a:t> $b Extinct cities $2 </a:t>
            </a:r>
            <a:r>
              <a:rPr lang="en-US" sz="1600" dirty="0" err="1">
                <a:latin typeface="Calibri" pitchFamily="34" charset="0"/>
              </a:rPr>
              <a:t>lcsh</a:t>
            </a:r>
            <a:endParaRPr lang="en-US" sz="1600" dirty="0">
              <a:latin typeface="Calibri" pitchFamily="34" charset="0"/>
            </a:endParaRPr>
          </a:p>
        </p:txBody>
      </p:sp>
      <p:sp>
        <p:nvSpPr>
          <p:cNvPr id="15" name="TextBox 14"/>
          <p:cNvSpPr txBox="1">
            <a:spLocks noChangeArrowheads="1"/>
          </p:cNvSpPr>
          <p:nvPr/>
        </p:nvSpPr>
        <p:spPr bwMode="auto">
          <a:xfrm>
            <a:off x="718296" y="3584770"/>
            <a:ext cx="4191000" cy="338138"/>
          </a:xfrm>
          <a:prstGeom prst="rect">
            <a:avLst/>
          </a:prstGeom>
          <a:noFill/>
          <a:ln w="9525">
            <a:noFill/>
            <a:miter lim="800000"/>
            <a:headEnd/>
            <a:tailEnd/>
          </a:ln>
        </p:spPr>
        <p:txBody>
          <a:bodyPr>
            <a:spAutoFit/>
          </a:bodyPr>
          <a:lstStyle/>
          <a:p>
            <a:r>
              <a:rPr lang="en-US" sz="1600" dirty="0">
                <a:latin typeface="Calibri" pitchFamily="34" charset="0"/>
              </a:rPr>
              <a:t>$c Canada $f Newfoundland $2 </a:t>
            </a:r>
            <a:r>
              <a:rPr lang="en-US" sz="1600" dirty="0" err="1">
                <a:latin typeface="Calibri" pitchFamily="34" charset="0"/>
              </a:rPr>
              <a:t>naf</a:t>
            </a:r>
            <a:endParaRPr lang="en-US" sz="1600" dirty="0">
              <a:latin typeface="Calibri" pitchFamily="34" charset="0"/>
            </a:endParaRPr>
          </a:p>
        </p:txBody>
      </p:sp>
      <p:sp>
        <p:nvSpPr>
          <p:cNvPr id="18" name="TextBox 17"/>
          <p:cNvSpPr txBox="1">
            <a:spLocks noChangeArrowheads="1"/>
          </p:cNvSpPr>
          <p:nvPr/>
        </p:nvSpPr>
        <p:spPr bwMode="auto">
          <a:xfrm>
            <a:off x="849217" y="6030146"/>
            <a:ext cx="7162800" cy="338138"/>
          </a:xfrm>
          <a:prstGeom prst="rect">
            <a:avLst/>
          </a:prstGeom>
          <a:noFill/>
          <a:ln w="9525">
            <a:noFill/>
            <a:miter lim="800000"/>
            <a:headEnd/>
            <a:tailEnd/>
          </a:ln>
        </p:spPr>
        <p:txBody>
          <a:bodyPr>
            <a:spAutoFit/>
          </a:bodyPr>
          <a:lstStyle/>
          <a:p>
            <a:r>
              <a:rPr lang="en-US" sz="1600" dirty="0">
                <a:latin typeface="Calibri" pitchFamily="34" charset="0"/>
              </a:rPr>
              <a:t>$z Newfoundland and Labrador $z </a:t>
            </a:r>
            <a:r>
              <a:rPr lang="en-US" sz="1600" dirty="0" err="1">
                <a:latin typeface="Calibri" pitchFamily="34" charset="0"/>
              </a:rPr>
              <a:t>Rantem</a:t>
            </a:r>
            <a:r>
              <a:rPr lang="en-US" sz="1600" dirty="0">
                <a:latin typeface="Calibri" pitchFamily="34" charset="0"/>
              </a:rPr>
              <a:t> (Nfld.)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ox(i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dissolve">
                                      <p:cBhvr>
                                        <p:cTn id="38" dur="500"/>
                                        <p:tgtEl>
                                          <p:spTgt spid="1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checkerboard(across)">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P spid="18"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ctrTitle"/>
          </p:nvPr>
        </p:nvSpPr>
        <p:spPr>
          <a:xfrm>
            <a:off x="609600" y="1143000"/>
            <a:ext cx="7772400" cy="1470025"/>
          </a:xfrm>
        </p:spPr>
        <p:txBody>
          <a:bodyPr/>
          <a:lstStyle/>
          <a:p>
            <a:pPr eaLnBrk="1" hangingPunct="1"/>
            <a:r>
              <a:rPr lang="en-US"/>
              <a:t>Module 5</a:t>
            </a:r>
            <a:br>
              <a:rPr lang="en-US"/>
            </a:br>
            <a:r>
              <a:rPr lang="en-US"/>
              <a:t>Describing Places</a:t>
            </a:r>
          </a:p>
        </p:txBody>
      </p:sp>
      <p:sp>
        <p:nvSpPr>
          <p:cNvPr id="371714" name="Subtitle 2"/>
          <p:cNvSpPr>
            <a:spLocks noGrp="1"/>
          </p:cNvSpPr>
          <p:nvPr>
            <p:ph type="subTitle" idx="1"/>
          </p:nvPr>
        </p:nvSpPr>
        <p:spPr>
          <a:xfrm>
            <a:off x="1371600" y="3048000"/>
            <a:ext cx="6400800" cy="1752600"/>
          </a:xfrm>
        </p:spPr>
        <p:txBody>
          <a:bodyPr/>
          <a:lstStyle/>
          <a:p>
            <a:pPr eaLnBrk="1" hangingPunct="1"/>
            <a:r>
              <a:rPr lang="en-US" sz="4400">
                <a:solidFill>
                  <a:srgbClr val="FF0000"/>
                </a:solidFill>
              </a:rPr>
              <a:t>Questions?</a:t>
            </a:r>
          </a:p>
        </p:txBody>
      </p:sp>
      <p:pic>
        <p:nvPicPr>
          <p:cNvPr id="371715" name="Picture 3" descr="C:\Download\ID-10015345.jpg"/>
          <p:cNvPicPr>
            <a:picLocks noChangeAspect="1" noChangeArrowheads="1"/>
          </p:cNvPicPr>
          <p:nvPr/>
        </p:nvPicPr>
        <p:blipFill>
          <a:blip r:embed="rId3"/>
          <a:srcRect/>
          <a:stretch>
            <a:fillRect/>
          </a:stretch>
        </p:blipFill>
        <p:spPr bwMode="auto">
          <a:xfrm>
            <a:off x="2971800" y="4038600"/>
            <a:ext cx="3048000" cy="2286000"/>
          </a:xfrm>
          <a:prstGeom prst="rect">
            <a:avLst/>
          </a:prstGeom>
          <a:noFill/>
          <a:ln w="9525">
            <a:noFill/>
            <a:miter lim="800000"/>
            <a:headEnd/>
            <a:tailEnd/>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Describing Places &amp;quot;&quot;/&gt;&lt;property id=&quot;20307&quot; value=&quot;256&quot;/&gt;&lt;/object&gt;&lt;object type=&quot;3&quot; unique_id=&quot;10004&quot;&gt;&lt;property id=&quot;20148&quot; value=&quot;5&quot;/&gt;&lt;property id=&quot;20300&quot; value=&quot;Slide 2 - &amp;quot;RDA Chapter 16 (in conjunction with chapters 8 and 11)  &amp;quot;&quot;/&gt;&lt;property id=&quot;20307&quot; value=&quot;257&quot;/&gt;&lt;/object&gt;&lt;object type=&quot;3&quot; unique_id=&quot;10005&quot;&gt;&lt;property id=&quot;20148&quot; value=&quot;5&quot;/&gt;&lt;property id=&quot;20300&quot; value=&quot;Slide 3 - &amp;quot;Places as creators of works or associated with works&amp;quot;&quot;/&gt;&lt;property id=&quot;20307&quot; value=&quot;258&quot;/&gt;&lt;/object&gt;&lt;object type=&quot;3&quot; unique_id=&quot;10006&quot;&gt;&lt;property id=&quot;20148&quot; value=&quot;5&quot;/&gt;&lt;property id=&quot;20300&quot; value=&quot;Slide 4&quot;/&gt;&lt;property id=&quot;20307&quot; value=&quot;313&quot;/&gt;&lt;/object&gt;&lt;object type=&quot;3&quot; unique_id=&quot;10007&quot;&gt;&lt;property id=&quot;20148&quot; value=&quot;5&quot;/&gt;&lt;property id=&quot;20300&quot; value=&quot;Slide 5&quot;/&gt;&lt;property id=&quot;20307&quot; value=&quot;320&quot;/&gt;&lt;/object&gt;&lt;object type=&quot;3&quot; unique_id=&quot;10008&quot;&gt;&lt;property id=&quot;20148&quot; value=&quot;5&quot;/&gt;&lt;property id=&quot;20300&quot; value=&quot;Slide 6&quot;/&gt;&lt;property id=&quot;20307&quot; value=&quot;317&quot;/&gt;&lt;/object&gt;&lt;object type=&quot;3&quot; unique_id=&quot;10009&quot;&gt;&lt;property id=&quot;20148&quot; value=&quot;5&quot;/&gt;&lt;property id=&quot;20300&quot; value=&quot;Slide 7&quot;/&gt;&lt;property id=&quot;20307&quot; value=&quot;316&quot;/&gt;&lt;/object&gt;&lt;object type=&quot;3&quot; unique_id=&quot;10010&quot;&gt;&lt;property id=&quot;20148&quot; value=&quot;5&quot;/&gt;&lt;property id=&quot;20300&quot; value=&quot;Slide 8&quot;/&gt;&lt;property id=&quot;20307&quot; value=&quot;259&quot;/&gt;&lt;/object&gt;&lt;object type=&quot;3&quot; unique_id=&quot;10011&quot;&gt;&lt;property id=&quot;20148&quot; value=&quot;5&quot;/&gt;&lt;property id=&quot;20300&quot; value=&quot;Slide 9&quot;/&gt;&lt;property id=&quot;20307&quot; value=&quot;312&quot;/&gt;&lt;/object&gt;&lt;object type=&quot;3&quot; unique_id=&quot;10012&quot;&gt;&lt;property id=&quot;20148&quot; value=&quot;5&quot;/&gt;&lt;property id=&quot;20300&quot; value=&quot;Slide 10&quot;/&gt;&lt;property id=&quot;20307&quot; value=&quot;314&quot;/&gt;&lt;/object&gt;&lt;object type=&quot;3&quot; unique_id=&quot;10013&quot;&gt;&lt;property id=&quot;20148&quot; value=&quot;5&quot;/&gt;&lt;property id=&quot;20300&quot; value=&quot;Slide 11&quot;/&gt;&lt;property id=&quot;20307&quot; value=&quot;260&quot;/&gt;&lt;/object&gt;&lt;object type=&quot;3&quot; unique_id=&quot;10014&quot;&gt;&lt;property id=&quot;20148&quot; value=&quot;5&quot;/&gt;&lt;property id=&quot;20300&quot; value=&quot;Slide 12 - &amp;quot;Places as contributors, etc.&amp;quot;&quot;/&gt;&lt;property id=&quot;20307&quot; value=&quot;263&quot;/&gt;&lt;/object&gt;&lt;object type=&quot;3&quot; unique_id=&quot;10015&quot;&gt;&lt;property id=&quot;20148&quot; value=&quot;5&quot;/&gt;&lt;property id=&quot;20300&quot; value=&quot;Slide 13&quot;/&gt;&lt;property id=&quot;20307&quot; value=&quot;315&quot;/&gt;&lt;/object&gt;&lt;object type=&quot;3&quot; unique_id=&quot;10016&quot;&gt;&lt;property id=&quot;20148&quot; value=&quot;5&quot;/&gt;&lt;property id=&quot;20300&quot; value=&quot;Slide 14&quot;/&gt;&lt;property id=&quot;20307&quot; value=&quot;319&quot;/&gt;&lt;/object&gt;&lt;object type=&quot;3&quot; unique_id=&quot;10017&quot;&gt;&lt;property id=&quot;20148&quot; value=&quot;5&quot;/&gt;&lt;property id=&quot;20300&quot; value=&quot;Slide 15 - &amp;quot;Places as subjects&amp;quot;&quot;/&gt;&lt;property id=&quot;20307&quot; value=&quot;264&quot;/&gt;&lt;/object&gt;&lt;object type=&quot;3&quot; unique_id=&quot;10018&quot;&gt;&lt;property id=&quot;20148&quot; value=&quot;5&quot;/&gt;&lt;property id=&quot;20300&quot; value=&quot;Slide 16&quot;/&gt;&lt;property id=&quot;20307&quot; value=&quot;346&quot;/&gt;&lt;/object&gt;&lt;object type=&quot;3&quot; unique_id=&quot;10019&quot;&gt;&lt;property id=&quot;20148&quot; value=&quot;5&quot;/&gt;&lt;property id=&quot;20300&quot; value=&quot;Slide 17&quot;/&gt;&lt;property id=&quot;20307&quot; value=&quot;500&quot;/&gt;&lt;/object&gt;&lt;object type=&quot;3&quot; unique_id=&quot;10020&quot;&gt;&lt;property id=&quot;20148&quot; value=&quot;5&quot;/&gt;&lt;property id=&quot;20300&quot; value=&quot;Slide 18 - &amp;quot;Places as subjects&amp;quot;&quot;/&gt;&lt;property id=&quot;20307&quot; value=&quot;318&quot;/&gt;&lt;/object&gt;&lt;object type=&quot;3&quot; unique_id=&quot;10021&quot;&gt;&lt;property id=&quot;20148&quot; value=&quot;5&quot;/&gt;&lt;property id=&quot;20300&quot; value=&quot;Slide 19&quot;/&gt;&lt;property id=&quot;20307&quot; value=&quot;506&quot;/&gt;&lt;/object&gt;&lt;object type=&quot;3&quot; unique_id=&quot;10022&quot;&gt;&lt;property id=&quot;20148&quot; value=&quot;5&quot;/&gt;&lt;property id=&quot;20300&quot; value=&quot;Slide 20&quot;/&gt;&lt;property id=&quot;20307&quot; value=&quot;499&quot;/&gt;&lt;/object&gt;&lt;object type=&quot;3&quot; unique_id=&quot;10023&quot;&gt;&lt;property id=&quot;20148&quot; value=&quot;5&quot;/&gt;&lt;property id=&quot;20300&quot; value=&quot;Slide 21 - &amp;quot;MARC Authority Coding Overview&amp;quot;&quot;/&gt;&lt;property id=&quot;20307&quot; value=&quot;434&quot;/&gt;&lt;/object&gt;&lt;object type=&quot;3&quot; unique_id=&quot;10024&quot;&gt;&lt;property id=&quot;20148&quot; value=&quot;5&quot;/&gt;&lt;property id=&quot;20300&quot; value=&quot;Slide 22&quot;/&gt;&lt;property id=&quot;20307&quot; value=&quot;266&quot;/&gt;&lt;/object&gt;&lt;object type=&quot;3&quot; unique_id=&quot;10025&quot;&gt;&lt;property id=&quot;20148&quot; value=&quot;5&quot;/&gt;&lt;property id=&quot;20300&quot; value=&quot;Slide 23 - &amp;quot;MARC Bibliographic Coding Overview&amp;quot;&quot;/&gt;&lt;property id=&quot;20307&quot; value=&quot;265&quot;/&gt;&lt;/object&gt;&lt;object type=&quot;3&quot; unique_id=&quot;10026&quot;&gt;&lt;property id=&quot;20148&quot; value=&quot;5&quot;/&gt;&lt;property id=&quot;20300&quot; value=&quot;Slide 24&quot;/&gt;&lt;property id=&quot;20307&quot; value=&quot;327&quot;/&gt;&lt;/object&gt;&lt;object type=&quot;3&quot; unique_id=&quot;10027&quot;&gt;&lt;property id=&quot;20148&quot; value=&quot;5&quot;/&gt;&lt;property id=&quot;20300&quot; value=&quot;Slide 25&quot;/&gt;&lt;property id=&quot;20307&quot; value=&quot;441&quot;/&gt;&lt;/object&gt;&lt;object type=&quot;3&quot; unique_id=&quot;10028&quot;&gt;&lt;property id=&quot;20148&quot; value=&quot;5&quot;/&gt;&lt;property id=&quot;20300&quot; value=&quot;Slide 26 - &amp;quot;Which, if any, of the following access points would be incorrectly coded in an authority record?&amp;quot;&quot;/&gt;&lt;property id=&quot;20307&quot; value=&quot;444&quot;/&gt;&lt;/object&gt;&lt;object type=&quot;3&quot; unique_id=&quot;10029&quot;&gt;&lt;property id=&quot;20148&quot; value=&quot;5&quot;/&gt;&lt;property id=&quot;20300&quot; value=&quot;Slide 27 - &amp;quot;Based on this NAR ...&amp;quot;&quot;/&gt;&lt;property id=&quot;20307&quot; value=&quot;498&quot;/&gt;&lt;/object&gt;&lt;object type=&quot;3&quot; unique_id=&quot;10030&quot;&gt;&lt;property id=&quot;20148&quot; value=&quot;5&quot;/&gt;&lt;property id=&quot;20300&quot; value=&quot;Slide 28 - &amp;quot;... is there anything wrong with the MARC coding in this bibliographic record?&amp;quot;&quot;/&gt;&lt;property id=&quot;20307&quot; value=&quot;443&quot;/&gt;&lt;/object&gt;&lt;object type=&quot;3&quot; unique_id=&quot;10031&quot;&gt;&lt;property id=&quot;20148&quot; value=&quot;5&quot;/&gt;&lt;property id=&quot;20300&quot; value=&quot;Slide 29 - &amp;quot;Preferred Name for Place&amp;quot;&quot;/&gt;&lt;property id=&quot;20307&quot; value=&quot;269&quot;/&gt;&lt;/object&gt;&lt;object type=&quot;3&quot; unique_id=&quot;10032&quot;&gt;&lt;property id=&quot;20148&quot; value=&quot;5&quot;/&gt;&lt;property id=&quot;20300&quot; value=&quot;Slide 30 - &amp;quot;Sources for the Preferred Name  (RDA 16.2.2.2)&amp;quot;&quot;/&gt;&lt;property id=&quot;20307&quot; value=&quot;270&quot;/&gt;&lt;/object&gt;&lt;object type=&quot;3&quot; unique_id=&quot;10033&quot;&gt;&lt;property id=&quot;20148&quot; value=&quot;5&quot;/&gt;&lt;property id=&quot;20300&quot; value=&quot;Slide 31 - &amp;quot;LC-PCC PS for 16.2.2.2 &amp;quot;&quot;/&gt;&lt;property id=&quot;20307&quot; value=&quot;321&quot;/&gt;&lt;/object&gt;&lt;object type=&quot;3&quot; unique_id=&quot;10034&quot;&gt;&lt;property id=&quot;20148&quot; value=&quot;5&quot;/&gt;&lt;property id=&quot;20300&quot; value=&quot;Slide 32&quot;/&gt;&lt;property id=&quot;20307&quot; value=&quot;271&quot;/&gt;&lt;/object&gt;&lt;object type=&quot;3&quot; unique_id=&quot;10035&quot;&gt;&lt;property id=&quot;20148&quot; value=&quot;5&quot;/&gt;&lt;property id=&quot;20300&quot; value=&quot;Slide 33&quot;/&gt;&lt;property id=&quot;20307&quot; value=&quot;323&quot;/&gt;&lt;/object&gt;&lt;object type=&quot;3&quot; unique_id=&quot;10036&quot;&gt;&lt;property id=&quot;20148&quot; value=&quot;5&quot;/&gt;&lt;property id=&quot;20300&quot; value=&quot;Slide 34&quot;/&gt;&lt;property id=&quot;20307&quot; value=&quot;501&quot;/&gt;&lt;/object&gt;&lt;object type=&quot;3&quot; unique_id=&quot;10037&quot;&gt;&lt;property id=&quot;20148&quot; value=&quot;5&quot;/&gt;&lt;property id=&quot;20300&quot; value=&quot;Slide 35&quot;/&gt;&lt;property id=&quot;20307&quot; value=&quot;502&quot;/&gt;&lt;/object&gt;&lt;object type=&quot;3&quot; unique_id=&quot;10038&quot;&gt;&lt;property id=&quot;20148&quot; value=&quot;5&quot;/&gt;&lt;property id=&quot;20300&quot; value=&quot;Slide 36&quot;/&gt;&lt;property id=&quot;20307&quot; value=&quot;324&quot;/&gt;&lt;/object&gt;&lt;object type=&quot;3&quot; unique_id=&quot;10039&quot;&gt;&lt;property id=&quot;20148&quot; value=&quot;5&quot;/&gt;&lt;property id=&quot;20300&quot; value=&quot;Slide 37&quot;/&gt;&lt;property id=&quot;20307&quot; value=&quot;328&quot;/&gt;&lt;/object&gt;&lt;object type=&quot;3&quot; unique_id=&quot;10040&quot;&gt;&lt;property id=&quot;20148&quot; value=&quot;5&quot;/&gt;&lt;property id=&quot;20300&quot; value=&quot;Slide 38&quot;/&gt;&lt;property id=&quot;20307&quot; value=&quot;329&quot;/&gt;&lt;/object&gt;&lt;object type=&quot;3&quot; unique_id=&quot;10041&quot;&gt;&lt;property id=&quot;20148&quot; value=&quot;5&quot;/&gt;&lt;property id=&quot;20300&quot; value=&quot;Slide 39 - &amp;quot;Choosing the Preferred Name  (RDA 16.2.2.3 &amp;amp; 16.2.2.6) &amp;quot;&quot;/&gt;&lt;property id=&quot;20307&quot; value=&quot;325&quot;/&gt;&lt;/object&gt;&lt;object type=&quot;3&quot; unique_id=&quot;10042&quot;&gt;&lt;property id=&quot;20148&quot; value=&quot;5&quot;/&gt;&lt;property id=&quot;20300&quot; value=&quot;Slide 40 - &amp;quot;Choosing the Preferred Name &amp;quot;&quot;/&gt;&lt;property id=&quot;20307&quot; value=&quot;272&quot;/&gt;&lt;/object&gt;&lt;object type=&quot;3&quot; unique_id=&quot;10043&quot;&gt;&lt;property id=&quot;20148&quot; value=&quot;5&quot;/&gt;&lt;property id=&quot;20300&quot; value=&quot;Slide 41 - &amp;quot;Choosing the Preferred Name &amp;quot;&quot;/&gt;&lt;property id=&quot;20307&quot; value=&quot;326&quot;/&gt;&lt;/object&gt;&lt;object type=&quot;3&quot; unique_id=&quot;10044&quot;&gt;&lt;property id=&quot;20148&quot; value=&quot;5&quot;/&gt;&lt;property id=&quot;20300&quot; value=&quot;Slide 42 - &amp;quot;Choosing the Preferred Name - Initial Articles  &amp;quot;&quot;/&gt;&lt;property id=&quot;20307&quot; value=&quot;330&quot;/&gt;&lt;/object&gt;&lt;object type=&quot;3&quot; unique_id=&quot;10045&quot;&gt;&lt;property id=&quot;20148&quot; value=&quot;5&quot;/&gt;&lt;property id=&quot;20300&quot; value=&quot;Slide 43 - &amp;quot;Choosing the Preferred Name   - Mounts and Saints  &amp;quot;&quot;/&gt;&lt;property id=&quot;20307&quot; value=&quot;416&quot;/&gt;&lt;/object&gt;&lt;object type=&quot;3&quot; unique_id=&quot;10046&quot;&gt;&lt;property id=&quot;20148&quot; value=&quot;5&quot;/&gt;&lt;property id=&quot;20300&quot; value=&quot;Slide 44 - &amp;quot;Recording the Preferred Name  (RDA 16.2.2.4) &amp;quot;&quot;/&gt;&lt;property id=&quot;20307&quot; value=&quot;291&quot;/&gt;&lt;/object&gt;&lt;object type=&quot;3&quot; unique_id=&quot;10047&quot;&gt;&lt;property id=&quot;20148&quot; value=&quot;5&quot;/&gt;&lt;property id=&quot;20300&quot; value=&quot;Slide 45 - &amp;quot;Australia, Canada, U.S., former U.S.S.R, and former Yugoslavia (16.2.2.9)&amp;quot;&quot;/&gt;&lt;property id=&quot;20307&quot; value=&quot;354&quot;/&gt;&lt;/object&gt;&lt;object type=&quot;3&quot; unique_id=&quot;10048&quot;&gt;&lt;property id=&quot;20148&quot; value=&quot;5&quot;/&gt;&lt;property id=&quot;20300&quot; value=&quot;Slide 46 - &amp;quot;England, Northern Ireland, Scotland, and Wales (16.2.2.10)&amp;quot;&quot;/&gt;&lt;property id=&quot;20307&quot; value=&quot;355&quot;/&gt;&lt;/object&gt;&lt;object type=&quot;3&quot; unique_id=&quot;10049&quot;&gt;&lt;property id=&quot;20148&quot; value=&quot;5&quot;/&gt;&lt;property id=&quot;20300&quot; value=&quot;Slide 47 - &amp;quot;Overseas Territories, Dependencies, Etc. (16.2.2.11)&amp;quot;&quot;/&gt;&lt;property id=&quot;20307&quot; value=&quot;356&quot;/&gt;&lt;/object&gt;&lt;object type=&quot;3&quot; unique_id=&quot;10050&quot;&gt;&lt;property id=&quot;20148&quot; value=&quot;5&quot;/&gt;&lt;property id=&quot;20300&quot; value=&quot;Slide 48 - &amp;quot;Everywhere Else (16.2.2.12)&amp;quot;&quot;/&gt;&lt;property id=&quot;20307&quot; value=&quot;357&quot;/&gt;&lt;/object&gt;&lt;object type=&quot;3&quot; unique_id=&quot;10051&quot;&gt;&lt;property id=&quot;20148&quot; value=&quot;5&quot;/&gt;&lt;property id=&quot;20300&quot; value=&quot;Slide 49 - &amp;quot;Form of Larger Place&amp;quot;&quot;/&gt;&lt;property id=&quot;20307&quot; value=&quot;358&quot;/&gt;&lt;/object&gt;&lt;object type=&quot;3&quot; unique_id=&quot;10052&quot;&gt;&lt;property id=&quot;20148&quot; value=&quot;5&quot;/&gt;&lt;property id=&quot;20300&quot; value=&quot;Slide 50 - &amp;quot;Recording Preferred Name  (RDA 16.2.2.4) &amp;quot;&quot;/&gt;&lt;property id=&quot;20307&quot; value=&quot;331&quot;/&gt;&lt;/object&gt;&lt;object type=&quot;3&quot; unique_id=&quot;10053&quot;&gt;&lt;property id=&quot;20148&quot; value=&quot;5&quot;/&gt;&lt;property id=&quot;20300&quot; value=&quot;Slide 51 - &amp;quot;Places Recorded in NARs&amp;quot;&quot;/&gt;&lt;property id=&quot;20307&quot; value=&quot;332&quot;/&gt;&lt;/object&gt;&lt;object type=&quot;3&quot; unique_id=&quot;10054&quot;&gt;&lt;property id=&quot;20148&quot; value=&quot;5&quot;/&gt;&lt;property id=&quot;20300&quot; value=&quot;Slide 52 - &amp;quot;Places Recorded in NARs&amp;quot;&quot;/&gt;&lt;property id=&quot;20307&quot; value=&quot;359&quot;/&gt;&lt;/object&gt;&lt;object type=&quot;3&quot; unique_id=&quot;10055&quot;&gt;&lt;property id=&quot;20148&quot; value=&quot;5&quot;/&gt;&lt;property id=&quot;20300&quot; value=&quot;Slide 53 - &amp;quot;Recording Preferred Name - Place Names for Jurisdictions  (RDA 16.2.2.8) &amp;quot;&quot;/&gt;&lt;property id=&quot;20307&quot; value=&quot;333&quot;/&gt;&lt;/object&gt;&lt;object type=&quot;3&quot; unique_id=&quot;10056&quot;&gt;&lt;property id=&quot;20148&quot; value=&quot;5&quot;/&gt;&lt;property id=&quot;20300&quot; value=&quot;Slide 54 - &amp;quot;Recording Preferred Name - Place Names for Jurisdictions  (RDA 16.2.2.8) &amp;quot;&quot;/&gt;&lt;property id=&quot;20307&quot; value=&quot;334&quot;/&gt;&lt;/object&gt;&lt;object type=&quot;3&quot; unique_id=&quot;10057&quot;&gt;&lt;property id=&quot;20148&quot; value=&quot;5&quot;/&gt;&lt;property id=&quot;20300&quot; value=&quot;Slide 55&quot;/&gt;&lt;property id=&quot;20307&quot; value=&quot;335&quot;/&gt;&lt;/object&gt;&lt;object type=&quot;3&quot; unique_id=&quot;10058&quot;&gt;&lt;property id=&quot;20148&quot; value=&quot;5&quot;/&gt;&lt;property id=&quot;20300&quot; value=&quot;Slide 56&quot;/&gt;&lt;property id=&quot;20307&quot; value=&quot;342&quot;/&gt;&lt;/object&gt;&lt;object type=&quot;3&quot; unique_id=&quot;10059&quot;&gt;&lt;property id=&quot;20148&quot; value=&quot;5&quot;/&gt;&lt;property id=&quot;20300&quot; value=&quot;Slide 57&quot;/&gt;&lt;property id=&quot;20307&quot; value=&quot;343&quot;/&gt;&lt;/object&gt;&lt;object type=&quot;3&quot; unique_id=&quot;10060&quot;&gt;&lt;property id=&quot;20148&quot; value=&quot;5&quot;/&gt;&lt;property id=&quot;20300&quot; value=&quot;Slide 58&quot;/&gt;&lt;property id=&quot;20307&quot; value=&quot;497&quot;/&gt;&lt;/object&gt;&lt;object type=&quot;3&quot; unique_id=&quot;10061&quot;&gt;&lt;property id=&quot;20148&quot; value=&quot;5&quot;/&gt;&lt;property id=&quot;20300&quot; value=&quot;Slide 59 - &amp;quot;LC-PCC PS for 16.4&amp;quot;&quot;/&gt;&lt;property id=&quot;20307&quot; value=&quot;410&quot;/&gt;&lt;/object&gt;&lt;object type=&quot;3&quot; unique_id=&quot;10062&quot;&gt;&lt;property id=&quot;20148&quot; value=&quot;5&quot;/&gt;&lt;property id=&quot;20300&quot; value=&quot;Slide 60&quot;/&gt;&lt;property id=&quot;20307&quot; value=&quot;411&quot;/&gt;&lt;/object&gt;&lt;object type=&quot;3&quot; unique_id=&quot;10063&quot;&gt;&lt;property id=&quot;20148&quot; value=&quot;5&quot;/&gt;&lt;property id=&quot;20300&quot; value=&quot;Slide 61&quot;/&gt;&lt;property id=&quot;20307&quot; value=&quot;496&quot;/&gt;&lt;/object&gt;&lt;object type=&quot;3&quot; unique_id=&quot;10064&quot;&gt;&lt;property id=&quot;20148&quot; value=&quot;5&quot;/&gt;&lt;property id=&quot;20300&quot; value=&quot;Slide 62 - &amp;quot;Exercises   Choosing and Recording the Preferred Name&amp;quot;&quot;/&gt;&lt;property id=&quot;20307&quot; value=&quot;336&quot;/&gt;&lt;/object&gt;&lt;object type=&quot;3&quot; unique_id=&quot;10065&quot;&gt;&lt;property id=&quot;20148&quot; value=&quot;5&quot;/&gt;&lt;property id=&quot;20300&quot; value=&quot;Slide 63 - &amp;quot;Choosing the Preferred Name&amp;quot;&quot;/&gt;&lt;property id=&quot;20307&quot; value=&quot;337&quot;/&gt;&lt;/object&gt;&lt;object type=&quot;3&quot; unique_id=&quot;10066&quot;&gt;&lt;property id=&quot;20148&quot; value=&quot;5&quot;/&gt;&lt;property id=&quot;20300&quot; value=&quot;Slide 64 - &amp;quot;Choosing the Preferred Name&amp;quot;&quot;/&gt;&lt;property id=&quot;20307&quot; value=&quot;341&quot;/&gt;&lt;/object&gt;&lt;object type=&quot;3&quot; unique_id=&quot;10067&quot;&gt;&lt;property id=&quot;20148&quot; value=&quot;5&quot;/&gt;&lt;property id=&quot;20300&quot; value=&quot;Slide 65 - &amp;quot;Choosing the Preferred Name&amp;quot;&quot;/&gt;&lt;property id=&quot;20307&quot; value=&quot;340&quot;/&gt;&lt;/object&gt;&lt;object type=&quot;3&quot; unique_id=&quot;10068&quot;&gt;&lt;property id=&quot;20148&quot; value=&quot;5&quot;/&gt;&lt;property id=&quot;20300&quot; value=&quot;Slide 66 - &amp;quot;Choosing the Preferred Name&amp;quot;&quot;/&gt;&lt;property id=&quot;20307&quot; value=&quot;339&quot;/&gt;&lt;/object&gt;&lt;object type=&quot;3&quot; unique_id=&quot;10069&quot;&gt;&lt;property id=&quot;20148&quot; value=&quot;5&quot;/&gt;&lt;property id=&quot;20300&quot; value=&quot;Slide 67 - &amp;quot;Recording the Place &amp;quot;&quot;/&gt;&lt;property id=&quot;20307&quot; value=&quot;338&quot;/&gt;&lt;/object&gt;&lt;object type=&quot;3&quot; unique_id=&quot;10070&quot;&gt;&lt;property id=&quot;20148&quot; value=&quot;5&quot;/&gt;&lt;property id=&quot;20300&quot; value=&quot;Slide 68 - &amp;quot;X Factor Answers &amp;quot;&quot;/&gt;&lt;property id=&quot;20307&quot; value=&quot;448&quot;/&gt;&lt;/object&gt;&lt;object type=&quot;3&quot; unique_id=&quot;10071&quot;&gt;&lt;property id=&quot;20148&quot; value=&quot;5&quot;/&gt;&lt;property id=&quot;20300&quot; value=&quot;Slide 69 - &amp;quot;Determine the preferred name and authorized access point for this place &amp;quot;&quot;/&gt;&lt;property id=&quot;20307&quot; value=&quot;344&quot;/&gt;&lt;/object&gt;&lt;object type=&quot;3&quot; unique_id=&quot;10072&quot;&gt;&lt;property id=&quot;20148&quot; value=&quot;5&quot;/&gt;&lt;property id=&quot;20300&quot; value=&quot;Slide 70 - &amp;quot;Determine the preferred name and authorized access point for this place - ANSWER &amp;quot;&quot;/&gt;&lt;property id=&quot;20307&quot; value=&quot;449&quot;/&gt;&lt;/object&gt;&lt;object type=&quot;3&quot; unique_id=&quot;10073&quot;&gt;&lt;property id=&quot;20148&quot; value=&quot;5&quot;/&gt;&lt;property id=&quot;20300&quot; value=&quot;Slide 71 - &amp;quot;More on Recording Preferred Name&amp;quot;&quot;/&gt;&lt;property id=&quot;20307&quot; value=&quot;435&quot;/&gt;&lt;/object&gt;&lt;object type=&quot;3&quot; unique_id=&quot;10074&quot;&gt;&lt;property id=&quot;20148&quot; value=&quot;5&quot;/&gt;&lt;property id=&quot;20300&quot; value=&quot;Slide 72 - &amp;quot;Recording Preferred Name - Places with the Same Name (RDA 16.2.2.13) &amp;quot;&quot;/&gt;&lt;property id=&quot;20307&quot; value=&quot;413&quot;/&gt;&lt;/object&gt;&lt;object type=&quot;3&quot; unique_id=&quot;10075&quot;&gt;&lt;property id=&quot;20148&quot; value=&quot;5&quot;/&gt;&lt;property id=&quot;20300&quot; value=&quot;Slide 73 - &amp;quot;Recording Preferred Name - Places with the Same Name (RDA 16.2.2.13) &amp;quot;&quot;/&gt;&lt;property id=&quot;20307&quot; value=&quot;360&quot;/&gt;&lt;/object&gt;&lt;object type=&quot;3&quot; unique_id=&quot;10076&quot;&gt;&lt;property id=&quot;20148&quot; value=&quot;5&quot;/&gt;&lt;property id=&quot;20300&quot; value=&quot;Slide 74 - &amp;quot;Recording Preferred Name - Places with the Same Name (RDA 16.2.2.13) &amp;quot;&quot;/&gt;&lt;property id=&quot;20307&quot; value=&quot;361&quot;/&gt;&lt;/object&gt;&lt;object type=&quot;3&quot; unique_id=&quot;10077&quot;&gt;&lt;property id=&quot;20148&quot; value=&quot;5&quot;/&gt;&lt;property id=&quot;20300&quot; value=&quot;Slide 75 - &amp;quot;Recording Preferred Name - Places with the Same Name &amp;quot;&quot;/&gt;&lt;property id=&quot;20307&quot; value=&quot;414&quot;/&gt;&lt;/object&gt;&lt;object type=&quot;3&quot; unique_id=&quot;10078&quot;&gt;&lt;property id=&quot;20148&quot; value=&quot;5&quot;/&gt;&lt;property id=&quot;20300&quot; value=&quot;Slide 76 - &amp;quot;Recording Preferred Name - Places within Cities, Etc. (RDA 16.2.2.14) &amp;quot;&quot;/&gt;&lt;property id=&quot;20307&quot; value=&quot;362&quot;/&gt;&lt;/object&gt;&lt;object type=&quot;3&quot; unique_id=&quot;10079&quot;&gt;&lt;property id=&quot;20148&quot; value=&quot;5&quot;/&gt;&lt;property id=&quot;20300&quot; value=&quot;Slide 77 - &amp;quot;Recording Preferred Name - Places within Cities, Etc. (RDA 16.2.2.14) &amp;quot;&quot;/&gt;&lt;property id=&quot;20307&quot; value=&quot;373&quot;/&gt;&lt;/object&gt;&lt;object type=&quot;3&quot; unique_id=&quot;10080&quot;&gt;&lt;property id=&quot;20148&quot; value=&quot;5&quot;/&gt;&lt;property id=&quot;20300&quot; value=&quot;Slide 78 - &amp;quot;Places within Cities, Etc. - Subject Policies &amp;quot;&quot;/&gt;&lt;property id=&quot;20307&quot; value=&quot;363&quot;/&gt;&lt;/object&gt;&lt;object type=&quot;3&quot; unique_id=&quot;10081&quot;&gt;&lt;property id=&quot;20148&quot; value=&quot;5&quot;/&gt;&lt;property id=&quot;20300&quot; value=&quot;Slide 79 - &amp;quot;City Section Subject Authority&amp;quot;&quot;/&gt;&lt;property id=&quot;20307&quot; value=&quot;450&quot;/&gt;&lt;/object&gt;&lt;object type=&quot;3&quot; unique_id=&quot;10082&quot;&gt;&lt;property id=&quot;20148&quot; value=&quot;5&quot;/&gt;&lt;property id=&quot;20300&quot; value=&quot;Slide 80 - &amp;quot;Places within Cities, Etc. - Subject Policies &amp;quot;&quot;/&gt;&lt;property id=&quot;20307&quot; value=&quot;364&quot;/&gt;&lt;/object&gt;&lt;object type=&quot;3&quot; unique_id=&quot;10083&quot;&gt;&lt;property id=&quot;20148&quot; value=&quot;5&quot;/&gt;&lt;property id=&quot;20300&quot; value=&quot;Slide 81 - &amp;quot;Places within Cities, Etc. - Subject Policies &amp;quot;&quot;/&gt;&lt;property id=&quot;20307&quot; value=&quot;366&quot;/&gt;&lt;/object&gt;&lt;object type=&quot;3&quot; unique_id=&quot;10084&quot;&gt;&lt;property id=&quot;20148&quot; value=&quot;5&quot;/&gt;&lt;property id=&quot;20300&quot; value=&quot;Slide 82&quot;/&gt;&lt;property id=&quot;20307&quot; value=&quot;367&quot;/&gt;&lt;/object&gt;&lt;object type=&quot;3&quot; unique_id=&quot;10085&quot;&gt;&lt;property id=&quot;20148&quot; value=&quot;5&quot;/&gt;&lt;property id=&quot;20300&quot; value=&quot;Slide 83 - &amp;quot;Special Cases - LC-PCC PS for 16.4.1&amp;quot;&quot;/&gt;&lt;property id=&quot;20307&quot; value=&quot;392&quot;/&gt;&lt;/object&gt;&lt;object type=&quot;3&quot; unique_id=&quot;10086&quot;&gt;&lt;property id=&quot;20148&quot; value=&quot;5&quot;/&gt;&lt;property id=&quot;20300&quot; value=&quot;Slide 84&quot;/&gt;&lt;property id=&quot;20307&quot; value=&quot;507&quot;/&gt;&lt;/object&gt;&lt;object type=&quot;3&quot; unique_id=&quot;10087&quot;&gt;&lt;property id=&quot;20148&quot; value=&quot;5&quot;/&gt;&lt;property id=&quot;20300&quot; value=&quot;Slide 85 - &amp;quot;Special Cases - LC-PCC PS for 16.4.1&amp;quot;&quot;/&gt;&lt;property id=&quot;20307&quot; value=&quot;394&quot;/&gt;&lt;/object&gt;&lt;object type=&quot;3&quot; unique_id=&quot;10088&quot;&gt;&lt;property id=&quot;20148&quot; value=&quot;5&quot;/&gt;&lt;property id=&quot;20300&quot; value=&quot;Slide 86&quot;/&gt;&lt;property id=&quot;20307&quot; value=&quot;494&quot;/&gt;&lt;/object&gt;&lt;object type=&quot;3&quot; unique_id=&quot;10089&quot;&gt;&lt;property id=&quot;20148&quot; value=&quot;5&quot;/&gt;&lt;property id=&quot;20300&quot; value=&quot;Slide 87&quot;/&gt;&lt;property id=&quot;20307&quot; value=&quot;397&quot;/&gt;&lt;/object&gt;&lt;object type=&quot;3&quot; unique_id=&quot;10090&quot;&gt;&lt;property id=&quot;20148&quot; value=&quot;5&quot;/&gt;&lt;property id=&quot;20300&quot; value=&quot;Slide 88&quot;/&gt;&lt;property id=&quot;20307&quot; value=&quot;493&quot;/&gt;&lt;/object&gt;&lt;object type=&quot;3&quot; unique_id=&quot;10091&quot;&gt;&lt;property id=&quot;20148&quot; value=&quot;5&quot;/&gt;&lt;property id=&quot;20300&quot; value=&quot;Slide 89 - &amp;quot;Variant Names (16.2.3)&amp;quot;&quot;/&gt;&lt;property id=&quot;20307&quot; value=&quot;368&quot;/&gt;&lt;/object&gt;&lt;object type=&quot;3&quot; unique_id=&quot;10092&quot;&gt;&lt;property id=&quot;20148&quot; value=&quot;5&quot;/&gt;&lt;property id=&quot;20300&quot; value=&quot;Slide 90 - &amp;quot;Variant Names - Initial Articles (16.2.3.4)&amp;quot;&quot;/&gt;&lt;property id=&quot;20307&quot; value=&quot;371&quot;/&gt;&lt;/object&gt;&lt;object type=&quot;3&quot; unique_id=&quot;10093&quot;&gt;&lt;property id=&quot;20148&quot; value=&quot;5&quot;/&gt;&lt;property id=&quot;20300&quot; value=&quot;Slide 91 - &amp;quot;Variant Names - Expanded Name (16.2.3.5)&amp;quot;&quot;/&gt;&lt;property id=&quot;20307&quot; value=&quot;372&quot;/&gt;&lt;/object&gt;&lt;object type=&quot;3&quot; unique_id=&quot;10094&quot;&gt;&lt;property id=&quot;20148&quot; value=&quot;5&quot;/&gt;&lt;property id=&quot;20300&quot; value=&quot;Slide 92 - &amp;quot;Variant Names - Initialism/ Abbreviated Form (16.2.3.6)&amp;quot;&quot;/&gt;&lt;property id=&quot;20307&quot; value=&quot;374&quot;/&gt;&lt;/object&gt;&lt;object type=&quot;3&quot; unique_id=&quot;10095&quot;&gt;&lt;property id=&quot;20148&quot; value=&quot;5&quot;/&gt;&lt;property id=&quot;20300&quot; value=&quot;Slide 93 - &amp;quot;Variant Names - Initialism/ Abbreviated Form (16.2.3.6)&amp;quot;&quot;/&gt;&lt;property id=&quot;20307&quot; value=&quot;436&quot;/&gt;&lt;/object&gt;&lt;object type=&quot;3&quot; unique_id=&quot;10096&quot;&gt;&lt;property id=&quot;20148&quot; value=&quot;5&quot;/&gt;&lt;property id=&quot;20300&quot; value=&quot;Slide 94 - &amp;quot;Variant Names - Initialism/Abbreviated Form (16.2.3.6)&amp;quot;&quot;/&gt;&lt;property id=&quot;20307&quot; value=&quot;375&quot;/&gt;&lt;/object&gt;&lt;object type=&quot;3&quot; unique_id=&quot;10097&quot;&gt;&lt;property id=&quot;20148&quot; value=&quot;5&quot;/&gt;&lt;property id=&quot;20300&quot; value=&quot;Slide 95 - &amp;quot;Variant Names - Alternate Linguistic Form (16.2.3.7)&amp;quot;&quot;/&gt;&lt;property id=&quot;20307&quot; value=&quot;376&quot;/&gt;&lt;/object&gt;&lt;object type=&quot;3&quot; unique_id=&quot;10098&quot;&gt;&lt;property id=&quot;20148&quot; value=&quot;5&quot;/&gt;&lt;property id=&quot;20300&quot; value=&quot;Slide 96&quot;/&gt;&lt;property id=&quot;20307&quot; value=&quot;378&quot;/&gt;&lt;/object&gt;&lt;object type=&quot;3&quot; unique_id=&quot;10099&quot;&gt;&lt;property id=&quot;20148&quot; value=&quot;5&quot;/&gt;&lt;property id=&quot;20300&quot; value=&quot;Slide 97&quot;/&gt;&lt;property id=&quot;20307&quot; value=&quot;379&quot;/&gt;&lt;/object&gt;&lt;object type=&quot;3&quot; unique_id=&quot;10100&quot;&gt;&lt;property id=&quot;20148&quot; value=&quot;5&quot;/&gt;&lt;property id=&quot;20300&quot; value=&quot;Slide 98 - &amp;quot;Variant Names - Other Forms (16.2.3.8)&amp;quot;&quot;/&gt;&lt;property id=&quot;20307&quot; value=&quot;377&quot;/&gt;&lt;/object&gt;&lt;object type=&quot;3&quot; unique_id=&quot;10101&quot;&gt;&lt;property id=&quot;20148&quot; value=&quot;5&quot;/&gt;&lt;property id=&quot;20300&quot; value=&quot;Slide 99&quot;/&gt;&lt;property id=&quot;20307&quot; value=&quot;437&quot;/&gt;&lt;/object&gt;&lt;object type=&quot;3&quot; unique_id=&quot;10102&quot;&gt;&lt;property id=&quot;20148&quot; value=&quot;5&quot;/&gt;&lt;property id=&quot;20300&quot; value=&quot;Slide 100&quot;/&gt;&lt;property id=&quot;20307&quot; value=&quot;382&quot;/&gt;&lt;/object&gt;&lt;object type=&quot;3&quot; unique_id=&quot;10103&quot;&gt;&lt;property id=&quot;20148&quot; value=&quot;5&quot;/&gt;&lt;property id=&quot;20300&quot; value=&quot;Slide 101 - &amp;quot;Variant Names - LC-PCC PS for 16.4.2&amp;quot;&quot;/&gt;&lt;property id=&quot;20307&quot; value=&quot;388&quot;/&gt;&lt;/object&gt;&lt;object type=&quot;3&quot; unique_id=&quot;10104&quot;&gt;&lt;property id=&quot;20148&quot; value=&quot;5&quot;/&gt;&lt;property id=&quot;20300&quot; value=&quot;Slide 102&quot;/&gt;&lt;property id=&quot;20307&quot; value=&quot;508&quot;/&gt;&lt;/object&gt;&lt;object type=&quot;3&quot; unique_id=&quot;10105&quot;&gt;&lt;property id=&quot;20148&quot; value=&quot;5&quot;/&gt;&lt;property id=&quot;20300&quot; value=&quot;Slide 103 - &amp;quot;Variant Names - LC-PCC PS for 16.4.2&amp;quot;&quot;/&gt;&lt;property id=&quot;20307&quot; value=&quot;387&quot;/&gt;&lt;/object&gt;&lt;object type=&quot;3&quot; unique_id=&quot;10106&quot;&gt;&lt;property id=&quot;20148&quot; value=&quot;5&quot;/&gt;&lt;property id=&quot;20300&quot; value=&quot;Slide 104&quot;/&gt;&lt;property id=&quot;20307&quot; value=&quot;509&quot;/&gt;&lt;/object&gt;&lt;object type=&quot;3&quot; unique_id=&quot;10107&quot;&gt;&lt;property id=&quot;20148&quot; value=&quot;5&quot;/&gt;&lt;property id=&quot;20300&quot; value=&quot;Slide 105 - &amp;quot;Variant Names - LC-PCC PS for 16.4.2&amp;quot;&quot;/&gt;&lt;property id=&quot;20307&quot; value=&quot;390&quot;/&gt;&lt;/object&gt;&lt;object type=&quot;3&quot; unique_id=&quot;10108&quot;&gt;&lt;property id=&quot;20148&quot; value=&quot;5&quot;/&gt;&lt;property id=&quot;20300&quot; value=&quot;Slide 106&quot;/&gt;&lt;property id=&quot;20307&quot; value=&quot;391&quot;/&gt;&lt;/object&gt;&lt;object type=&quot;3&quot; unique_id=&quot;10109&quot;&gt;&lt;property id=&quot;20148&quot; value=&quot;5&quot;/&gt;&lt;property id=&quot;20300&quot; value=&quot;Slide 107 - &amp;quot;Exercises   Variant Names&amp;quot;&quot;/&gt;&lt;property id=&quot;20307&quot; value=&quot;454&quot;/&gt;&lt;/object&gt;&lt;object type=&quot;3&quot; unique_id=&quot;10110&quot;&gt;&lt;property id=&quot;20148&quot; value=&quot;5&quot;/&gt;&lt;property id=&quot;20300&quot; value=&quot;Slide 108&quot;/&gt;&lt;property id=&quot;20307&quot; value=&quot;455&quot;/&gt;&lt;/object&gt;&lt;object type=&quot;3&quot; unique_id=&quot;10111&quot;&gt;&lt;property id=&quot;20148&quot; value=&quot;5&quot;/&gt;&lt;property id=&quot;20300&quot; value=&quot;Slide 109&quot;/&gt;&lt;property id=&quot;20307&quot; value=&quot;456&quot;/&gt;&lt;/object&gt;&lt;object type=&quot;3&quot; unique_id=&quot;10112&quot;&gt;&lt;property id=&quot;20148&quot; value=&quot;5&quot;/&gt;&lt;property id=&quot;20300&quot; value=&quot;Slide 110&quot;/&gt;&lt;property id=&quot;20307&quot; value=&quot;471&quot;/&gt;&lt;/object&gt;&lt;object type=&quot;3&quot; unique_id=&quot;10113&quot;&gt;&lt;property id=&quot;20148&quot; value=&quot;5&quot;/&gt;&lt;property id=&quot;20300&quot; value=&quot;Slide 111 - &amp;quot;Determine the preferred name and authorized and variant access points for this place &amp;quot;&quot;/&gt;&lt;property id=&quot;20307&quot; value=&quot;457&quot;/&gt;&lt;/object&gt;&lt;object type=&quot;3&quot; unique_id=&quot;10114&quot;&gt;&lt;property id=&quot;20148&quot; value=&quot;5&quot;/&gt;&lt;property id=&quot;20300&quot; value=&quot;Slide 112&quot;/&gt;&lt;property id=&quot;20307&quot; value=&quot;462&quot;/&gt;&lt;/object&gt;&lt;object type=&quot;3&quot; unique_id=&quot;10115&quot;&gt;&lt;property id=&quot;20148&quot; value=&quot;5&quot;/&gt;&lt;property id=&quot;20300&quot; value=&quot;Slide 113&quot;/&gt;&lt;property id=&quot;20307&quot; value=&quot;463&quot;/&gt;&lt;/object&gt;&lt;object type=&quot;3&quot; unique_id=&quot;10116&quot;&gt;&lt;property id=&quot;20148&quot; value=&quot;5&quot;/&gt;&lt;property id=&quot;20300&quot; value=&quot;Slide 114&quot;/&gt;&lt;property id=&quot;20307&quot; value=&quot;465&quot;/&gt;&lt;/object&gt;&lt;object type=&quot;3&quot; unique_id=&quot;10117&quot;&gt;&lt;property id=&quot;20148&quot; value=&quot;5&quot;/&gt;&lt;property id=&quot;20300&quot; value=&quot;Slide 115&quot;/&gt;&lt;property id=&quot;20307&quot; value=&quot;464&quot;/&gt;&lt;/object&gt;&lt;object type=&quot;3&quot; unique_id=&quot;10118&quot;&gt;&lt;property id=&quot;20148&quot; value=&quot;5&quot;/&gt;&lt;property id=&quot;20300&quot; value=&quot;Slide 116&quot;/&gt;&lt;property id=&quot;20307&quot; value=&quot;466&quot;/&gt;&lt;/object&gt;&lt;object type=&quot;3&quot; unique_id=&quot;10119&quot;&gt;&lt;property id=&quot;20148&quot; value=&quot;5&quot;/&gt;&lt;property id=&quot;20300&quot; value=&quot;Slide 117&quot;/&gt;&lt;property id=&quot;20307&quot; value=&quot;467&quot;/&gt;&lt;/object&gt;&lt;object type=&quot;3&quot; unique_id=&quot;10120&quot;&gt;&lt;property id=&quot;20148&quot; value=&quot;5&quot;/&gt;&lt;property id=&quot;20300&quot; value=&quot;Slide 118&quot;/&gt;&lt;property id=&quot;20307&quot; value=&quot;468&quot;/&gt;&lt;/object&gt;&lt;object type=&quot;3&quot; unique_id=&quot;10121&quot;&gt;&lt;property id=&quot;20148&quot; value=&quot;5&quot;/&gt;&lt;property id=&quot;20300&quot; value=&quot;Slide 119 - &amp;quot;Determine the preferred name and authorized access point for this place - ANSWER &amp;quot;&quot;/&gt;&lt;property id=&quot;20307&quot; value=&quot;469&quot;/&gt;&lt;/object&gt;&lt;object type=&quot;3&quot; unique_id=&quot;10122&quot;&gt;&lt;property id=&quot;20148&quot; value=&quot;5&quot;/&gt;&lt;property id=&quot;20300&quot; value=&quot;Slide 120&quot;/&gt;&lt;property id=&quot;20307&quot; value=&quot;503&quot;/&gt;&lt;/object&gt;&lt;object type=&quot;3&quot; unique_id=&quot;10123&quot;&gt;&lt;property id=&quot;20148&quot; value=&quot;5&quot;/&gt;&lt;property id=&quot;20300&quot; value=&quot;Slide 121&quot;/&gt;&lt;property id=&quot;20307&quot; value=&quot;487&quot;/&gt;&lt;/object&gt;&lt;object type=&quot;3&quot; unique_id=&quot;10124&quot;&gt;&lt;property id=&quot;20148&quot; value=&quot;5&quot;/&gt;&lt;property id=&quot;20300&quot; value=&quot;Slide 122 - &amp;quot;Change of Name (16.2.2.7)&amp;quot;&quot;/&gt;&lt;property id=&quot;20307&quot; value=&quot;369&quot;/&gt;&lt;/object&gt;&lt;object type=&quot;3&quot; unique_id=&quot;10125&quot;&gt;&lt;property id=&quot;20148&quot; value=&quot;5&quot;/&gt;&lt;property id=&quot;20300&quot; value=&quot;Slide 123 - &amp;quot;Change of Name - Subject Policy&amp;quot;&quot;/&gt;&lt;property id=&quot;20307&quot; value=&quot;383&quot;/&gt;&lt;/object&gt;&lt;object type=&quot;3&quot; unique_id=&quot;10126&quot;&gt;&lt;property id=&quot;20148&quot; value=&quot;5&quot;/&gt;&lt;property id=&quot;20300&quot; value=&quot;Slide 124&quot;/&gt;&lt;property id=&quot;20307&quot; value=&quot;385&quot;/&gt;&lt;/object&gt;&lt;object type=&quot;3&quot; unique_id=&quot;10127&quot;&gt;&lt;property id=&quot;20148&quot; value=&quot;5&quot;/&gt;&lt;property id=&quot;20300&quot; value=&quot;Slide 125 - &amp;quot;Change of Name - Subject Policy&amp;quot;&quot;/&gt;&lt;property id=&quot;20307&quot; value=&quot;511&quot;/&gt;&lt;/object&gt;&lt;object type=&quot;3&quot; unique_id=&quot;10128&quot;&gt;&lt;property id=&quot;20148&quot; value=&quot;5&quot;/&gt;&lt;property id=&quot;20300&quot; value=&quot;Slide 126&quot;/&gt;&lt;property id=&quot;20307&quot; value=&quot;386&quot;/&gt;&lt;/object&gt;&lt;object type=&quot;3&quot; unique_id=&quot;10129&quot;&gt;&lt;property id=&quot;20148&quot; value=&quot;5&quot;/&gt;&lt;property id=&quot;20300&quot; value=&quot;Slide 127 - &amp;quot;Optional Fields&amp;quot;&quot;/&gt;&lt;property id=&quot;20307&quot; value=&quot;370&quot;/&gt;&lt;/object&gt;&lt;object type=&quot;3&quot; unique_id=&quot;10130&quot;&gt;&lt;property id=&quot;20148&quot; value=&quot;5&quot;/&gt;&lt;property id=&quot;20300&quot; value=&quot;Slide 128&quot;/&gt;&lt;property id=&quot;20307&quot; value=&quot;492&quot;/&gt;&lt;/object&gt;&lt;object type=&quot;3&quot; unique_id=&quot;10131&quot;&gt;&lt;property id=&quot;20148&quot; value=&quot;5&quot;/&gt;&lt;property id=&quot;20300&quot; value=&quot;Slide 129&quot;/&gt;&lt;property id=&quot;20307&quot; value=&quot;504&quot;/&gt;&lt;/object&gt;&lt;object type=&quot;3&quot; unique_id=&quot;10132&quot;&gt;&lt;property id=&quot;20148&quot; value=&quot;5&quot;/&gt;&lt;property id=&quot;20300&quot; value=&quot;Slide 130&quot;/&gt;&lt;property id=&quot;20307&quot; value=&quot;438&quot;/&gt;&lt;/object&gt;&lt;object type=&quot;3&quot; unique_id=&quot;10133&quot;&gt;&lt;property id=&quot;20148&quot; value=&quot;5&quot;/&gt;&lt;property id=&quot;20300&quot; value=&quot;Slide 131&quot;/&gt;&lt;property id=&quot;20307&quot; value=&quot;452&quot;/&gt;&lt;/object&gt;&lt;object type=&quot;3&quot; unique_id=&quot;10134&quot;&gt;&lt;property id=&quot;20148&quot; value=&quot;5&quot;/&gt;&lt;property id=&quot;20300&quot; value=&quot;Slide 132 - &amp;quot;034/043 Exercise  &amp;quot;&quot;/&gt;&lt;property id=&quot;20307&quot; value=&quot;451&quot;/&gt;&lt;/object&gt;&lt;object type=&quot;3&quot; unique_id=&quot;10135&quot;&gt;&lt;property id=&quot;20148&quot; value=&quot;5&quot;/&gt;&lt;property id=&quot;20300&quot; value=&quot;Slide 133 - &amp;quot;034    $d                   $e                   $f                   $g                   $2 034    $d          &quot;/&gt;&lt;property id=&quot;20307&quot; value=&quot;453&quot;/&gt;&lt;/object&gt;&lt;object type=&quot;3&quot; unique_id=&quot;10136&quot;&gt;&lt;property id=&quot;20148&quot; value=&quot;5&quot;/&gt;&lt;property id=&quot;20300&quot; value=&quot;Slide 134 - &amp;quot;034    $d                   $e                   $f                   $g                 $2 034    $d            &quot;/&gt;&lt;property id=&quot;20307&quot; value=&quot;472&quot;/&gt;&lt;/object&gt;&lt;object type=&quot;3&quot; unique_id=&quot;10137&quot;&gt;&lt;property id=&quot;20148&quot; value=&quot;5&quot;/&gt;&lt;property id=&quot;20300&quot; value=&quot;Slide 135&quot;/&gt;&lt;property id=&quot;20307&quot; value=&quot;399&quot;/&gt;&lt;/object&gt;&lt;object type=&quot;3&quot; unique_id=&quot;10138&quot;&gt;&lt;property id=&quot;20148&quot; value=&quot;5&quot;/&gt;&lt;property id=&quot;20300&quot; value=&quot;Slide 136&quot;/&gt;&lt;property id=&quot;20307&quot; value=&quot;490&quot;/&gt;&lt;/object&gt;&lt;object type=&quot;3&quot; unique_id=&quot;10139&quot;&gt;&lt;property id=&quot;20148&quot; value=&quot;5&quot;/&gt;&lt;property id=&quot;20300&quot; value=&quot;Slide 137&quot;/&gt;&lt;property id=&quot;20307&quot; value=&quot;401&quot;/&gt;&lt;/object&gt;&lt;object type=&quot;3&quot; unique_id=&quot;10140&quot;&gt;&lt;property id=&quot;20148&quot; value=&quot;5&quot;/&gt;&lt;property id=&quot;20300&quot; value=&quot;Slide 138&quot;/&gt;&lt;property id=&quot;20307&quot; value=&quot;489&quot;/&gt;&lt;/object&gt;&lt;object type=&quot;3&quot; unique_id=&quot;10141&quot;&gt;&lt;property id=&quot;20148&quot; value=&quot;5&quot;/&gt;&lt;property id=&quot;20300&quot; value=&quot;Slide 139&quot;/&gt;&lt;property id=&quot;20307&quot; value=&quot;473&quot;/&gt;&lt;/object&gt;&lt;object type=&quot;3&quot; unique_id=&quot;10142&quot;&gt;&lt;property id=&quot;20148&quot; value=&quot;5&quot;/&gt;&lt;property id=&quot;20300&quot; value=&quot;Slide 140&quot;/&gt;&lt;property id=&quot;20307&quot; value=&quot;403&quot;/&gt;&lt;/object&gt;&lt;object type=&quot;3&quot; unique_id=&quot;10143&quot;&gt;&lt;property id=&quot;20148&quot; value=&quot;5&quot;/&gt;&lt;property id=&quot;20300&quot; value=&quot;Slide 141&quot;/&gt;&lt;property id=&quot;20307&quot; value=&quot;513&quot;/&gt;&lt;/object&gt;&lt;object type=&quot;3&quot; unique_id=&quot;10144&quot;&gt;&lt;property id=&quot;20148&quot; value=&quot;5&quot;/&gt;&lt;property id=&quot;20300&quot; value=&quot;Slide 142&quot;/&gt;&lt;property id=&quot;20307&quot; value=&quot;488&quot;/&gt;&lt;/object&gt;&lt;object type=&quot;3&quot; unique_id=&quot;10145&quot;&gt;&lt;property id=&quot;20148&quot; value=&quot;5&quot;/&gt;&lt;property id=&quot;20300&quot; value=&quot;Slide 143&quot;/&gt;&lt;property id=&quot;20307&quot; value=&quot;406&quot;/&gt;&lt;/object&gt;&lt;object type=&quot;3&quot; unique_id=&quot;10146&quot;&gt;&lt;property id=&quot;20148&quot; value=&quot;5&quot;/&gt;&lt;property id=&quot;20300&quot; value=&quot;Slide 144&quot;/&gt;&lt;property id=&quot;20307&quot; value=&quot;514&quot;/&gt;&lt;/object&gt;&lt;object type=&quot;3&quot; unique_id=&quot;10147&quot;&gt;&lt;property id=&quot;20148&quot; value=&quot;5&quot;/&gt;&lt;property id=&quot;20300&quot; value=&quot;Slide 145&quot;/&gt;&lt;property id=&quot;20307&quot; value=&quot;440&quot;/&gt;&lt;/object&gt;&lt;object type=&quot;3&quot; unique_id=&quot;10148&quot;&gt;&lt;property id=&quot;20148&quot; value=&quot;5&quot;/&gt;&lt;property id=&quot;20300&quot; value=&quot;Slide 146&quot;/&gt;&lt;property id=&quot;20307&quot; value=&quot;515&quot;/&gt;&lt;/object&gt;&lt;object type=&quot;3&quot; unique_id=&quot;10149&quot;&gt;&lt;property id=&quot;20148&quot; value=&quot;5&quot;/&gt;&lt;property id=&quot;20300&quot; value=&quot;Slide 147&quot;/&gt;&lt;property id=&quot;20307&quot; value=&quot;415&quot;/&gt;&lt;/object&gt;&lt;object type=&quot;3&quot; unique_id=&quot;10150&quot;&gt;&lt;property id=&quot;20148&quot; value=&quot;5&quot;/&gt;&lt;property id=&quot;20300&quot; value=&quot;Slide 148&quot;/&gt;&lt;property id=&quot;20307&quot; value=&quot;417&quot;/&gt;&lt;/object&gt;&lt;object type=&quot;3&quot; unique_id=&quot;10151&quot;&gt;&lt;property id=&quot;20148&quot; value=&quot;5&quot;/&gt;&lt;property id=&quot;20300&quot; value=&quot;Slide 149&quot;/&gt;&lt;property id=&quot;20307&quot; value=&quot;422&quot;/&gt;&lt;/object&gt;&lt;object type=&quot;3&quot; unique_id=&quot;10152&quot;&gt;&lt;property id=&quot;20148&quot; value=&quot;5&quot;/&gt;&lt;property id=&quot;20300&quot; value=&quot;Slide 150&quot;/&gt;&lt;property id=&quot;20307&quot; value=&quot;423&quot;/&gt;&lt;/object&gt;&lt;object type=&quot;3&quot; unique_id=&quot;10153&quot;&gt;&lt;property id=&quot;20148&quot; value=&quot;5&quot;/&gt;&lt;property id=&quot;20300&quot; value=&quot;Slide 151&quot;/&gt;&lt;property id=&quot;20307&quot; value=&quot;419&quot;/&gt;&lt;/object&gt;&lt;object type=&quot;3&quot; unique_id=&quot;10154&quot;&gt;&lt;property id=&quot;20148&quot; value=&quot;5&quot;/&gt;&lt;property id=&quot;20300&quot; value=&quot;Slide 152&quot;/&gt;&lt;property id=&quot;20307&quot; value=&quot;418&quot;/&gt;&lt;/object&gt;&lt;object type=&quot;3&quot; unique_id=&quot;10155&quot;&gt;&lt;property id=&quot;20148&quot; value=&quot;5&quot;/&gt;&lt;property id=&quot;20300&quot; value=&quot;Slide 153&quot;/&gt;&lt;property id=&quot;20307&quot; value=&quot;420&quot;/&gt;&lt;/object&gt;&lt;object type=&quot;3&quot; unique_id=&quot;10156&quot;&gt;&lt;property id=&quot;20148&quot; value=&quot;5&quot;/&gt;&lt;property id=&quot;20300&quot; value=&quot;Slide 154&quot;/&gt;&lt;property id=&quot;20307&quot; value=&quot;421&quot;/&gt;&lt;/object&gt;&lt;object type=&quot;3&quot; unique_id=&quot;10157&quot;&gt;&lt;property id=&quot;20148&quot; value=&quot;5&quot;/&gt;&lt;property id=&quot;20300&quot; value=&quot;Slide 155&quot;/&gt;&lt;property id=&quot;20307&quot; value=&quot;425&quot;/&gt;&lt;/object&gt;&lt;object type=&quot;3&quot; unique_id=&quot;10158&quot;&gt;&lt;property id=&quot;20148&quot; value=&quot;5&quot;/&gt;&lt;property id=&quot;20300&quot; value=&quot;Slide 156&quot;/&gt;&lt;property id=&quot;20307&quot; value=&quot;427&quot;/&gt;&lt;/object&gt;&lt;object type=&quot;3&quot; unique_id=&quot;10159&quot;&gt;&lt;property id=&quot;20148&quot; value=&quot;5&quot;/&gt;&lt;property id=&quot;20300&quot; value=&quot;Slide 157&quot;/&gt;&lt;property id=&quot;20307&quot; value=&quot;426&quot;/&gt;&lt;/object&gt;&lt;object type=&quot;3&quot; unique_id=&quot;10160&quot;&gt;&lt;property id=&quot;20148&quot; value=&quot;5&quot;/&gt;&lt;property id=&quot;20300&quot; value=&quot;Slide 158&quot;/&gt;&lt;property id=&quot;20307&quot; value=&quot;424&quot;/&gt;&lt;/object&gt;&lt;object type=&quot;3&quot; unique_id=&quot;10161&quot;&gt;&lt;property id=&quot;20148&quot; value=&quot;5&quot;/&gt;&lt;property id=&quot;20300&quot; value=&quot;Slide 159&quot;/&gt;&lt;property id=&quot;20307&quot; value=&quot;429&quot;/&gt;&lt;/object&gt;&lt;object type=&quot;3&quot; unique_id=&quot;10162&quot;&gt;&lt;property id=&quot;20148&quot; value=&quot;5&quot;/&gt;&lt;property id=&quot;20300&quot; value=&quot;Slide 160&quot;/&gt;&lt;property id=&quot;20307&quot; value=&quot;428&quot;/&gt;&lt;/object&gt;&lt;object type=&quot;3&quot; unique_id=&quot;10163&quot;&gt;&lt;property id=&quot;20148&quot; value=&quot;5&quot;/&gt;&lt;property id=&quot;20300&quot; value=&quot;Slide 161&quot;/&gt;&lt;property id=&quot;20307&quot; value=&quot;430&quot;/&gt;&lt;/object&gt;&lt;object type=&quot;3&quot; unique_id=&quot;10164&quot;&gt;&lt;property id=&quot;20148&quot; value=&quot;5&quot;/&gt;&lt;property id=&quot;20300&quot; value=&quot;Slide 162&quot;/&gt;&lt;property id=&quot;20307&quot; value=&quot;432&quot;/&gt;&lt;/object&gt;&lt;object type=&quot;3&quot; unique_id=&quot;10165&quot;&gt;&lt;property id=&quot;20148&quot; value=&quot;5&quot;/&gt;&lt;property id=&quot;20300&quot; value=&quot;Slide 163&quot;/&gt;&lt;property id=&quot;20307&quot; value=&quot;431&quot;/&gt;&lt;/object&gt;&lt;object type=&quot;3&quot; unique_id=&quot;10166&quot;&gt;&lt;property id=&quot;20148&quot; value=&quot;5&quot;/&gt;&lt;property id=&quot;20300&quot; value=&quot;Slide 164&quot;/&gt;&lt;property id=&quot;20307&quot; value=&quot;445&quot;/&gt;&lt;/object&gt;&lt;object type=&quot;3&quot; unique_id=&quot;10167&quot;&gt;&lt;property id=&quot;20148&quot; value=&quot;5&quot;/&gt;&lt;property id=&quot;20300&quot; value=&quot;Slide 165 - &amp;quot;ANSWERS Full NARs for Places&amp;quot;&quot;/&gt;&lt;property id=&quot;20307&quot; value=&quot;486&quot;/&gt;&lt;/object&gt;&lt;object type=&quot;3&quot; unique_id=&quot;10168&quot;&gt;&lt;property id=&quot;20148&quot; value=&quot;5&quot;/&gt;&lt;property id=&quot;20300&quot; value=&quot;Slide 166&quot;/&gt;&lt;property id=&quot;20307&quot; value=&quot;475&quot;/&gt;&lt;/object&gt;&lt;object type=&quot;3&quot; unique_id=&quot;10169&quot;&gt;&lt;property id=&quot;20148&quot; value=&quot;5&quot;/&gt;&lt;property id=&quot;20300&quot; value=&quot;Slide 167&quot;/&gt;&lt;property id=&quot;20307&quot; value=&quot;476&quot;/&gt;&lt;/object&gt;&lt;object type=&quot;3&quot; unique_id=&quot;10170&quot;&gt;&lt;property id=&quot;20148&quot; value=&quot;5&quot;/&gt;&lt;property id=&quot;20300&quot; value=&quot;Slide 168&quot;/&gt;&lt;property id=&quot;20307&quot; value=&quot;477&quot;/&gt;&lt;/object&gt;&lt;object type=&quot;3&quot; unique_id=&quot;10171&quot;&gt;&lt;property id=&quot;20148&quot; value=&quot;5&quot;/&gt;&lt;property id=&quot;20300&quot; value=&quot;Slide 169&quot;/&gt;&lt;property id=&quot;20307&quot; value=&quot;478&quot;/&gt;&lt;/object&gt;&lt;object type=&quot;3&quot; unique_id=&quot;10172&quot;&gt;&lt;property id=&quot;20148&quot; value=&quot;5&quot;/&gt;&lt;property id=&quot;20300&quot; value=&quot;Slide 170&quot;/&gt;&lt;property id=&quot;20307&quot; value=&quot;479&quot;/&gt;&lt;/object&gt;&lt;object type=&quot;3&quot; unique_id=&quot;10173&quot;&gt;&lt;property id=&quot;20148&quot; value=&quot;5&quot;/&gt;&lt;property id=&quot;20300&quot; value=&quot;Slide 171&quot;/&gt;&lt;property id=&quot;20307&quot; value=&quot;480&quot;/&gt;&lt;/object&gt;&lt;object type=&quot;3&quot; unique_id=&quot;10174&quot;&gt;&lt;property id=&quot;20148&quot; value=&quot;5&quot;/&gt;&lt;property id=&quot;20300&quot; value=&quot;Slide 172&quot;/&gt;&lt;property id=&quot;20307&quot; value=&quot;481&quot;/&gt;&lt;/object&gt;&lt;object type=&quot;3&quot; unique_id=&quot;10175&quot;&gt;&lt;property id=&quot;20148&quot; value=&quot;5&quot;/&gt;&lt;property id=&quot;20300&quot; value=&quot;Slide 173&quot;/&gt;&lt;property id=&quot;20307&quot; value=&quot;482&quot;/&gt;&lt;/object&gt;&lt;object type=&quot;3&quot; unique_id=&quot;10176&quot;&gt;&lt;property id=&quot;20148&quot; value=&quot;5&quot;/&gt;&lt;property id=&quot;20300&quot; value=&quot;Slide 174&quot;/&gt;&lt;property id=&quot;20307&quot; value=&quot;483&quot;/&gt;&lt;/object&gt;&lt;object type=&quot;3&quot; unique_id=&quot;10177&quot;&gt;&lt;property id=&quot;20148&quot; value=&quot;5&quot;/&gt;&lt;property id=&quot;20300&quot; value=&quot;Slide 175&quot;/&gt;&lt;property id=&quot;20307&quot; value=&quot;484&quot;/&gt;&lt;/object&gt;&lt;object type=&quot;3&quot; unique_id=&quot;10178&quot;&gt;&lt;property id=&quot;20148&quot; value=&quot;5&quot;/&gt;&lt;property id=&quot;20300&quot; value=&quot;Slide 176&quot;/&gt;&lt;property id=&quot;20307&quot; value=&quot;485&quot;/&gt;&lt;/object&gt;&lt;object type=&quot;3&quot; unique_id=&quot;10179&quot;&gt;&lt;property id=&quot;20148&quot; value=&quot;5&quot;/&gt;&lt;property id=&quot;20300&quot; value=&quot;Slide 177 - &amp;quot;Module 5 Describing Places&amp;quot;&quot;/&gt;&lt;property id=&quot;20307&quot; value=&quot;474&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10133</TotalTime>
  <Words>39432</Words>
  <Application>Microsoft Office PowerPoint</Application>
  <PresentationFormat>On-screen Show (4:3)</PresentationFormat>
  <Paragraphs>3588</Paragraphs>
  <Slides>185</Slides>
  <Notes>185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185</vt:i4>
      </vt:variant>
    </vt:vector>
  </HeadingPairs>
  <TitlesOfParts>
    <vt:vector size="189" baseType="lpstr">
      <vt:lpstr>Arial Unicode MS</vt:lpstr>
      <vt:lpstr>Arial</vt:lpstr>
      <vt:lpstr>Calibri</vt:lpstr>
      <vt:lpstr>Office Theme</vt:lpstr>
      <vt:lpstr>Describing Places </vt:lpstr>
      <vt:lpstr>RDA Chapter 16 (in conjunction with chapters 8 and 11)  </vt:lpstr>
      <vt:lpstr>Places as creators of works or associated with 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Places as contributors, etc.</vt:lpstr>
      <vt:lpstr>PowerPoint Presentation</vt:lpstr>
      <vt:lpstr>PowerPoint Presentation</vt:lpstr>
      <vt:lpstr>Places as subjects</vt:lpstr>
      <vt:lpstr>PowerPoint Presentation</vt:lpstr>
      <vt:lpstr>PowerPoint Presentation</vt:lpstr>
      <vt:lpstr>Places as subjects</vt:lpstr>
      <vt:lpstr>PowerPoint Presentation</vt:lpstr>
      <vt:lpstr>PowerPoint Presentation</vt:lpstr>
      <vt:lpstr>MARC Authority Coding Overview</vt:lpstr>
      <vt:lpstr>PowerPoint Presentation</vt:lpstr>
      <vt:lpstr>MARC Bibliographic Coding Overview</vt:lpstr>
      <vt:lpstr>PowerPoint Presentation</vt:lpstr>
      <vt:lpstr>PowerPoint Presentation</vt:lpstr>
      <vt:lpstr>Which, if any, of the following access points would be incorrectly coded in an authority record?</vt:lpstr>
      <vt:lpstr>Based on this NAR ...</vt:lpstr>
      <vt:lpstr>... is there anything wrong with the MARC coding in this bibliographic record?</vt:lpstr>
      <vt:lpstr>Preferred Name for Place</vt:lpstr>
      <vt:lpstr>Sources for the Preferred Name  (RDA 16.2.2.2)</vt:lpstr>
      <vt:lpstr>LC-PCC PS for 16.2.2.2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Choosing the Preferred Name  (RDA 16.2.2.3 &amp; 16.2.2.6) </vt:lpstr>
      <vt:lpstr>Choosing the Preferred Name </vt:lpstr>
      <vt:lpstr>Choosing the Preferred Name </vt:lpstr>
      <vt:lpstr>Choosing the Preferred Name </vt:lpstr>
      <vt:lpstr>Choosing the Preferred Name - Initial Articles  </vt:lpstr>
      <vt:lpstr>Choosing the Preferred Name   - Mounts and Saints  </vt:lpstr>
      <vt:lpstr>Recording the Preferred Name  (RDA 16.2.2.4) </vt:lpstr>
      <vt:lpstr>Australia, Canada, U.S., former U.S.S.R, and former Yugoslavia (16.2.2.9)</vt:lpstr>
      <vt:lpstr>England, Northern Ireland, Scotland, and Wales (16.2.2.10)</vt:lpstr>
      <vt:lpstr>Overseas Territories, Dependencies, Etc. (16.2.2.11)</vt:lpstr>
      <vt:lpstr>Everywhere Else (16.2.2.12)</vt:lpstr>
      <vt:lpstr>Malaysia (LC-PCC PS for 16.2.2.12)</vt:lpstr>
      <vt:lpstr>Form of Larger Place</vt:lpstr>
      <vt:lpstr>Recording Preferred Name  (RDA 16.2.2.4) </vt:lpstr>
      <vt:lpstr>Places Recorded in NARs</vt:lpstr>
      <vt:lpstr>Places Recorded in NARs</vt:lpstr>
      <vt:lpstr>Recording Preferred Name - Place Names for Jurisdictions  (RDA 16.2.2.8) </vt:lpstr>
      <vt:lpstr>Recording Preferred Name - Place Names for Jurisdictions  (RDA 16.2.2.8) </vt:lpstr>
      <vt:lpstr>PowerPoint Presentation</vt:lpstr>
      <vt:lpstr>PowerPoint Presentation</vt:lpstr>
      <vt:lpstr>PowerPoint Presentation</vt:lpstr>
      <vt:lpstr>PowerPoint Presentation</vt:lpstr>
      <vt:lpstr>PowerPoint Presentation</vt:lpstr>
      <vt:lpstr>LC-PCC PS for 16.4</vt:lpstr>
      <vt:lpstr>PowerPoint Presentation</vt:lpstr>
      <vt:lpstr>PowerPoint Presentation</vt:lpstr>
      <vt:lpstr>Exercises   Choosing and Recording the Preferred Name</vt:lpstr>
      <vt:lpstr>Choosing the Preferred Name</vt:lpstr>
      <vt:lpstr>Choosing the Preferred Name</vt:lpstr>
      <vt:lpstr>Choosing the Preferred Name</vt:lpstr>
      <vt:lpstr>Choosing the Preferred Name</vt:lpstr>
      <vt:lpstr>Recording the Place </vt:lpstr>
      <vt:lpstr>X Factor Answers </vt:lpstr>
      <vt:lpstr>Determine the preferred name and authorized access point for this place </vt:lpstr>
      <vt:lpstr>Determine the preferred name and authorized access point for this place - ANSWER </vt:lpstr>
      <vt:lpstr>More on Recording Preferred Name</vt:lpstr>
      <vt:lpstr>Recording Preferred Name - Places with the Same Name (RDA 16.2.2.13) </vt:lpstr>
      <vt:lpstr>Recording Preferred Name - Places with the Same Name (RDA 16.2.2.13) </vt:lpstr>
      <vt:lpstr>Recording Preferred Name - Places with the Same Name (RDA 16.2.2.13) </vt:lpstr>
      <vt:lpstr>Recording Preferred Name - Places with the Same Name </vt:lpstr>
      <vt:lpstr>Recording Preferred Name - Places within Cities, Etc. (RDA 16.2.2.14) </vt:lpstr>
      <vt:lpstr>Recording Preferred Name - Places within Cities, Etc. (RDA 16.2.2.14) </vt:lpstr>
      <vt:lpstr>Places within Cities, Etc. - Subject Policies </vt:lpstr>
      <vt:lpstr>City Section Subject Authority</vt:lpstr>
      <vt:lpstr>Places within Cities, Etc. - Subject Policies </vt:lpstr>
      <vt:lpstr>Places within Cities, Etc. - Subject Policies </vt:lpstr>
      <vt:lpstr>PowerPoint Presentation</vt:lpstr>
      <vt:lpstr>Special Cases - LC-PCC PS for 16.4.1</vt:lpstr>
      <vt:lpstr>PowerPoint Presentation</vt:lpstr>
      <vt:lpstr>Special Cases - LC-PCC PS for 16.4.1</vt:lpstr>
      <vt:lpstr>PowerPoint Presentation</vt:lpstr>
      <vt:lpstr>PowerPoint Presentation</vt:lpstr>
      <vt:lpstr>PowerPoint Presentation</vt:lpstr>
      <vt:lpstr>Variant Names (16.2.3)</vt:lpstr>
      <vt:lpstr>Variant Names - Initial Articles (16.2.3.4)</vt:lpstr>
      <vt:lpstr>Variant Names - Expanded Name (16.2.3.5)</vt:lpstr>
      <vt:lpstr>Variant Names - Initialism/ Abbreviated Form (16.2.3.6)</vt:lpstr>
      <vt:lpstr>Variant Names - Initialism/ Abbreviated Form (16.2.3.6)</vt:lpstr>
      <vt:lpstr>Variant Names - Initialism/Abbreviated Form (16.2.3.6)</vt:lpstr>
      <vt:lpstr>Variant Names - Alternate Linguistic Form (16.2.3.7)</vt:lpstr>
      <vt:lpstr>PowerPoint Presentation</vt:lpstr>
      <vt:lpstr>PowerPoint Presentation</vt:lpstr>
      <vt:lpstr>Variant Names - Other Forms (16.2.3.8)</vt:lpstr>
      <vt:lpstr>PowerPoint Presentation</vt:lpstr>
      <vt:lpstr>PowerPoint Presentation</vt:lpstr>
      <vt:lpstr>Variant Names - LC-PCC PS for 16.4.2</vt:lpstr>
      <vt:lpstr>PowerPoint Presentation</vt:lpstr>
      <vt:lpstr>Variant Names - LC-PCC PS for 16.4.2</vt:lpstr>
      <vt:lpstr>PowerPoint Presentation</vt:lpstr>
      <vt:lpstr>Variant Names - LC-PCC PS for 16.4.2</vt:lpstr>
      <vt:lpstr>PowerPoint Presentation</vt:lpstr>
      <vt:lpstr>Exercises   Variant Names</vt:lpstr>
      <vt:lpstr>PowerPoint Presentation</vt:lpstr>
      <vt:lpstr>PowerPoint Presentation</vt:lpstr>
      <vt:lpstr>PowerPoint Presentation</vt:lpstr>
      <vt:lpstr>Determine the preferred name and authorized and variant access points for this place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Determine the preferred name and authorized access point for this place - ANSWER </vt:lpstr>
      <vt:lpstr>PowerPoint Presentation</vt:lpstr>
      <vt:lpstr>PowerPoint Presentation</vt:lpstr>
      <vt:lpstr>Change of Name (16.2.2.7)</vt:lpstr>
      <vt:lpstr>Change of Name - Subject Policy</vt:lpstr>
      <vt:lpstr>PowerPoint Presentation</vt:lpstr>
      <vt:lpstr>Change of Name - Subject Policy</vt:lpstr>
      <vt:lpstr>PowerPoint Presentation</vt:lpstr>
      <vt:lpstr>Optional Fields</vt:lpstr>
      <vt:lpstr>PowerPoint Presentation</vt:lpstr>
      <vt:lpstr>PowerPoint Presentation</vt:lpstr>
      <vt:lpstr>PowerPoint Presentation</vt:lpstr>
      <vt:lpstr>PowerPoint Presentation</vt:lpstr>
      <vt:lpstr>034/043 Exercise  </vt:lpstr>
      <vt:lpstr>034    $d                   $e                   $f                   $g                   $2 034    $d                   $e                   $f                   $g                   $2 043   151     La Paloma (Tex.) 451     Paloma (Tex.) 670     GNIS, April 26, 2013 $b (La Paloma, populated place,             Cameron County, Texas, 26.0459111° -97.6674910°,              26°02ʹ45ʺN 097°40ʹ03ʺW) </vt:lpstr>
      <vt:lpstr>034    $d                   $e                   $f                   $g                 $2 034    $d                   $e                   $f                   $g                 $2 043   151     La Paloma (Tex.) 451     Paloma (Tex.) 670     GNIS, April 26, 2013 $b (La Paloma, populated place,             Cameron County, Texas, 26.0459111° -97.6674910°,              26°02ʹ45ʺN 097°40ʹ03ʺW) </vt:lpstr>
      <vt:lpstr>Bounding Box Coordinates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URIs in 3XX and 5XX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ANSWERS Full NARs for Places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5 Describing Places</vt:lpstr>
    </vt:vector>
  </TitlesOfParts>
  <Company>BYU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Names in RDA</dc:title>
  <dc:creator>rlm3</dc:creator>
  <cp:lastModifiedBy>Adam L Schiff</cp:lastModifiedBy>
  <cp:revision>1297</cp:revision>
  <cp:lastPrinted>2020-03-05T02:39:43Z</cp:lastPrinted>
  <dcterms:created xsi:type="dcterms:W3CDTF">2011-10-05T01:46:01Z</dcterms:created>
  <dcterms:modified xsi:type="dcterms:W3CDTF">2025-07-30T22:44:12Z</dcterms:modified>
</cp:coreProperties>
</file>